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83" r:id="rId6"/>
    <p:sldMasterId id="2147483664" r:id="rId7"/>
    <p:sldMasterId id="2147483702" r:id="rId8"/>
  </p:sldMasterIdLst>
  <p:sldIdLst>
    <p:sldId id="256" r:id="rId9"/>
    <p:sldId id="301" r:id="rId10"/>
    <p:sldId id="267" r:id="rId11"/>
    <p:sldId id="268" r:id="rId12"/>
    <p:sldId id="311" r:id="rId13"/>
    <p:sldId id="269" r:id="rId14"/>
    <p:sldId id="285" r:id="rId15"/>
    <p:sldId id="286" r:id="rId16"/>
    <p:sldId id="303" r:id="rId17"/>
    <p:sldId id="304" r:id="rId18"/>
    <p:sldId id="305" r:id="rId19"/>
    <p:sldId id="306" r:id="rId20"/>
    <p:sldId id="307" r:id="rId21"/>
    <p:sldId id="279" r:id="rId22"/>
    <p:sldId id="270" r:id="rId23"/>
    <p:sldId id="271" r:id="rId24"/>
    <p:sldId id="297" r:id="rId25"/>
    <p:sldId id="298" r:id="rId26"/>
    <p:sldId id="299" r:id="rId27"/>
    <p:sldId id="308" r:id="rId28"/>
    <p:sldId id="309" r:id="rId29"/>
    <p:sldId id="310" r:id="rId30"/>
    <p:sldId id="280" r:id="rId31"/>
    <p:sldId id="296" r:id="rId32"/>
    <p:sldId id="314" r:id="rId33"/>
    <p:sldId id="312" r:id="rId34"/>
    <p:sldId id="31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78B5"/>
    <a:srgbClr val="AFD233"/>
    <a:srgbClr val="F8931C"/>
    <a:srgbClr val="58C1B8"/>
    <a:srgbClr val="EE684B"/>
    <a:srgbClr val="002B61"/>
    <a:srgbClr val="EE787E"/>
    <a:srgbClr val="FFE395"/>
    <a:srgbClr val="C7DFB3"/>
    <a:srgbClr val="DF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17"/>
    <p:restoredTop sz="96327"/>
  </p:normalViewPr>
  <p:slideViewPr>
    <p:cSldViewPr snapToGrid="0">
      <p:cViewPr varScale="1">
        <p:scale>
          <a:sx n="115" d="100"/>
          <a:sy n="115" d="100"/>
        </p:scale>
        <p:origin x="111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8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4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343C04-D890-F09E-C578-DDE3914CF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7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CB1716-FE94-8015-037B-8383140F4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69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5DF854-7567-8B52-A822-DB129EFDE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10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711723-915E-700E-4521-DEF85260A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7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22FACE-55BC-9E25-13C2-2944B88B5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5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2FED21-E7C4-C5A8-2FA9-17FF6500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80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F2F050-6A0C-C2D8-FCC0-8DB8F51B04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4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d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8021F0-F8B8-A965-A375-B88FEAC7A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47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F4AFA8-DC96-452A-D9EC-7AA5CFC794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39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4DFCFA-1004-0584-DDD6-844001DCF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3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78372B-2D8D-CCA8-6A4A-3B77C290B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47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DA4AD4-E97D-6C77-6170-2EEFF206AC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98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684A5F-C708-B16A-9F9A-BA4C2ADC6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9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01BDFE-493D-41DD-C3F3-232476209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8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6AF913-4136-CA0F-B634-1646455FD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18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089DB6-A2A3-B881-67CA-B463A15D5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1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F14BAD-F92D-628F-BDE1-4CC64E6EF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67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33916E-4734-4EF9-41E1-0170846ECA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76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2C2DD5-4E66-4680-138D-54C2451818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00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7F7406-0F0C-D985-7586-B26DF3F8F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6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4AD59A-9F77-26A9-D15B-4F51ABC5E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5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06D0C-EB68-0A55-F856-6ACDF8C82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01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747B9A-9F49-38DE-6AED-2456C68875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97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966F5F-DE5C-0BF5-05C5-0836847F1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CD97D3-0071-4F5A-4E6A-9E2FE16BC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8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A32D67-A7A0-6AAC-4A39-6605AFD63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51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3CEB4E-030C-73D5-0ECF-431546C99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36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d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BA752F-BF29-BF78-BED3-470CB74B23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63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D7F25-DF36-61E9-C91D-EDF6060D9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52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629C3E-6E1F-5683-99D5-1B188649DF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5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69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64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BB7488-A99D-AA36-AD40-E1A489998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4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FB886A-FD0A-A8B5-4DB6-E8AC9B361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4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21A055-ECF2-6426-404A-6ABCDCBBD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7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493FAB-263C-ABE9-A331-3581C9749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CA9969-2B13-6641-0A64-3069777E0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4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AD8B36-20CE-25F0-81F5-40A3FDD2F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1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87930A-5E75-E31F-7FDB-619D57B0A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3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775518-83E7-54E7-5B2F-A53B721B2C0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0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3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210B42-F88F-6EFD-0BC0-1832585F09D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8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6F190E-06A1-B355-6291-17744D4C97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4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D36D82-3677-E186-0E25-FF2925C52F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8.png"/><Relationship Id="rId4" Type="http://schemas.openxmlformats.org/officeDocument/2006/relationships/image" Target="../media/image5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09298-B4D1-2BC0-2363-76A0FF16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253" y="2529762"/>
            <a:ext cx="6157494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5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AD39FD-8430-148F-8894-DEFEC060AF88}"/>
              </a:ext>
            </a:extLst>
          </p:cNvPr>
          <p:cNvSpPr txBox="1"/>
          <p:nvPr/>
        </p:nvSpPr>
        <p:spPr>
          <a:xfrm>
            <a:off x="736796" y="341157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ones in 1 ten.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7FBAB-5444-388B-901D-07BFC1841B42}"/>
              </a:ext>
            </a:extLst>
          </p:cNvPr>
          <p:cNvSpPr txBox="1"/>
          <p:nvPr/>
        </p:nvSpPr>
        <p:spPr>
          <a:xfrm>
            <a:off x="736796" y="966914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tens in 1 hundred.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AF363-13B9-09DB-FA5E-3C89D6A429B8}"/>
              </a:ext>
            </a:extLst>
          </p:cNvPr>
          <p:cNvSpPr txBox="1"/>
          <p:nvPr/>
        </p:nvSpPr>
        <p:spPr>
          <a:xfrm>
            <a:off x="736795" y="1592671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hundreds in 1 thousand.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BFCBA-9396-92BF-C61E-8603213B7E19}"/>
              </a:ext>
            </a:extLst>
          </p:cNvPr>
          <p:cNvSpPr txBox="1"/>
          <p:nvPr/>
        </p:nvSpPr>
        <p:spPr>
          <a:xfrm>
            <a:off x="736796" y="2570770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many tens are there in 200?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64BDC-6617-E1D5-53D9-9C499C463BF2}"/>
              </a:ext>
            </a:extLst>
          </p:cNvPr>
          <p:cNvSpPr txBox="1"/>
          <p:nvPr/>
        </p:nvSpPr>
        <p:spPr>
          <a:xfrm>
            <a:off x="6703662" y="2573942"/>
            <a:ext cx="68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34C7D-EC46-B82D-AFF8-7D0467D54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8" t="28591" r="18639" b="28089"/>
          <a:stretch/>
        </p:blipFill>
        <p:spPr>
          <a:xfrm>
            <a:off x="2786582" y="3240247"/>
            <a:ext cx="1605994" cy="1680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F6959-F711-ADF0-4E54-28EF22DC1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8" t="28591" r="18639" b="28089"/>
          <a:stretch/>
        </p:blipFill>
        <p:spPr>
          <a:xfrm>
            <a:off x="4239281" y="3240247"/>
            <a:ext cx="1605994" cy="1680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3F627A-5B17-6D81-426B-58A55E9B9944}"/>
              </a:ext>
            </a:extLst>
          </p:cNvPr>
          <p:cNvSpPr txBox="1"/>
          <p:nvPr/>
        </p:nvSpPr>
        <p:spPr>
          <a:xfrm>
            <a:off x="2904186" y="4713252"/>
            <a:ext cx="133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10 tens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9A11AA-AC1B-8D01-838D-1A683018791A}"/>
              </a:ext>
            </a:extLst>
          </p:cNvPr>
          <p:cNvSpPr txBox="1"/>
          <p:nvPr/>
        </p:nvSpPr>
        <p:spPr>
          <a:xfrm>
            <a:off x="4366803" y="4744030"/>
            <a:ext cx="133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10 tens</a:t>
            </a:r>
          </a:p>
        </p:txBody>
      </p:sp>
    </p:spTree>
    <p:extLst>
      <p:ext uri="{BB962C8B-B14F-4D97-AF65-F5344CB8AC3E}">
        <p14:creationId xmlns:p14="http://schemas.microsoft.com/office/powerpoint/2010/main" val="12023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C53E7-C563-4051-9068-1EC1984A37FA}"/>
              </a:ext>
            </a:extLst>
          </p:cNvPr>
          <p:cNvSpPr txBox="1"/>
          <p:nvPr/>
        </p:nvSpPr>
        <p:spPr>
          <a:xfrm>
            <a:off x="736796" y="341171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ones in 1 ten.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BC1F4-EF3B-E08D-B126-6EB9F85BDD7F}"/>
              </a:ext>
            </a:extLst>
          </p:cNvPr>
          <p:cNvSpPr txBox="1"/>
          <p:nvPr/>
        </p:nvSpPr>
        <p:spPr>
          <a:xfrm>
            <a:off x="736796" y="966928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tens in 1 hundred.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5142A-1D4E-4A49-54E3-97290FE19063}"/>
              </a:ext>
            </a:extLst>
          </p:cNvPr>
          <p:cNvSpPr txBox="1"/>
          <p:nvPr/>
        </p:nvSpPr>
        <p:spPr>
          <a:xfrm>
            <a:off x="736795" y="1592685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hundreds in 1 thousand.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FEEF4-1051-5369-67FB-07539BE1B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693" y="5327966"/>
            <a:ext cx="747045" cy="747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85F243-8989-2C54-F6F5-C173AABAF9BB}"/>
              </a:ext>
            </a:extLst>
          </p:cNvPr>
          <p:cNvSpPr txBox="1"/>
          <p:nvPr/>
        </p:nvSpPr>
        <p:spPr>
          <a:xfrm>
            <a:off x="5679537" y="5470655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BE50D-D4F8-8ADB-6BD9-A802BE6D44EB}"/>
              </a:ext>
            </a:extLst>
          </p:cNvPr>
          <p:cNvSpPr txBox="1"/>
          <p:nvPr/>
        </p:nvSpPr>
        <p:spPr>
          <a:xfrm>
            <a:off x="736796" y="2570784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many hundreds are there in 2,000?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5A6492-89C1-B63A-4317-A9017871B415}"/>
              </a:ext>
            </a:extLst>
          </p:cNvPr>
          <p:cNvSpPr txBox="1"/>
          <p:nvPr/>
        </p:nvSpPr>
        <p:spPr>
          <a:xfrm>
            <a:off x="7577207" y="2570036"/>
            <a:ext cx="68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07E30E-5C0A-6E42-5C5C-3BA892B59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2533829" y="3155560"/>
            <a:ext cx="2152081" cy="2113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075F7A-3313-13CA-59EF-D220358C3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4572000" y="3155559"/>
            <a:ext cx="2152081" cy="21134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880D9E-011C-9E56-3C22-44E70B5D852B}"/>
              </a:ext>
            </a:extLst>
          </p:cNvPr>
          <p:cNvSpPr txBox="1"/>
          <p:nvPr/>
        </p:nvSpPr>
        <p:spPr>
          <a:xfrm>
            <a:off x="2422139" y="5113762"/>
            <a:ext cx="236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10 hundreds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7A414-38D8-EEA9-88DF-B68E0E8BFAF1}"/>
              </a:ext>
            </a:extLst>
          </p:cNvPr>
          <p:cNvSpPr txBox="1"/>
          <p:nvPr/>
        </p:nvSpPr>
        <p:spPr>
          <a:xfrm>
            <a:off x="4497279" y="5113762"/>
            <a:ext cx="236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10 hundreds</a:t>
            </a:r>
          </a:p>
        </p:txBody>
      </p:sp>
    </p:spTree>
    <p:extLst>
      <p:ext uri="{BB962C8B-B14F-4D97-AF65-F5344CB8AC3E}">
        <p14:creationId xmlns:p14="http://schemas.microsoft.com/office/powerpoint/2010/main" val="310743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8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A25D4-ED8E-4EF9-8D04-F75AFE764CBB}"/>
              </a:ext>
            </a:extLst>
          </p:cNvPr>
          <p:cNvSpPr txBox="1"/>
          <p:nvPr/>
        </p:nvSpPr>
        <p:spPr>
          <a:xfrm>
            <a:off x="736796" y="341172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ones in 1 ten.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E4C71-26CC-2DEC-B7D5-4EE6FD2EA81E}"/>
              </a:ext>
            </a:extLst>
          </p:cNvPr>
          <p:cNvSpPr txBox="1"/>
          <p:nvPr/>
        </p:nvSpPr>
        <p:spPr>
          <a:xfrm>
            <a:off x="736796" y="966929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tens in 1 hundred.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D0BD5D-AD14-2F12-C2C7-8460AFA7FE66}"/>
              </a:ext>
            </a:extLst>
          </p:cNvPr>
          <p:cNvSpPr txBox="1"/>
          <p:nvPr/>
        </p:nvSpPr>
        <p:spPr>
          <a:xfrm>
            <a:off x="736795" y="1592686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hundreds in 1 thousand.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CE4EF-5DB0-0C6A-F707-ABE8EA6A8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432" y="3618247"/>
            <a:ext cx="747045" cy="747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A884A-69E7-C4E7-135D-4364E6BA5C6B}"/>
              </a:ext>
            </a:extLst>
          </p:cNvPr>
          <p:cNvSpPr txBox="1"/>
          <p:nvPr/>
        </p:nvSpPr>
        <p:spPr>
          <a:xfrm>
            <a:off x="5654276" y="3760936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5076F-51DB-84DA-EBF1-58A6066571BE}"/>
              </a:ext>
            </a:extLst>
          </p:cNvPr>
          <p:cNvSpPr txBox="1"/>
          <p:nvPr/>
        </p:nvSpPr>
        <p:spPr>
          <a:xfrm>
            <a:off x="736796" y="2570785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many hundreds are there in 5,000?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DC517-C6F6-8079-E2CA-7D70812C943A}"/>
              </a:ext>
            </a:extLst>
          </p:cNvPr>
          <p:cNvSpPr txBox="1"/>
          <p:nvPr/>
        </p:nvSpPr>
        <p:spPr>
          <a:xfrm>
            <a:off x="2463708" y="4636917"/>
            <a:ext cx="68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074784-9EBB-1AC1-E7FB-E08C5AC9A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628600" y="3101158"/>
            <a:ext cx="1516651" cy="1489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9E75B-473A-AC00-7977-FFC66D11F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2162791" y="3101158"/>
            <a:ext cx="1516651" cy="1489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686C8F-E38C-06B7-CA30-33582B5D7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3696982" y="3101158"/>
            <a:ext cx="1516651" cy="1489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B91992-68CE-50AA-23D8-4631EDA25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5231173" y="3101158"/>
            <a:ext cx="1516651" cy="1489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33DEE6-4F59-BCC7-58AD-A0A201EB8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6712273" y="3101158"/>
            <a:ext cx="1516651" cy="14894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5F3849-8FC4-3F72-AE38-7ACC62A5224F}"/>
              </a:ext>
            </a:extLst>
          </p:cNvPr>
          <p:cNvSpPr txBox="1"/>
          <p:nvPr/>
        </p:nvSpPr>
        <p:spPr>
          <a:xfrm>
            <a:off x="703675" y="4636917"/>
            <a:ext cx="7581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</a:t>
            </a:r>
            <a:r>
              <a:rPr lang="en-GB" sz="3200" u="sng" dirty="0"/>
              <a:t>		</a:t>
            </a:r>
            <a:r>
              <a:rPr lang="en-GB" sz="3200" dirty="0"/>
              <a:t> hundreds in 1,000 and </a:t>
            </a:r>
            <a:r>
              <a:rPr lang="en-GB" sz="3200" u="sng" dirty="0"/>
              <a:t>		</a:t>
            </a:r>
            <a:r>
              <a:rPr lang="en-GB" sz="3200" dirty="0"/>
              <a:t> thousands in 5,000</a:t>
            </a:r>
          </a:p>
          <a:p>
            <a:r>
              <a:rPr lang="en-GB" sz="3200" dirty="0"/>
              <a:t>This means there are </a:t>
            </a:r>
            <a:r>
              <a:rPr lang="en-GB" sz="3200" u="sng" dirty="0"/>
              <a:t>		</a:t>
            </a:r>
            <a:r>
              <a:rPr lang="en-GB" sz="3200" dirty="0"/>
              <a:t> hundreds in 5,000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D19375-3392-9831-85D0-FB06E96F5790}"/>
              </a:ext>
            </a:extLst>
          </p:cNvPr>
          <p:cNvSpPr txBox="1"/>
          <p:nvPr/>
        </p:nvSpPr>
        <p:spPr>
          <a:xfrm>
            <a:off x="7100069" y="4618710"/>
            <a:ext cx="68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1BAF20-CB36-6259-31A6-7B6835BB8FFE}"/>
              </a:ext>
            </a:extLst>
          </p:cNvPr>
          <p:cNvSpPr txBox="1"/>
          <p:nvPr/>
        </p:nvSpPr>
        <p:spPr>
          <a:xfrm>
            <a:off x="4314693" y="5598683"/>
            <a:ext cx="68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70000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78A453-DBD4-4114-867C-95937708F48D}"/>
              </a:ext>
            </a:extLst>
          </p:cNvPr>
          <p:cNvSpPr txBox="1"/>
          <p:nvPr/>
        </p:nvSpPr>
        <p:spPr>
          <a:xfrm>
            <a:off x="736796" y="341158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ones in 1 ten.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F373A-F72D-9C87-C140-6CF2FD4CF3D7}"/>
              </a:ext>
            </a:extLst>
          </p:cNvPr>
          <p:cNvSpPr txBox="1"/>
          <p:nvPr/>
        </p:nvSpPr>
        <p:spPr>
          <a:xfrm>
            <a:off x="736796" y="966915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tens in 1 hundred.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8BDD24-1EDD-7E13-4540-882FB73B0355}"/>
              </a:ext>
            </a:extLst>
          </p:cNvPr>
          <p:cNvSpPr txBox="1"/>
          <p:nvPr/>
        </p:nvSpPr>
        <p:spPr>
          <a:xfrm>
            <a:off x="736795" y="1592672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hundreds in 1 thousand.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BE25A-1188-A480-5E98-2E688FB6D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693" y="5327966"/>
            <a:ext cx="747045" cy="747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A7C1DD-E4FE-138D-BFCD-7859426C13BD}"/>
              </a:ext>
            </a:extLst>
          </p:cNvPr>
          <p:cNvSpPr txBox="1"/>
          <p:nvPr/>
        </p:nvSpPr>
        <p:spPr>
          <a:xfrm>
            <a:off x="5679537" y="5470655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9F6CE-2BD8-6881-322E-4AA5E2721C7E}"/>
              </a:ext>
            </a:extLst>
          </p:cNvPr>
          <p:cNvSpPr txBox="1"/>
          <p:nvPr/>
        </p:nvSpPr>
        <p:spPr>
          <a:xfrm>
            <a:off x="736796" y="2570771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many hundreds are there in 5,200?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5196CA-87C4-CE8B-DEBF-43956EDF850A}"/>
              </a:ext>
            </a:extLst>
          </p:cNvPr>
          <p:cNvSpPr txBox="1"/>
          <p:nvPr/>
        </p:nvSpPr>
        <p:spPr>
          <a:xfrm>
            <a:off x="7618504" y="2570023"/>
            <a:ext cx="68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52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AC60C3-76F7-ECFC-5B2E-D8C7E6E2E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611060" y="3217497"/>
            <a:ext cx="1516651" cy="1489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024CEB-8228-F3C1-E15E-8B158CAEF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2145251" y="3217497"/>
            <a:ext cx="1516651" cy="1489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D77C83-99E0-C85D-4B14-8C7A8AA2C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3679442" y="3217497"/>
            <a:ext cx="1516651" cy="1489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B3B12-E0AC-63A5-55D2-A2C06DC2E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5213633" y="3217497"/>
            <a:ext cx="1516651" cy="1489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58ED99-0C12-D810-F8B5-E5CA83B67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1" t="11067" r="13628" b="10277"/>
          <a:stretch/>
        </p:blipFill>
        <p:spPr>
          <a:xfrm>
            <a:off x="6736026" y="3217497"/>
            <a:ext cx="1516651" cy="14894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3E00D1-ED50-A5B4-2E3E-47973C699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950976" y="4788571"/>
            <a:ext cx="1198897" cy="12546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2805F2-778C-F22C-9CF7-A652C281D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2029971" y="4788571"/>
            <a:ext cx="1198897" cy="125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6C831034-5268-A90F-6AE3-79BA0D74087A}"/>
              </a:ext>
            </a:extLst>
          </p:cNvPr>
          <p:cNvSpPr txBox="1">
            <a:spLocks/>
          </p:cNvSpPr>
          <p:nvPr/>
        </p:nvSpPr>
        <p:spPr>
          <a:xfrm>
            <a:off x="982555" y="2464904"/>
            <a:ext cx="7161852" cy="3890459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u="none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Have a go at questions </a:t>
            </a:r>
            <a:b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1 - 3 on the worksheet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3DAAF84-954F-B8CA-5243-2545AD82AD88}"/>
              </a:ext>
            </a:extLst>
          </p:cNvPr>
          <p:cNvSpPr txBox="1"/>
          <p:nvPr/>
        </p:nvSpPr>
        <p:spPr>
          <a:xfrm>
            <a:off x="736796" y="3741262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number is 10 times the size of 3?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D4C4F38-F304-0DF0-9260-DA4F4565A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415090"/>
              </p:ext>
            </p:extLst>
          </p:nvPr>
        </p:nvGraphicFramePr>
        <p:xfrm>
          <a:off x="584923" y="656608"/>
          <a:ext cx="7525512" cy="3007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168">
                  <a:extLst>
                    <a:ext uri="{9D8B030D-6E8A-4147-A177-3AD203B41FA5}">
                      <a16:colId xmlns:a16="http://schemas.microsoft.com/office/drawing/2014/main" val="210586896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233865973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86479909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2623222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7275709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482759776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4185001070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2248957829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171480527"/>
                    </a:ext>
                  </a:extLst>
                </a:gridCol>
              </a:tblGrid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812567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638072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87934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01671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05366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913776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A247C04-7518-8391-AC2D-B5BF01AD12E2}"/>
              </a:ext>
            </a:extLst>
          </p:cNvPr>
          <p:cNvSpPr/>
          <p:nvPr/>
        </p:nvSpPr>
        <p:spPr>
          <a:xfrm>
            <a:off x="2438735" y="3174643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5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4.44444E-6 -0.0745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9536C0-FFC1-8F5D-F65B-276EC27EF3B2}"/>
              </a:ext>
            </a:extLst>
          </p:cNvPr>
          <p:cNvSpPr txBox="1"/>
          <p:nvPr/>
        </p:nvSpPr>
        <p:spPr>
          <a:xfrm>
            <a:off x="736796" y="3741262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number is 10 times the size of 6?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945BC8-E96A-4B2C-6724-882F9F9E2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795875"/>
              </p:ext>
            </p:extLst>
          </p:nvPr>
        </p:nvGraphicFramePr>
        <p:xfrm>
          <a:off x="584923" y="656608"/>
          <a:ext cx="7525512" cy="3007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168">
                  <a:extLst>
                    <a:ext uri="{9D8B030D-6E8A-4147-A177-3AD203B41FA5}">
                      <a16:colId xmlns:a16="http://schemas.microsoft.com/office/drawing/2014/main" val="210586896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233865973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86479909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2623222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7275709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482759776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4185001070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2248957829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171480527"/>
                    </a:ext>
                  </a:extLst>
                </a:gridCol>
              </a:tblGrid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812567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638072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87934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01671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05366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913776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26012589-0EDF-1DED-1FEE-6E84F3928B10}"/>
              </a:ext>
            </a:extLst>
          </p:cNvPr>
          <p:cNvSpPr/>
          <p:nvPr/>
        </p:nvSpPr>
        <p:spPr>
          <a:xfrm>
            <a:off x="4946611" y="3174643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C150E-274E-441F-7713-840F12A6D647}"/>
              </a:ext>
            </a:extLst>
          </p:cNvPr>
          <p:cNvSpPr txBox="1"/>
          <p:nvPr/>
        </p:nvSpPr>
        <p:spPr>
          <a:xfrm>
            <a:off x="736796" y="4432523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do you notice?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1FC01-6E5D-D99D-07F0-83FDDC3980D8}"/>
              </a:ext>
            </a:extLst>
          </p:cNvPr>
          <p:cNvSpPr txBox="1"/>
          <p:nvPr/>
        </p:nvSpPr>
        <p:spPr>
          <a:xfrm>
            <a:off x="736796" y="5123784"/>
            <a:ext cx="7386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If the counter moves up 1 row then the number is </a:t>
            </a:r>
            <a:r>
              <a:rPr lang="en-GB" sz="3200" u="sng" dirty="0"/>
              <a:t>			</a:t>
            </a:r>
            <a:r>
              <a:rPr lang="en-GB" sz="3200" dirty="0"/>
              <a:t> times the size.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3E6A6-CB48-68BB-2427-42F0F33A010F}"/>
              </a:ext>
            </a:extLst>
          </p:cNvPr>
          <p:cNvSpPr txBox="1"/>
          <p:nvPr/>
        </p:nvSpPr>
        <p:spPr>
          <a:xfrm>
            <a:off x="2752445" y="5611718"/>
            <a:ext cx="68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C4FEE-AF3D-C01E-675B-E8DB4E8A9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693" y="4376739"/>
            <a:ext cx="747045" cy="747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BC7C09-22D7-0E6A-0230-8C4FC0C378E1}"/>
              </a:ext>
            </a:extLst>
          </p:cNvPr>
          <p:cNvSpPr txBox="1"/>
          <p:nvPr/>
        </p:nvSpPr>
        <p:spPr>
          <a:xfrm>
            <a:off x="5679537" y="4519428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</p:spTree>
    <p:extLst>
      <p:ext uri="{BB962C8B-B14F-4D97-AF65-F5344CB8AC3E}">
        <p14:creationId xmlns:p14="http://schemas.microsoft.com/office/powerpoint/2010/main" val="13994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1.11111E-6 -0.0745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5" grpId="0"/>
      <p:bldP spid="6" grpId="0"/>
      <p:bldP spid="7" grpId="0"/>
      <p:bldP spid="9" grpId="0"/>
      <p:bldP spid="9" grpId="1"/>
      <p:bldP spid="9" grpId="2"/>
      <p:bldP spid="9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C3F58BB-7671-A416-1EE2-475EE8F6F331}"/>
              </a:ext>
            </a:extLst>
          </p:cNvPr>
          <p:cNvSpPr txBox="1"/>
          <p:nvPr/>
        </p:nvSpPr>
        <p:spPr>
          <a:xfrm>
            <a:off x="736796" y="3741262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number is 100 times the size of 6?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9B13457-2834-EAF2-A585-598BB3916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594607"/>
              </p:ext>
            </p:extLst>
          </p:nvPr>
        </p:nvGraphicFramePr>
        <p:xfrm>
          <a:off x="584924" y="656608"/>
          <a:ext cx="7525512" cy="3007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168">
                  <a:extLst>
                    <a:ext uri="{9D8B030D-6E8A-4147-A177-3AD203B41FA5}">
                      <a16:colId xmlns:a16="http://schemas.microsoft.com/office/drawing/2014/main" val="210586896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233865973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86479909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2623222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7275709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482759776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4185001070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2248957829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171480527"/>
                    </a:ext>
                  </a:extLst>
                </a:gridCol>
              </a:tblGrid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812567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638072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87934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01671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05366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913776"/>
                  </a:ext>
                </a:extLst>
              </a:tr>
            </a:tbl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CA3A58FF-D6F9-A29A-84EF-B6EFC5D96305}"/>
              </a:ext>
            </a:extLst>
          </p:cNvPr>
          <p:cNvSpPr/>
          <p:nvPr/>
        </p:nvSpPr>
        <p:spPr>
          <a:xfrm>
            <a:off x="4946612" y="3174643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457D0C-1DDE-135B-8E6F-D2D65FFD2631}"/>
              </a:ext>
            </a:extLst>
          </p:cNvPr>
          <p:cNvSpPr txBox="1"/>
          <p:nvPr/>
        </p:nvSpPr>
        <p:spPr>
          <a:xfrm>
            <a:off x="736796" y="4432523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do you notice?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F29DF-C4EB-247D-E1B4-331BA7562ED8}"/>
              </a:ext>
            </a:extLst>
          </p:cNvPr>
          <p:cNvSpPr txBox="1"/>
          <p:nvPr/>
        </p:nvSpPr>
        <p:spPr>
          <a:xfrm>
            <a:off x="736796" y="5123784"/>
            <a:ext cx="7386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If the counter moves up 2 rows then the number is </a:t>
            </a:r>
            <a:r>
              <a:rPr lang="en-GB" sz="3200" u="sng" dirty="0"/>
              <a:t>			</a:t>
            </a:r>
            <a:r>
              <a:rPr lang="en-GB" sz="3200" dirty="0"/>
              <a:t> times the size.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9EFC9F-202F-2416-80E2-EE7CEBBD9630}"/>
              </a:ext>
            </a:extLst>
          </p:cNvPr>
          <p:cNvSpPr txBox="1"/>
          <p:nvPr/>
        </p:nvSpPr>
        <p:spPr>
          <a:xfrm>
            <a:off x="2644869" y="5601365"/>
            <a:ext cx="100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100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141F46-B10E-FCDB-885F-50FADB4AF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693" y="4376739"/>
            <a:ext cx="747045" cy="7470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A91D9A-D71A-7595-438D-200BD63539A1}"/>
              </a:ext>
            </a:extLst>
          </p:cNvPr>
          <p:cNvSpPr txBox="1"/>
          <p:nvPr/>
        </p:nvSpPr>
        <p:spPr>
          <a:xfrm>
            <a:off x="5679537" y="4519428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</p:spTree>
    <p:extLst>
      <p:ext uri="{BB962C8B-B14F-4D97-AF65-F5344CB8AC3E}">
        <p14:creationId xmlns:p14="http://schemas.microsoft.com/office/powerpoint/2010/main" val="8650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1.11111E-6 -0.144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/>
      <p:bldP spid="24" grpId="0"/>
      <p:bldP spid="25" grpId="0"/>
      <p:bldP spid="27" grpId="0"/>
      <p:bldP spid="2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BCCCDA7-2F16-888C-DA57-CF21E87A8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759546"/>
              </p:ext>
            </p:extLst>
          </p:nvPr>
        </p:nvGraphicFramePr>
        <p:xfrm>
          <a:off x="584926" y="656608"/>
          <a:ext cx="7525512" cy="3007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168">
                  <a:extLst>
                    <a:ext uri="{9D8B030D-6E8A-4147-A177-3AD203B41FA5}">
                      <a16:colId xmlns:a16="http://schemas.microsoft.com/office/drawing/2014/main" val="210586896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233865973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86479909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2623222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7275709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482759776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4185001070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2248957829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171480527"/>
                    </a:ext>
                  </a:extLst>
                </a:gridCol>
              </a:tblGrid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812567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638072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87934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01671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05366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91377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5DE89DF-2616-7235-C894-C07BE4FF4224}"/>
              </a:ext>
            </a:extLst>
          </p:cNvPr>
          <p:cNvSpPr txBox="1"/>
          <p:nvPr/>
        </p:nvSpPr>
        <p:spPr>
          <a:xfrm>
            <a:off x="680959" y="3979605"/>
            <a:ext cx="7386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To find the number 1,000 times the size, the counter will move </a:t>
            </a:r>
            <a:r>
              <a:rPr lang="en-GB" sz="3200" u="sng" dirty="0"/>
              <a:t>					</a:t>
            </a:r>
            <a:r>
              <a:rPr lang="en-GB" sz="32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26BCA-3DC8-94EA-0E7C-1C849E9EA951}"/>
              </a:ext>
            </a:extLst>
          </p:cNvPr>
          <p:cNvSpPr txBox="1"/>
          <p:nvPr/>
        </p:nvSpPr>
        <p:spPr>
          <a:xfrm>
            <a:off x="4673332" y="4459392"/>
            <a:ext cx="252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3 rows up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79B25F-E713-03DF-03C3-750CD6B46720}"/>
              </a:ext>
            </a:extLst>
          </p:cNvPr>
          <p:cNvSpPr/>
          <p:nvPr/>
        </p:nvSpPr>
        <p:spPr>
          <a:xfrm>
            <a:off x="4946614" y="3174643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2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1.11111E-6 -0.2196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1323CC6-E31D-AA7B-DA4A-79115F2BA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989229"/>
              </p:ext>
            </p:extLst>
          </p:nvPr>
        </p:nvGraphicFramePr>
        <p:xfrm>
          <a:off x="584922" y="656608"/>
          <a:ext cx="7525512" cy="3007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168">
                  <a:extLst>
                    <a:ext uri="{9D8B030D-6E8A-4147-A177-3AD203B41FA5}">
                      <a16:colId xmlns:a16="http://schemas.microsoft.com/office/drawing/2014/main" val="210586896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233865973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86479909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2623222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7275709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482759776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4185001070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2248957829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171480527"/>
                    </a:ext>
                  </a:extLst>
                </a:gridCol>
              </a:tblGrid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812567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638072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87934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01671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05366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913776"/>
                  </a:ext>
                </a:extLst>
              </a:tr>
            </a:tbl>
          </a:graphicData>
        </a:graphic>
      </p:graphicFrame>
      <p:sp>
        <p:nvSpPr>
          <p:cNvPr id="21" name="Arrow: Up 20">
            <a:extLst>
              <a:ext uri="{FF2B5EF4-FFF2-40B4-BE49-F238E27FC236}">
                <a16:creationId xmlns:a16="http://schemas.microsoft.com/office/drawing/2014/main" id="{E2B3B290-94ED-36EF-3DF6-43559B14C022}"/>
              </a:ext>
            </a:extLst>
          </p:cNvPr>
          <p:cNvSpPr/>
          <p:nvPr/>
        </p:nvSpPr>
        <p:spPr>
          <a:xfrm>
            <a:off x="3804080" y="2924735"/>
            <a:ext cx="255016" cy="5042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4083EB-AAF9-FC5E-A85B-7B6F28773268}"/>
              </a:ext>
            </a:extLst>
          </p:cNvPr>
          <p:cNvSpPr txBox="1"/>
          <p:nvPr/>
        </p:nvSpPr>
        <p:spPr>
          <a:xfrm>
            <a:off x="883889" y="2947797"/>
            <a:ext cx="2851256" cy="5788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10 times the size</a:t>
            </a:r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D202C8C3-35D0-D9A2-E26E-F2E8D8AE239F}"/>
              </a:ext>
            </a:extLst>
          </p:cNvPr>
          <p:cNvSpPr/>
          <p:nvPr/>
        </p:nvSpPr>
        <p:spPr>
          <a:xfrm>
            <a:off x="4642579" y="2393576"/>
            <a:ext cx="255016" cy="10435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8F2A45-BB3F-065F-79C9-D59135C9756B}"/>
              </a:ext>
            </a:extLst>
          </p:cNvPr>
          <p:cNvSpPr txBox="1"/>
          <p:nvPr/>
        </p:nvSpPr>
        <p:spPr>
          <a:xfrm>
            <a:off x="4966530" y="2635294"/>
            <a:ext cx="2851256" cy="5788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100 times the size</a:t>
            </a: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B6BAA44A-9044-2B35-C3D3-0C76F97BD5A1}"/>
              </a:ext>
            </a:extLst>
          </p:cNvPr>
          <p:cNvSpPr/>
          <p:nvPr/>
        </p:nvSpPr>
        <p:spPr>
          <a:xfrm>
            <a:off x="3804080" y="2383162"/>
            <a:ext cx="255016" cy="5042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EDD43F-72B2-CE2B-9984-DEE12C306801}"/>
              </a:ext>
            </a:extLst>
          </p:cNvPr>
          <p:cNvSpPr txBox="1"/>
          <p:nvPr/>
        </p:nvSpPr>
        <p:spPr>
          <a:xfrm>
            <a:off x="883889" y="2308545"/>
            <a:ext cx="2851256" cy="5788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10 times the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39A82B-C3CC-30F3-D048-F72834963F55}"/>
                  </a:ext>
                </a:extLst>
              </p:cNvPr>
              <p:cNvSpPr txBox="1"/>
              <p:nvPr/>
            </p:nvSpPr>
            <p:spPr>
              <a:xfrm>
                <a:off x="3121607" y="4151864"/>
                <a:ext cx="32071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/>
                  <a:t>10 </a:t>
                </a:r>
                <a14:m>
                  <m:oMath xmlns:m="http://schemas.openxmlformats.org/officeDocument/2006/math">
                    <m:r>
                      <a:rPr lang="en-GB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/>
                  <a:t> 10 </a:t>
                </a:r>
                <a14:m>
                  <m:oMath xmlns:m="http://schemas.openxmlformats.org/officeDocument/2006/math"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100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39A82B-C3CC-30F3-D048-F72834963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607" y="4151864"/>
                <a:ext cx="3207124" cy="584775"/>
              </a:xfrm>
              <a:prstGeom prst="rect">
                <a:avLst/>
              </a:prstGeom>
              <a:blipFill>
                <a:blip r:embed="rId2"/>
                <a:stretch>
                  <a:fillRect l="-4753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6D8B47-DA0E-9FF0-8CBB-AAC5C797210E}"/>
                  </a:ext>
                </a:extLst>
              </p:cNvPr>
              <p:cNvSpPr txBox="1"/>
              <p:nvPr/>
            </p:nvSpPr>
            <p:spPr>
              <a:xfrm>
                <a:off x="2434324" y="4602248"/>
                <a:ext cx="397844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So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/>
                  <a:t> 10 </a:t>
                </a:r>
                <a14:m>
                  <m:oMath xmlns:m="http://schemas.openxmlformats.org/officeDocument/2006/math">
                    <m:r>
                      <a:rPr lang="en-GB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/>
                  <a:t> 10 </a:t>
                </a:r>
                <a14:m>
                  <m:oMath xmlns:m="http://schemas.openxmlformats.org/officeDocument/2006/math"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/>
                  <a:t> 100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6D8B47-DA0E-9FF0-8CBB-AAC5C7972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324" y="4602248"/>
                <a:ext cx="3978440" cy="1077218"/>
              </a:xfrm>
              <a:prstGeom prst="rect">
                <a:avLst/>
              </a:prstGeom>
              <a:blipFill>
                <a:blip r:embed="rId3"/>
                <a:stretch>
                  <a:fillRect t="-7345" b="-180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73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8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D2FEC8-8EA1-E801-FB10-EA1C92EA110E}"/>
              </a:ext>
            </a:extLst>
          </p:cNvPr>
          <p:cNvSpPr txBox="1"/>
          <p:nvPr/>
        </p:nvSpPr>
        <p:spPr>
          <a:xfrm>
            <a:off x="736796" y="3741262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number is one-tenth the size of 430?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8B393C-8C9B-7BA2-ACFA-E39344773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233132"/>
              </p:ext>
            </p:extLst>
          </p:nvPr>
        </p:nvGraphicFramePr>
        <p:xfrm>
          <a:off x="584924" y="656608"/>
          <a:ext cx="7525512" cy="3007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168">
                  <a:extLst>
                    <a:ext uri="{9D8B030D-6E8A-4147-A177-3AD203B41FA5}">
                      <a16:colId xmlns:a16="http://schemas.microsoft.com/office/drawing/2014/main" val="210586896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233865973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86479909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2623222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7275709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482759776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4185001070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2248957829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171480527"/>
                    </a:ext>
                  </a:extLst>
                </a:gridCol>
              </a:tblGrid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812567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638072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87934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01671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05366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913776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F9FDDD8F-5CC1-9E3F-DD38-47CE8685F862}"/>
              </a:ext>
            </a:extLst>
          </p:cNvPr>
          <p:cNvSpPr/>
          <p:nvPr/>
        </p:nvSpPr>
        <p:spPr>
          <a:xfrm>
            <a:off x="3285901" y="2160325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26F8D05-E720-0F8E-AA63-C8340F373D49}"/>
              </a:ext>
            </a:extLst>
          </p:cNvPr>
          <p:cNvSpPr/>
          <p:nvPr/>
        </p:nvSpPr>
        <p:spPr>
          <a:xfrm>
            <a:off x="2429771" y="2671117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658C5-ABF9-31EC-04CD-B9CFC5CEDACD}"/>
              </a:ext>
            </a:extLst>
          </p:cNvPr>
          <p:cNvSpPr txBox="1"/>
          <p:nvPr/>
        </p:nvSpPr>
        <p:spPr>
          <a:xfrm>
            <a:off x="736796" y="4591953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43 is one-tenth the size of 430</a:t>
            </a:r>
          </a:p>
        </p:txBody>
      </p:sp>
    </p:spTree>
    <p:extLst>
      <p:ext uri="{BB962C8B-B14F-4D97-AF65-F5344CB8AC3E}">
        <p14:creationId xmlns:p14="http://schemas.microsoft.com/office/powerpoint/2010/main" val="20050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-0.00052 0.075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77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00052 0.0724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8A8766-B9CE-8EA5-E24C-2C7298C5C578}"/>
              </a:ext>
            </a:extLst>
          </p:cNvPr>
          <p:cNvSpPr txBox="1"/>
          <p:nvPr/>
        </p:nvSpPr>
        <p:spPr>
          <a:xfrm>
            <a:off x="667512" y="4993204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	 </a:t>
            </a:r>
            <a:r>
              <a:rPr lang="en-GB" sz="3200" dirty="0"/>
              <a:t> is one-hundredth the size of 7,200 </a:t>
            </a:r>
            <a:endParaRPr lang="en-GB" sz="3200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9FB8CD-3831-2D57-304F-61450C6F1115}"/>
              </a:ext>
            </a:extLst>
          </p:cNvPr>
          <p:cNvSpPr txBox="1"/>
          <p:nvPr/>
        </p:nvSpPr>
        <p:spPr>
          <a:xfrm>
            <a:off x="736796" y="3741262"/>
            <a:ext cx="7386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number is one-hundredth the size of 7,200?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D0256B1-39DE-C4E6-32C9-D4A6B0A48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905713"/>
              </p:ext>
            </p:extLst>
          </p:nvPr>
        </p:nvGraphicFramePr>
        <p:xfrm>
          <a:off x="584922" y="656608"/>
          <a:ext cx="7525512" cy="3007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168">
                  <a:extLst>
                    <a:ext uri="{9D8B030D-6E8A-4147-A177-3AD203B41FA5}">
                      <a16:colId xmlns:a16="http://schemas.microsoft.com/office/drawing/2014/main" val="210586896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233865973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86479909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2623222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7275709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482759776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4185001070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2248957829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171480527"/>
                    </a:ext>
                  </a:extLst>
                </a:gridCol>
              </a:tblGrid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812567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638072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87934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01671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05366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913776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72ACD2DC-281A-EAAF-6A16-531EB3366BB7}"/>
              </a:ext>
            </a:extLst>
          </p:cNvPr>
          <p:cNvSpPr/>
          <p:nvPr/>
        </p:nvSpPr>
        <p:spPr>
          <a:xfrm>
            <a:off x="5777486" y="1677365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F7EFE2-51BE-FCC2-5292-E75A378FE69E}"/>
              </a:ext>
            </a:extLst>
          </p:cNvPr>
          <p:cNvSpPr/>
          <p:nvPr/>
        </p:nvSpPr>
        <p:spPr>
          <a:xfrm>
            <a:off x="1601286" y="2167310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6B570-B3A1-4B61-9BB4-C810C2F84FEA}"/>
              </a:ext>
            </a:extLst>
          </p:cNvPr>
          <p:cNvSpPr txBox="1"/>
          <p:nvPr/>
        </p:nvSpPr>
        <p:spPr>
          <a:xfrm>
            <a:off x="736796" y="4990853"/>
            <a:ext cx="65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72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E0F212-A475-0A2B-E959-56004C90C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288" y="5357595"/>
            <a:ext cx="747045" cy="747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BE93D-1214-8DAB-D7F6-F57045D6BCA0}"/>
              </a:ext>
            </a:extLst>
          </p:cNvPr>
          <p:cNvSpPr txBox="1"/>
          <p:nvPr/>
        </p:nvSpPr>
        <p:spPr>
          <a:xfrm>
            <a:off x="5672132" y="5500284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</p:spTree>
    <p:extLst>
      <p:ext uri="{BB962C8B-B14F-4D97-AF65-F5344CB8AC3E}">
        <p14:creationId xmlns:p14="http://schemas.microsoft.com/office/powerpoint/2010/main" val="17237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0.00052 0.1435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717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00191 0.1488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7430D7-BCD6-5BCE-4301-D2F64849C91D}"/>
              </a:ext>
            </a:extLst>
          </p:cNvPr>
          <p:cNvSpPr txBox="1"/>
          <p:nvPr/>
        </p:nvSpPr>
        <p:spPr>
          <a:xfrm>
            <a:off x="806081" y="4377868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413 is </a:t>
            </a:r>
            <a:r>
              <a:rPr lang="en-GB" sz="3200" u="sng" dirty="0"/>
              <a:t>						   </a:t>
            </a:r>
            <a:r>
              <a:rPr lang="en-GB" sz="3200" dirty="0"/>
              <a:t> the size of 413,000 </a:t>
            </a:r>
            <a:endParaRPr lang="en-GB" sz="3200" u="sng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9DF870-0F7C-BF33-1F86-083223B65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036545"/>
              </p:ext>
            </p:extLst>
          </p:nvPr>
        </p:nvGraphicFramePr>
        <p:xfrm>
          <a:off x="584924" y="656608"/>
          <a:ext cx="7525512" cy="3007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168">
                  <a:extLst>
                    <a:ext uri="{9D8B030D-6E8A-4147-A177-3AD203B41FA5}">
                      <a16:colId xmlns:a16="http://schemas.microsoft.com/office/drawing/2014/main" val="210586896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233865973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864799094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2623222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1572757092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482759776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4185001070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2248957829"/>
                    </a:ext>
                  </a:extLst>
                </a:gridCol>
                <a:gridCol w="836168">
                  <a:extLst>
                    <a:ext uri="{9D8B030D-6E8A-4147-A177-3AD203B41FA5}">
                      <a16:colId xmlns:a16="http://schemas.microsoft.com/office/drawing/2014/main" val="3171480527"/>
                    </a:ext>
                  </a:extLst>
                </a:gridCol>
              </a:tblGrid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812567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638072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9,000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87934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01671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705366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4913776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B7CFF688-EED0-94E9-5EA4-482ACFF5A477}"/>
              </a:ext>
            </a:extLst>
          </p:cNvPr>
          <p:cNvSpPr/>
          <p:nvPr/>
        </p:nvSpPr>
        <p:spPr>
          <a:xfrm>
            <a:off x="3267491" y="2174335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220C91-606D-3CDE-D71D-0B8EF12F21C7}"/>
              </a:ext>
            </a:extLst>
          </p:cNvPr>
          <p:cNvSpPr/>
          <p:nvPr/>
        </p:nvSpPr>
        <p:spPr>
          <a:xfrm>
            <a:off x="2429772" y="3164756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D4E289-9E94-FFC6-5D16-A2B0A049FF4D}"/>
              </a:ext>
            </a:extLst>
          </p:cNvPr>
          <p:cNvSpPr txBox="1"/>
          <p:nvPr/>
        </p:nvSpPr>
        <p:spPr>
          <a:xfrm>
            <a:off x="1933746" y="4377868"/>
            <a:ext cx="37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one-thousandth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1131C-34F3-CB9E-AE24-FF85C4C25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092" y="5302946"/>
            <a:ext cx="747045" cy="747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BF1329-4B9D-2F13-CA6E-C7E65A94F32D}"/>
              </a:ext>
            </a:extLst>
          </p:cNvPr>
          <p:cNvSpPr txBox="1"/>
          <p:nvPr/>
        </p:nvSpPr>
        <p:spPr>
          <a:xfrm>
            <a:off x="5624936" y="5445635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520540-95C2-CBCF-D576-8E1998EF2861}"/>
              </a:ext>
            </a:extLst>
          </p:cNvPr>
          <p:cNvSpPr/>
          <p:nvPr/>
        </p:nvSpPr>
        <p:spPr>
          <a:xfrm>
            <a:off x="771783" y="2669569"/>
            <a:ext cx="482958" cy="482960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C5B5DD-B9CD-448D-DEB8-E3ABC765FEC3}"/>
              </a:ext>
            </a:extLst>
          </p:cNvPr>
          <p:cNvSpPr/>
          <p:nvPr/>
        </p:nvSpPr>
        <p:spPr>
          <a:xfrm>
            <a:off x="3267491" y="662757"/>
            <a:ext cx="482958" cy="48296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772B16-392B-DFF0-2DD5-DD771C77045E}"/>
              </a:ext>
            </a:extLst>
          </p:cNvPr>
          <p:cNvSpPr/>
          <p:nvPr/>
        </p:nvSpPr>
        <p:spPr>
          <a:xfrm>
            <a:off x="2429772" y="1653178"/>
            <a:ext cx="482958" cy="48296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A88A2C-864B-9436-91CD-98FF6F287194}"/>
              </a:ext>
            </a:extLst>
          </p:cNvPr>
          <p:cNvSpPr/>
          <p:nvPr/>
        </p:nvSpPr>
        <p:spPr>
          <a:xfrm>
            <a:off x="771783" y="1157991"/>
            <a:ext cx="482958" cy="482960"/>
          </a:xfrm>
          <a:prstGeom prst="ellipse">
            <a:avLst/>
          </a:prstGeom>
          <a:solidFill>
            <a:schemeClr val="accent2">
              <a:alpha val="30196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12AED056-1C15-CAF7-00D0-B88587B95D15}"/>
              </a:ext>
            </a:extLst>
          </p:cNvPr>
          <p:cNvSpPr/>
          <p:nvPr/>
        </p:nvSpPr>
        <p:spPr>
          <a:xfrm flipV="1">
            <a:off x="1289544" y="1945328"/>
            <a:ext cx="255016" cy="5042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1A20137D-E06E-5C5B-2505-6AE2D4E034D7}"/>
              </a:ext>
            </a:extLst>
          </p:cNvPr>
          <p:cNvSpPr/>
          <p:nvPr/>
        </p:nvSpPr>
        <p:spPr>
          <a:xfrm flipV="1">
            <a:off x="1289544" y="1395759"/>
            <a:ext cx="255016" cy="5042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169A644A-3E93-54AB-67A1-F5A3E1BAE2CF}"/>
              </a:ext>
            </a:extLst>
          </p:cNvPr>
          <p:cNvSpPr/>
          <p:nvPr/>
        </p:nvSpPr>
        <p:spPr>
          <a:xfrm flipV="1">
            <a:off x="1289544" y="2494897"/>
            <a:ext cx="255016" cy="5042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75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8" grpId="0"/>
      <p:bldP spid="8" grpId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73D5C3CD-44B7-8C91-3546-F571AD9357FC}"/>
              </a:ext>
            </a:extLst>
          </p:cNvPr>
          <p:cNvSpPr txBox="1">
            <a:spLocks/>
          </p:cNvSpPr>
          <p:nvPr/>
        </p:nvSpPr>
        <p:spPr>
          <a:xfrm>
            <a:off x="982555" y="2464904"/>
            <a:ext cx="7161852" cy="3890459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u="none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Have a go at the rest of the worksheet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702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451B1-6BD6-3CED-40FB-5C695F630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98" y="1793597"/>
            <a:ext cx="8352244" cy="2280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A75647-7F66-65D4-B96D-4A050C878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739" y="103539"/>
            <a:ext cx="21398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4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248102-805B-CF76-B1C7-5F5CD6A40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9" t="20588" r="25547" b="38952"/>
          <a:stretch/>
        </p:blipFill>
        <p:spPr>
          <a:xfrm>
            <a:off x="374327" y="448886"/>
            <a:ext cx="7857560" cy="55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248102-805B-CF76-B1C7-5F5CD6A40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22" t="60755" r="25744" b="-278"/>
          <a:stretch/>
        </p:blipFill>
        <p:spPr>
          <a:xfrm>
            <a:off x="208071" y="895619"/>
            <a:ext cx="8274525" cy="574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8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D6ADB-DA65-7DFC-D458-CA3CE1D6B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10" t="19150" r="26112" b="33163"/>
          <a:stretch/>
        </p:blipFill>
        <p:spPr>
          <a:xfrm>
            <a:off x="666403" y="282631"/>
            <a:ext cx="7250156" cy="616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1D9C8-94B6-DFA4-9B5E-53E2B0D542BF}"/>
              </a:ext>
            </a:extLst>
          </p:cNvPr>
          <p:cNvSpPr txBox="1"/>
          <p:nvPr/>
        </p:nvSpPr>
        <p:spPr>
          <a:xfrm>
            <a:off x="695550" y="334776"/>
            <a:ext cx="749747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1) Represent the number 513 on the chart.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2) Represent the number 5,130 on the chart.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3) Represent the number 51,300 on the chart.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4) What do you notice?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DF3BF3-6042-804C-9D67-1A1113030DCC}"/>
              </a:ext>
            </a:extLst>
          </p:cNvPr>
          <p:cNvGraphicFramePr>
            <a:graphicFrameLocks noGrp="1"/>
          </p:cNvGraphicFramePr>
          <p:nvPr/>
        </p:nvGraphicFramePr>
        <p:xfrm>
          <a:off x="1171232" y="875155"/>
          <a:ext cx="6912000" cy="118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19830460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94364481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8718437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53031462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7219171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412692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HTh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5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TTh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B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7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9588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20175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5BBAEA-9692-9829-916D-1D4CC7EB31F2}"/>
              </a:ext>
            </a:extLst>
          </p:cNvPr>
          <p:cNvGraphicFramePr>
            <a:graphicFrameLocks noGrp="1"/>
          </p:cNvGraphicFramePr>
          <p:nvPr/>
        </p:nvGraphicFramePr>
        <p:xfrm>
          <a:off x="1171232" y="2587589"/>
          <a:ext cx="6912000" cy="118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19830460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94364481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8718437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53031462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7219171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412692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HTh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5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TTh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B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7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9588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20175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D1C69EF-5DFD-D0B3-72BE-1207484FA159}"/>
              </a:ext>
            </a:extLst>
          </p:cNvPr>
          <p:cNvGraphicFramePr>
            <a:graphicFrameLocks noGrp="1"/>
          </p:cNvGraphicFramePr>
          <p:nvPr/>
        </p:nvGraphicFramePr>
        <p:xfrm>
          <a:off x="1171232" y="4284281"/>
          <a:ext cx="6912000" cy="118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19830460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94364481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8718437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53031462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7219171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412692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HTh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5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TTh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B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7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9588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201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9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114F2C-0515-124D-D3CE-951A4D585058}"/>
              </a:ext>
            </a:extLst>
          </p:cNvPr>
          <p:cNvSpPr txBox="1"/>
          <p:nvPr/>
        </p:nvSpPr>
        <p:spPr>
          <a:xfrm>
            <a:off x="695550" y="334776"/>
            <a:ext cx="749747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1) Represent the number 513 on the chart.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2) Represent the number 5,130 on the chart.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3) Represent the number 51,300 on the chart.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4) What do you notice?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B148B01-2B3B-AC30-587E-87CA7ACA4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953954"/>
              </p:ext>
            </p:extLst>
          </p:nvPr>
        </p:nvGraphicFramePr>
        <p:xfrm>
          <a:off x="1171232" y="875155"/>
          <a:ext cx="6912000" cy="118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19830460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94364481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87184377"/>
                    </a:ext>
                  </a:extLst>
                </a:gridCol>
                <a:gridCol w="1260384">
                  <a:extLst>
                    <a:ext uri="{9D8B030D-6E8A-4147-A177-3AD203B41FA5}">
                      <a16:colId xmlns:a16="http://schemas.microsoft.com/office/drawing/2014/main" val="3530314625"/>
                    </a:ext>
                  </a:extLst>
                </a:gridCol>
                <a:gridCol w="1043616">
                  <a:extLst>
                    <a:ext uri="{9D8B030D-6E8A-4147-A177-3AD203B41FA5}">
                      <a16:colId xmlns:a16="http://schemas.microsoft.com/office/drawing/2014/main" val="127219171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412692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HTh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5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TTh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B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7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9588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20175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0268A6-DDB3-535F-F277-C5F2DAC24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102157"/>
              </p:ext>
            </p:extLst>
          </p:nvPr>
        </p:nvGraphicFramePr>
        <p:xfrm>
          <a:off x="1171232" y="2587589"/>
          <a:ext cx="6912000" cy="118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19830460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94364481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8718437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53031462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7219171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412692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HTh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5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TTh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B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7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9588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20175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E6F61E-0763-94BC-E233-E3850B34B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032496"/>
              </p:ext>
            </p:extLst>
          </p:nvPr>
        </p:nvGraphicFramePr>
        <p:xfrm>
          <a:off x="1171232" y="4284281"/>
          <a:ext cx="6912000" cy="118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19830460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94364481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8718437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53031462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7219171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412692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HTh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5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TTh</a:t>
                      </a:r>
                      <a:endParaRPr lang="en-GB" sz="20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B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7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95884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20175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FA474A7-C349-AA66-903D-534B4D55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652" y="1249488"/>
            <a:ext cx="450673" cy="439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A09AE-DA8E-1E9E-EF6C-332D11F01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652" y="1629657"/>
            <a:ext cx="450673" cy="439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843257-3CAE-B4C4-9A5E-55DA627D6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88" y="1249488"/>
            <a:ext cx="450673" cy="439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58E9C-5FE1-2096-6984-2E7E3AAB7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88" y="1629657"/>
            <a:ext cx="450673" cy="439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C029E-1384-B510-2A35-AB5CCC78C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124" y="1249488"/>
            <a:ext cx="450673" cy="439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0E2877-E875-4B9A-BB0C-DD82B5A4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284" y="1249488"/>
            <a:ext cx="450673" cy="439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CE24FB-1430-C518-ADF2-7A7D9CDEF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556" y="1249488"/>
            <a:ext cx="450673" cy="439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77D49A-2A10-E3BB-F598-B3EEA4F6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292" y="1249488"/>
            <a:ext cx="450673" cy="439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A4DC37-B15B-DF70-CCBF-1E1C943CD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028" y="1249488"/>
            <a:ext cx="450673" cy="439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9DFF63-26BA-A2A7-2D2E-6FFABFE87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756" y="2964385"/>
            <a:ext cx="450673" cy="439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5B057A-9E60-561E-B07D-EE4E9770C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756" y="3344554"/>
            <a:ext cx="450673" cy="439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21EF4F-6CBC-109C-F182-60A78EC10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492" y="2964385"/>
            <a:ext cx="450673" cy="4395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BDEEB7-F39D-0BDD-F1AE-F8C77B404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492" y="3344554"/>
            <a:ext cx="450673" cy="4395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CB8720-BE7B-13A2-C110-0818F0355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228" y="2964385"/>
            <a:ext cx="450673" cy="4395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4F04BDB-C0A2-02E5-1B4E-18A06DCEB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88" y="2964385"/>
            <a:ext cx="450672" cy="4395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8C0959-EF1D-9611-FF96-884B8AA12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660" y="2964385"/>
            <a:ext cx="450672" cy="4395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D7759C0-3DDF-CF5C-C119-92EC9A54A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96" y="2964385"/>
            <a:ext cx="450672" cy="4395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F0CC982-8C88-E727-196B-1F657B7CD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132" y="2964385"/>
            <a:ext cx="450672" cy="4395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C5B2067-12FD-29A5-7F3A-CDC4F7FB0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13" y="4662880"/>
            <a:ext cx="450673" cy="4395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4347A4A-DBA0-BE34-FC67-7CFAF5B57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13" y="5043049"/>
            <a:ext cx="450673" cy="4395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2D3673-A4A8-8263-C186-40C3677A6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749" y="4662880"/>
            <a:ext cx="450673" cy="4395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037921C-3026-CA32-35F5-AB7604884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749" y="5043049"/>
            <a:ext cx="450673" cy="4395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CE1D50C-FCBF-6BE3-F6D2-A6C730A37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485" y="4662880"/>
            <a:ext cx="450673" cy="4395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15CD550-4BF4-E185-826C-641871296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645" y="4662880"/>
            <a:ext cx="450672" cy="4395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4957F96-4AF9-899B-57C0-E1F5FCF8D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917" y="4662880"/>
            <a:ext cx="450672" cy="4395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96474D-9A49-5F23-9CB3-8FCF2037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653" y="4662880"/>
            <a:ext cx="450672" cy="4395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EDA8ECF-A7AF-BAAE-9C34-06310D398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389" y="4662880"/>
            <a:ext cx="450672" cy="439572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2B2B9EED-F8D5-8209-3C5D-D008CC423B6A}"/>
              </a:ext>
            </a:extLst>
          </p:cNvPr>
          <p:cNvSpPr/>
          <p:nvPr/>
        </p:nvSpPr>
        <p:spPr>
          <a:xfrm>
            <a:off x="7719745" y="1287530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64F1EED-28B3-A07C-17F6-781F52EA8088}"/>
              </a:ext>
            </a:extLst>
          </p:cNvPr>
          <p:cNvSpPr/>
          <p:nvPr/>
        </p:nvSpPr>
        <p:spPr>
          <a:xfrm>
            <a:off x="7336860" y="1287529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9F9ABC0-C488-6AC6-9806-2D9E392AD2A5}"/>
              </a:ext>
            </a:extLst>
          </p:cNvPr>
          <p:cNvSpPr/>
          <p:nvPr/>
        </p:nvSpPr>
        <p:spPr>
          <a:xfrm>
            <a:off x="6957395" y="1287530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1F5C3BF-4DAD-22ED-3065-F4C9798143F0}"/>
              </a:ext>
            </a:extLst>
          </p:cNvPr>
          <p:cNvSpPr/>
          <p:nvPr/>
        </p:nvSpPr>
        <p:spPr>
          <a:xfrm>
            <a:off x="5396278" y="1294093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7E2809-BEBF-7692-3DC5-08DB666CE9DB}"/>
              </a:ext>
            </a:extLst>
          </p:cNvPr>
          <p:cNvSpPr/>
          <p:nvPr/>
        </p:nvSpPr>
        <p:spPr>
          <a:xfrm>
            <a:off x="5013393" y="1294092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4B83715-6986-2B9E-88FE-E9BDC23FEA0B}"/>
              </a:ext>
            </a:extLst>
          </p:cNvPr>
          <p:cNvSpPr/>
          <p:nvPr/>
        </p:nvSpPr>
        <p:spPr>
          <a:xfrm>
            <a:off x="4633928" y="1294093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AFC6F7A-BA6A-3D93-561D-5D5CB512DEA0}"/>
              </a:ext>
            </a:extLst>
          </p:cNvPr>
          <p:cNvSpPr/>
          <p:nvPr/>
        </p:nvSpPr>
        <p:spPr>
          <a:xfrm>
            <a:off x="5018481" y="1667980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B3657A6-2B46-AB3A-D5D2-8E0CB4B0887E}"/>
              </a:ext>
            </a:extLst>
          </p:cNvPr>
          <p:cNvSpPr/>
          <p:nvPr/>
        </p:nvSpPr>
        <p:spPr>
          <a:xfrm>
            <a:off x="4639016" y="1667981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B92E52E-5C9B-0EE7-BA32-2DC901E8BE16}"/>
              </a:ext>
            </a:extLst>
          </p:cNvPr>
          <p:cNvSpPr/>
          <p:nvPr/>
        </p:nvSpPr>
        <p:spPr>
          <a:xfrm>
            <a:off x="6184533" y="1287529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6586735-440E-077C-3964-F1CAB900C4A5}"/>
              </a:ext>
            </a:extLst>
          </p:cNvPr>
          <p:cNvSpPr/>
          <p:nvPr/>
        </p:nvSpPr>
        <p:spPr>
          <a:xfrm>
            <a:off x="6561989" y="3005616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46AE711-6842-A5FA-A3D5-C571D65BF0C1}"/>
              </a:ext>
            </a:extLst>
          </p:cNvPr>
          <p:cNvSpPr/>
          <p:nvPr/>
        </p:nvSpPr>
        <p:spPr>
          <a:xfrm>
            <a:off x="6179104" y="3005615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4A45503-08B1-9DB9-B7F9-418F06F06DDD}"/>
              </a:ext>
            </a:extLst>
          </p:cNvPr>
          <p:cNvSpPr/>
          <p:nvPr/>
        </p:nvSpPr>
        <p:spPr>
          <a:xfrm>
            <a:off x="5799639" y="3005616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1AD2AA9-3B10-B977-18CB-1B0CB92CC019}"/>
              </a:ext>
            </a:extLst>
          </p:cNvPr>
          <p:cNvSpPr/>
          <p:nvPr/>
        </p:nvSpPr>
        <p:spPr>
          <a:xfrm>
            <a:off x="4238522" y="3012179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F261C8-EE56-CD2C-1998-7A9A983A34C1}"/>
              </a:ext>
            </a:extLst>
          </p:cNvPr>
          <p:cNvSpPr/>
          <p:nvPr/>
        </p:nvSpPr>
        <p:spPr>
          <a:xfrm>
            <a:off x="3867911" y="3012178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3D68FCA-B668-F832-68EA-B3A1634A24C1}"/>
              </a:ext>
            </a:extLst>
          </p:cNvPr>
          <p:cNvSpPr/>
          <p:nvPr/>
        </p:nvSpPr>
        <p:spPr>
          <a:xfrm>
            <a:off x="3488446" y="3012179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D4DE4DA-FDA3-9047-3200-3CBA5950E6B1}"/>
              </a:ext>
            </a:extLst>
          </p:cNvPr>
          <p:cNvSpPr/>
          <p:nvPr/>
        </p:nvSpPr>
        <p:spPr>
          <a:xfrm>
            <a:off x="3872999" y="3386066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E296329-608B-B31A-B1DA-AB0D5937D4E6}"/>
              </a:ext>
            </a:extLst>
          </p:cNvPr>
          <p:cNvSpPr/>
          <p:nvPr/>
        </p:nvSpPr>
        <p:spPr>
          <a:xfrm>
            <a:off x="3493534" y="3386067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89FD077-50FF-DCDD-C794-E934D7F8F59E}"/>
              </a:ext>
            </a:extLst>
          </p:cNvPr>
          <p:cNvSpPr/>
          <p:nvPr/>
        </p:nvSpPr>
        <p:spPr>
          <a:xfrm>
            <a:off x="5026777" y="3005615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C2533DA-60DF-CDF6-528D-15E86CE038F1}"/>
              </a:ext>
            </a:extLst>
          </p:cNvPr>
          <p:cNvSpPr/>
          <p:nvPr/>
        </p:nvSpPr>
        <p:spPr>
          <a:xfrm>
            <a:off x="5401599" y="4696525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BECEC69-D363-F786-7786-131E269B0BD2}"/>
              </a:ext>
            </a:extLst>
          </p:cNvPr>
          <p:cNvSpPr/>
          <p:nvPr/>
        </p:nvSpPr>
        <p:spPr>
          <a:xfrm>
            <a:off x="5018714" y="4696524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F8474B7-4FB3-11DA-FDD9-D9635E62CF17}"/>
              </a:ext>
            </a:extLst>
          </p:cNvPr>
          <p:cNvSpPr/>
          <p:nvPr/>
        </p:nvSpPr>
        <p:spPr>
          <a:xfrm>
            <a:off x="4639249" y="4696525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29A4BDC-C267-37B4-FE0C-64806C48BB49}"/>
              </a:ext>
            </a:extLst>
          </p:cNvPr>
          <p:cNvSpPr/>
          <p:nvPr/>
        </p:nvSpPr>
        <p:spPr>
          <a:xfrm>
            <a:off x="3078132" y="4703088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2C116E3-036F-B1A5-8920-6780BFA42F97}"/>
              </a:ext>
            </a:extLst>
          </p:cNvPr>
          <p:cNvSpPr/>
          <p:nvPr/>
        </p:nvSpPr>
        <p:spPr>
          <a:xfrm>
            <a:off x="2701384" y="4703087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7DBB807-9FDA-5C6D-3DAA-B7DFE21E777C}"/>
              </a:ext>
            </a:extLst>
          </p:cNvPr>
          <p:cNvSpPr/>
          <p:nvPr/>
        </p:nvSpPr>
        <p:spPr>
          <a:xfrm>
            <a:off x="2328056" y="4703088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01A6A33-9F2F-D90D-C439-55D15CDC5201}"/>
              </a:ext>
            </a:extLst>
          </p:cNvPr>
          <p:cNvSpPr/>
          <p:nvPr/>
        </p:nvSpPr>
        <p:spPr>
          <a:xfrm>
            <a:off x="2706472" y="5076975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51CCF11-7151-2F81-50AA-AD8189D0FC7B}"/>
              </a:ext>
            </a:extLst>
          </p:cNvPr>
          <p:cNvSpPr/>
          <p:nvPr/>
        </p:nvSpPr>
        <p:spPr>
          <a:xfrm>
            <a:off x="2333144" y="5076976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6F91BF8-1C94-8B95-F06C-9E465BCEDD7F}"/>
              </a:ext>
            </a:extLst>
          </p:cNvPr>
          <p:cNvSpPr/>
          <p:nvPr/>
        </p:nvSpPr>
        <p:spPr>
          <a:xfrm>
            <a:off x="3866387" y="4696524"/>
            <a:ext cx="363487" cy="36348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7F89F28-DC1F-A5EA-B3CF-66B78CA591A9}"/>
              </a:ext>
            </a:extLst>
          </p:cNvPr>
          <p:cNvSpPr txBox="1"/>
          <p:nvPr/>
        </p:nvSpPr>
        <p:spPr>
          <a:xfrm>
            <a:off x="4179405" y="5397481"/>
            <a:ext cx="4651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Same number of counters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970BB41-CD3C-0017-BE9A-2ED58C22A6AC}"/>
              </a:ext>
            </a:extLst>
          </p:cNvPr>
          <p:cNvSpPr txBox="1"/>
          <p:nvPr/>
        </p:nvSpPr>
        <p:spPr>
          <a:xfrm>
            <a:off x="4179405" y="5717066"/>
            <a:ext cx="4651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Moved 1 column to the left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17629-344A-ADFA-BBF6-0F2394927ACA}"/>
              </a:ext>
            </a:extLst>
          </p:cNvPr>
          <p:cNvSpPr txBox="1"/>
          <p:nvPr/>
        </p:nvSpPr>
        <p:spPr>
          <a:xfrm>
            <a:off x="1278294" y="39747"/>
            <a:ext cx="488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Draw the table on your whiteboard.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83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4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12254-C77E-2B2F-AD24-9AAA89691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1955561" y="2115541"/>
            <a:ext cx="349118" cy="400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17F9A7-5ED5-4D93-0039-3BD58F596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5229759" y="1286111"/>
            <a:ext cx="706656" cy="1992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0E5957-D5B4-0099-2D1F-CC736BC22405}"/>
                  </a:ext>
                </a:extLst>
              </p:cNvPr>
              <p:cNvSpPr txBox="1"/>
              <p:nvPr/>
            </p:nvSpPr>
            <p:spPr>
              <a:xfrm>
                <a:off x="2283150" y="1993208"/>
                <a:ext cx="9208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1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0E5957-D5B4-0099-2D1F-CC736BC22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150" y="1993208"/>
                <a:ext cx="920893" cy="584775"/>
              </a:xfrm>
              <a:prstGeom prst="rect">
                <a:avLst/>
              </a:prstGeom>
              <a:blipFill>
                <a:blip r:embed="rId4"/>
                <a:stretch>
                  <a:fillRect t="-12500" r="-1987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1B68DC-EBA6-2B22-BF1E-691616518D39}"/>
                  </a:ext>
                </a:extLst>
              </p:cNvPr>
              <p:cNvSpPr txBox="1"/>
              <p:nvPr/>
            </p:nvSpPr>
            <p:spPr>
              <a:xfrm>
                <a:off x="4827237" y="1993208"/>
                <a:ext cx="9208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1B68DC-EBA6-2B22-BF1E-691616518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237" y="1993208"/>
                <a:ext cx="92089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C3DDFA-E093-5EF6-B783-7563F6B0DA21}"/>
                  </a:ext>
                </a:extLst>
              </p:cNvPr>
              <p:cNvSpPr txBox="1"/>
              <p:nvPr/>
            </p:nvSpPr>
            <p:spPr>
              <a:xfrm>
                <a:off x="5822237" y="1998818"/>
                <a:ext cx="17373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10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C3DDFA-E093-5EF6-B783-7563F6B0D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237" y="1998818"/>
                <a:ext cx="1737372" cy="584775"/>
              </a:xfrm>
              <a:prstGeom prst="rect">
                <a:avLst/>
              </a:prstGeom>
              <a:blipFill>
                <a:blip r:embed="rId6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F7F83CB-7593-99E9-4404-F17B7326D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4398212" y="3790110"/>
            <a:ext cx="349118" cy="400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7DD19A-DED6-7D6C-E2C2-CBCBB6F92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4398580" y="3453369"/>
            <a:ext cx="349118" cy="400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193E9-A366-7F72-B371-798CDC2F6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4398301" y="3116628"/>
            <a:ext cx="349118" cy="400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59681B-D53E-BBDE-6960-128EB5C0D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4398301" y="2779887"/>
            <a:ext cx="349118" cy="400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31AB77-4D21-99EC-B885-CDBD953BC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4401711" y="2443146"/>
            <a:ext cx="349118" cy="400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42465-F12B-2CB0-A6EC-D2F67CF8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4403273" y="2106405"/>
            <a:ext cx="349118" cy="400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5AF27E-A9C2-87BF-240A-75486C1EA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4406347" y="1769664"/>
            <a:ext cx="349118" cy="400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5911C8-A08C-6D43-A155-336DBDB10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4403732" y="1432923"/>
            <a:ext cx="349118" cy="400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CD33C-AB21-EF32-0773-76F435F92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4403730" y="1096182"/>
            <a:ext cx="349118" cy="400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11B67B-7DD0-5DD4-78C7-D721C9AB8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4" t="34426" r="42244" b="42987"/>
          <a:stretch/>
        </p:blipFill>
        <p:spPr>
          <a:xfrm>
            <a:off x="4408492" y="759441"/>
            <a:ext cx="349118" cy="400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BE6779-F239-4640-FB21-77BEC5AE5519}"/>
              </a:ext>
            </a:extLst>
          </p:cNvPr>
          <p:cNvSpPr txBox="1"/>
          <p:nvPr/>
        </p:nvSpPr>
        <p:spPr>
          <a:xfrm>
            <a:off x="667512" y="264923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many ones are there in 10?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378201-1F87-43BF-B669-C8C42BC7C586}"/>
              </a:ext>
            </a:extLst>
          </p:cNvPr>
          <p:cNvSpPr txBox="1"/>
          <p:nvPr/>
        </p:nvSpPr>
        <p:spPr>
          <a:xfrm>
            <a:off x="736796" y="3393451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ones in 1 ten.</a:t>
            </a:r>
          </a:p>
        </p:txBody>
      </p:sp>
    </p:spTree>
    <p:extLst>
      <p:ext uri="{BB962C8B-B14F-4D97-AF65-F5344CB8AC3E}">
        <p14:creationId xmlns:p14="http://schemas.microsoft.com/office/powerpoint/2010/main" val="108615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8.33333E-7 -0.0391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00018 -0.0652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6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4.81481E-6 L -0.00017 -0.0918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0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-0.00017 -0.1180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90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0035 -0.144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24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0053 0.0981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490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00035 0.0722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61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0.00018 0.0456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-1.66667E-6 0.0180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0.00018 -0.010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A59FB3D-AEE5-E7FA-0341-C4A3AD85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8" t="28591" r="18639" b="28089"/>
          <a:stretch/>
        </p:blipFill>
        <p:spPr>
          <a:xfrm>
            <a:off x="5035836" y="894727"/>
            <a:ext cx="2184400" cy="228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3EA460-4B28-3FBC-A8EC-ADFCDAED5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4239415" y="809370"/>
            <a:ext cx="846667" cy="23876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86C98D-DA90-D874-DB3D-9B1CC5C64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3832776" y="809370"/>
            <a:ext cx="846667" cy="2387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8F379F-79CE-6301-BAE4-6A6A05176B92}"/>
                  </a:ext>
                </a:extLst>
              </p:cNvPr>
              <p:cNvSpPr txBox="1"/>
              <p:nvPr/>
            </p:nvSpPr>
            <p:spPr>
              <a:xfrm>
                <a:off x="4738580" y="1681288"/>
                <a:ext cx="9208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8F379F-79CE-6301-BAE4-6A6A05176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580" y="1681288"/>
                <a:ext cx="92089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1AE950-630D-BB53-3E4E-3312F963A8C6}"/>
                  </a:ext>
                </a:extLst>
              </p:cNvPr>
              <p:cNvSpPr txBox="1"/>
              <p:nvPr/>
            </p:nvSpPr>
            <p:spPr>
              <a:xfrm>
                <a:off x="6940231" y="1681855"/>
                <a:ext cx="17373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100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1AE950-630D-BB53-3E4E-3312F963A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231" y="1681855"/>
                <a:ext cx="1737372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21DC09FC-7A33-9675-FA8B-C32D26701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3426141" y="809370"/>
            <a:ext cx="846667" cy="2387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66C9BC-F23B-5DA1-D308-AE8F17EAB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3019506" y="809370"/>
            <a:ext cx="846667" cy="23876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56C621-CCE2-3B13-ACEE-336DFA12D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2612871" y="809370"/>
            <a:ext cx="846667" cy="23876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AE9C6E-9963-866F-B964-FDBC52519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2206236" y="809370"/>
            <a:ext cx="846667" cy="23876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57D486-132B-099B-582B-6E0A14D21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1799601" y="809370"/>
            <a:ext cx="846667" cy="23876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AABFB7-7F14-C344-C1D9-7AEB40BF9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1392966" y="809370"/>
            <a:ext cx="846667" cy="23876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B6D15A-AC5E-58C7-3920-A684FD1FB1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986331" y="809370"/>
            <a:ext cx="846667" cy="23876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8994F2-212A-0E2B-02A7-9652574A4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23074" r="31995" b="33000"/>
          <a:stretch/>
        </p:blipFill>
        <p:spPr>
          <a:xfrm>
            <a:off x="579696" y="809370"/>
            <a:ext cx="846667" cy="23876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E43A8F0-BF2B-5FB7-6E20-AD304AFE26DC}"/>
              </a:ext>
            </a:extLst>
          </p:cNvPr>
          <p:cNvSpPr txBox="1"/>
          <p:nvPr/>
        </p:nvSpPr>
        <p:spPr>
          <a:xfrm>
            <a:off x="667512" y="264923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many tens are there in 100?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7FBDD5-F2ED-1D3E-7220-E95F4277490D}"/>
              </a:ext>
            </a:extLst>
          </p:cNvPr>
          <p:cNvSpPr txBox="1"/>
          <p:nvPr/>
        </p:nvSpPr>
        <p:spPr>
          <a:xfrm>
            <a:off x="736796" y="3180727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tens in 1 hundred.</a:t>
            </a:r>
          </a:p>
        </p:txBody>
      </p:sp>
    </p:spTree>
    <p:extLst>
      <p:ext uri="{BB962C8B-B14F-4D97-AF65-F5344CB8AC3E}">
        <p14:creationId xmlns:p14="http://schemas.microsoft.com/office/powerpoint/2010/main" val="332956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21128 0.000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8836 0.0004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0.16476 0.0004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2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0.13958 0.0006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2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1158 0.0002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06962 -0.0006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-4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04635 3.7037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09254 -0.0004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-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02257 0.0002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C4359D-BA15-B24D-F06B-6462DB067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1" t="11067" r="13628" b="10277"/>
          <a:stretch/>
        </p:blipFill>
        <p:spPr>
          <a:xfrm>
            <a:off x="4096491" y="932431"/>
            <a:ext cx="2152081" cy="2113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617DC-00CC-36D3-D0A1-C599868A1422}"/>
                  </a:ext>
                </a:extLst>
              </p:cNvPr>
              <p:cNvSpPr txBox="1"/>
              <p:nvPr/>
            </p:nvSpPr>
            <p:spPr>
              <a:xfrm>
                <a:off x="6484100" y="1888301"/>
                <a:ext cx="17373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1,000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617DC-00CC-36D3-D0A1-C599868A1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100" y="1888301"/>
                <a:ext cx="1737372" cy="584775"/>
              </a:xfrm>
              <a:prstGeom prst="rect">
                <a:avLst/>
              </a:prstGeom>
              <a:blipFill>
                <a:blip r:embed="rId3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61B9ED68-A54E-05A1-4224-CEB61D4412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785319" y="925361"/>
            <a:ext cx="1605994" cy="16806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BF665A-2397-F93C-535B-40681710AE19}"/>
              </a:ext>
            </a:extLst>
          </p:cNvPr>
          <p:cNvSpPr txBox="1"/>
          <p:nvPr/>
        </p:nvSpPr>
        <p:spPr>
          <a:xfrm>
            <a:off x="667512" y="264923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many hundreds are there in 1,000?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70F5CA-5309-873F-F887-3B5256EFA900}"/>
              </a:ext>
            </a:extLst>
          </p:cNvPr>
          <p:cNvSpPr txBox="1"/>
          <p:nvPr/>
        </p:nvSpPr>
        <p:spPr>
          <a:xfrm>
            <a:off x="667511" y="3631822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hundreds in 1 thousand.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0E1890-E240-171E-F28D-0EE822560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2238018" y="925361"/>
            <a:ext cx="1605994" cy="16806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4F0D66-1ED3-10E7-C01E-D20EBB403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3690717" y="925361"/>
            <a:ext cx="1605994" cy="16806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0546B2-3915-94AB-64A4-C1FFF81D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5143416" y="925361"/>
            <a:ext cx="1605994" cy="16806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2AE35A-94F4-5048-FF78-E0F975647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6596115" y="925361"/>
            <a:ext cx="1605994" cy="16806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B843A6-6ACF-C302-939E-D70CF2F498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785319" y="2559289"/>
            <a:ext cx="1605994" cy="16806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D1106C-32BD-59F7-40AA-B72BA692A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2238018" y="2559289"/>
            <a:ext cx="1605994" cy="16806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5F04DB-5A98-44B1-8292-15A244F81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3690717" y="2559289"/>
            <a:ext cx="1605994" cy="16806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67F7FA-87CA-9BFF-CDAD-ADCCE2978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5143416" y="2559289"/>
            <a:ext cx="1605994" cy="16806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4F0830-F9C5-FF37-74BC-0187FC610B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08" t="28591" r="18639" b="28089"/>
          <a:stretch/>
        </p:blipFill>
        <p:spPr>
          <a:xfrm>
            <a:off x="6596115" y="2559289"/>
            <a:ext cx="1605994" cy="1680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18F18C-0882-416B-5CD4-0ADCB3F7BA7E}"/>
                  </a:ext>
                </a:extLst>
              </p:cNvPr>
              <p:cNvSpPr txBox="1"/>
              <p:nvPr/>
            </p:nvSpPr>
            <p:spPr>
              <a:xfrm>
                <a:off x="2692896" y="1888301"/>
                <a:ext cx="17373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18F18C-0882-416B-5CD4-0ADCB3F7B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896" y="1888301"/>
                <a:ext cx="173737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559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-0.15348 0.0050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25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-0.30521 0.0136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67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-0.45608 0.0238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118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60677 0.031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7" y="159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0.03715 -0.1990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-99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-0.11372 -0.1923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963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-0.26475 -0.1842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921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L -0.41476 -0.1763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7" y="-881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-0.56614 -0.1692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16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F2863C-AC87-CAEB-A1BE-77AB00BC3251}"/>
              </a:ext>
            </a:extLst>
          </p:cNvPr>
          <p:cNvSpPr txBox="1"/>
          <p:nvPr/>
        </p:nvSpPr>
        <p:spPr>
          <a:xfrm>
            <a:off x="736796" y="338562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ones in 1 ten.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F6FEB-1A3A-C841-0C2C-64EEAD29757E}"/>
              </a:ext>
            </a:extLst>
          </p:cNvPr>
          <p:cNvSpPr txBox="1"/>
          <p:nvPr/>
        </p:nvSpPr>
        <p:spPr>
          <a:xfrm>
            <a:off x="736796" y="964319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tens in 1 hundred.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A57E4-3086-348A-BC86-2F31E9E93526}"/>
              </a:ext>
            </a:extLst>
          </p:cNvPr>
          <p:cNvSpPr txBox="1"/>
          <p:nvPr/>
        </p:nvSpPr>
        <p:spPr>
          <a:xfrm>
            <a:off x="736795" y="1590076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There are 10 hundreds in 1 thousand.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E49D20-3263-B2D8-0F2C-DC65EC197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957463"/>
              </p:ext>
            </p:extLst>
          </p:nvPr>
        </p:nvGraphicFramePr>
        <p:xfrm>
          <a:off x="882203" y="2470750"/>
          <a:ext cx="6912000" cy="196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19830460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943644810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8718437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53031462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7219171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412692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/>
                        <a:t>HTh</a:t>
                      </a:r>
                      <a:endParaRPr lang="en-GB" sz="2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B5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/>
                        <a:t>TTh</a:t>
                      </a:r>
                      <a:endParaRPr lang="en-GB" sz="24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B7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Th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B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O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7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95884"/>
                  </a:ext>
                </a:extLst>
              </a:tr>
              <a:tr h="1512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2017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A4C8F1-1DD2-FF82-DDD9-A1CDA5F159BD}"/>
              </a:ext>
            </a:extLst>
          </p:cNvPr>
          <p:cNvSpPr txBox="1"/>
          <p:nvPr/>
        </p:nvSpPr>
        <p:spPr>
          <a:xfrm>
            <a:off x="736796" y="4706873"/>
            <a:ext cx="73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do you notice?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71E02-B2DE-4407-E480-66D55AC72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693" y="5327966"/>
            <a:ext cx="747045" cy="747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DF0509-FE3B-BD32-382F-1CDF8243EAA6}"/>
              </a:ext>
            </a:extLst>
          </p:cNvPr>
          <p:cNvSpPr txBox="1"/>
          <p:nvPr/>
        </p:nvSpPr>
        <p:spPr>
          <a:xfrm>
            <a:off x="5679537" y="5470655"/>
            <a:ext cx="209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Have a think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74669-F73F-FD38-497E-9D7D423E7676}"/>
              </a:ext>
            </a:extLst>
          </p:cNvPr>
          <p:cNvSpPr txBox="1"/>
          <p:nvPr/>
        </p:nvSpPr>
        <p:spPr>
          <a:xfrm>
            <a:off x="736794" y="4706873"/>
            <a:ext cx="7386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many ten-thousands are there in 1 hundred-thousand?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CC0EE-190D-92FD-8AA5-993F91795C4A}"/>
              </a:ext>
            </a:extLst>
          </p:cNvPr>
          <p:cNvSpPr txBox="1"/>
          <p:nvPr/>
        </p:nvSpPr>
        <p:spPr>
          <a:xfrm>
            <a:off x="4656493" y="5211704"/>
            <a:ext cx="68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122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6" grpId="1"/>
      <p:bldP spid="8" grpId="0"/>
      <p:bldP spid="8" grpId="1"/>
      <p:bldP spid="8" grpId="2"/>
      <p:bldP spid="8" grpId="3"/>
      <p:bldP spid="9" grpId="0"/>
      <p:bldP spid="10" grpId="0"/>
    </p:bldLst>
  </p:timing>
</p:sld>
</file>

<file path=ppt/theme/theme1.xml><?xml version="1.0" encoding="utf-8"?>
<a:theme xmlns:a="http://schemas.openxmlformats.org/drawingml/2006/main" name="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t read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t's lea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Your tu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in conten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e213f7-a068-4185-ae5b-85aa76b56dbd">
      <Terms xmlns="http://schemas.microsoft.com/office/infopath/2007/PartnerControls"/>
    </lcf76f155ced4ddcb4097134ff3c332f>
    <TaxCatchAll xmlns="1773a752-338d-48d4-aab1-fb5d939e1fa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83C08F509004195E669DF9A9C9259" ma:contentTypeVersion="12" ma:contentTypeDescription="Create a new document." ma:contentTypeScope="" ma:versionID="9729fc54edb2819ea8b3158a23d9d69a">
  <xsd:schema xmlns:xsd="http://www.w3.org/2001/XMLSchema" xmlns:xs="http://www.w3.org/2001/XMLSchema" xmlns:p="http://schemas.microsoft.com/office/2006/metadata/properties" xmlns:ns2="e9e213f7-a068-4185-ae5b-85aa76b56dbd" xmlns:ns3="1773a752-338d-48d4-aab1-fb5d939e1fab" targetNamespace="http://schemas.microsoft.com/office/2006/metadata/properties" ma:root="true" ma:fieldsID="a89c5fa35d8e01b9cc0b225c10374d4c" ns2:_="" ns3:_="">
    <xsd:import namespace="e9e213f7-a068-4185-ae5b-85aa76b56dbd"/>
    <xsd:import namespace="1773a752-338d-48d4-aab1-fb5d939e1f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213f7-a068-4185-ae5b-85aa76b56d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e39eeca-e11e-443b-89bb-da0dc5931c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73a752-338d-48d4-aab1-fb5d939e1fa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fc8d919-2f88-41be-947b-ae89298163c3}" ma:internalName="TaxCatchAll" ma:showField="CatchAllData" ma:web="1773a752-338d-48d4-aab1-fb5d939e1f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2EF935-039D-4372-918A-54DD8B00453B}">
  <ds:schemaRefs>
    <ds:schemaRef ds:uri="http://purl.org/dc/elements/1.1/"/>
    <ds:schemaRef ds:uri="http://schemas.openxmlformats.org/package/2006/metadata/core-properties"/>
    <ds:schemaRef ds:uri="e9e213f7-a068-4185-ae5b-85aa76b56dbd"/>
    <ds:schemaRef ds:uri="http://purl.org/dc/dcmitype/"/>
    <ds:schemaRef ds:uri="http://schemas.microsoft.com/office/infopath/2007/PartnerControls"/>
    <ds:schemaRef ds:uri="http://purl.org/dc/terms/"/>
    <ds:schemaRef ds:uri="1773a752-338d-48d4-aab1-fb5d939e1fab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5A4FAA6-32A0-4B20-9C96-AD04A24E86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E83ABE-B979-4770-B3F6-B41253DD18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e213f7-a068-4185-ae5b-85aa76b56dbd"/>
    <ds:schemaRef ds:uri="1773a752-338d-48d4-aab1-fb5d939e1f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935</TotalTime>
  <Words>979</Words>
  <Application>Microsoft Office PowerPoint</Application>
  <PresentationFormat>On-screen Show (4:3)</PresentationFormat>
  <Paragraphs>584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Title</vt:lpstr>
      <vt:lpstr>Get ready</vt:lpstr>
      <vt:lpstr>Let's learn</vt:lpstr>
      <vt:lpstr>Your turn</vt:lpstr>
      <vt:lpstr>Main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Mary-Kate Connolly</dc:creator>
  <cp:lastModifiedBy>ablake12.312</cp:lastModifiedBy>
  <cp:revision>17</cp:revision>
  <dcterms:created xsi:type="dcterms:W3CDTF">2023-08-02T14:09:38Z</dcterms:created>
  <dcterms:modified xsi:type="dcterms:W3CDTF">2023-09-19T11:19:33Z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0x01010091A83C08F509004195E669DF9A9C9259</vt:lpwstr>
  </property>
</Properties>
</file>