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83" r:id="rId5"/>
    <p:sldMasterId id="2147483664" r:id="rId6"/>
    <p:sldMasterId id="2147483702" r:id="rId7"/>
  </p:sldMasterIdLst>
  <p:sldIdLst>
    <p:sldId id="257" r:id="rId8"/>
    <p:sldId id="267" r:id="rId9"/>
    <p:sldId id="268" r:id="rId10"/>
    <p:sldId id="258" r:id="rId11"/>
    <p:sldId id="269" r:id="rId12"/>
    <p:sldId id="270" r:id="rId13"/>
    <p:sldId id="273" r:id="rId14"/>
    <p:sldId id="272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31C"/>
    <a:srgbClr val="58C1B8"/>
    <a:srgbClr val="EE684B"/>
    <a:srgbClr val="002B61"/>
    <a:srgbClr val="EE787E"/>
    <a:srgbClr val="FFE395"/>
    <a:srgbClr val="C7DFB3"/>
    <a:srgbClr val="DFE9F8"/>
    <a:srgbClr val="D1B6D8"/>
    <a:srgbClr val="D6C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6E34C8-E0E9-496C-8660-63B897B34D52}" v="1" dt="2024-07-29T13:02:31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6327"/>
  </p:normalViewPr>
  <p:slideViewPr>
    <p:cSldViewPr snapToGrid="0">
      <p:cViewPr varScale="1">
        <p:scale>
          <a:sx n="85" d="100"/>
          <a:sy n="85" d="100"/>
        </p:scale>
        <p:origin x="115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0C3572-32C2-BF78-4562-1861A06CC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3A7ADE-013C-941B-3C86-21EC85C7C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94C102-7FCE-EA34-935D-0D597484A5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CE4DBF-A54F-65A6-2C4C-FD03DC878B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026B7D-1257-BA29-56EA-5258C02C0B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BDCE7-331A-7861-5D85-93B865A59B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EC89E-D956-3196-A9AD-06F179A3B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272CDF-BF21-E982-18AE-E7D00D06F1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35570F-13C9-1604-8327-A71425155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941C28-CD5A-E6F2-683E-A16F38D69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98047F-9F02-617B-0053-D5A6F9D768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680F3D-DAD0-5322-80A9-7FD6D1EBD3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1589E5-B369-8B84-284B-40803CBE1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15714F-1DC4-4C41-6B22-0A0CF8904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347B05-0641-E344-F924-50BB54199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1B3C8A-036E-895B-2B86-27C551827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11C7C0-2421-9ED0-4DCA-747054A7E5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3959EF-0E2E-823D-74D7-A50E0CA691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96B14C-2579-B10E-0368-108DA0B05D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97541E-B4E9-D9E8-5756-DDE1D9F16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6F3872-1C72-7442-8320-547002DE8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57F12F-8DBF-FE64-AD48-25E83B1F69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74F9A3-EE22-C41A-C44A-1F08F4B2B8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90DF9E-DF3B-0B57-B812-14B916A75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0BD088-D456-D7A0-A126-3E37C512C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20F1A5-35E0-B76F-6763-24E4CE94D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6029A9-D875-BC95-8E64-B40FE30E6C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FA8968-3D27-AEA6-F93E-B7701B58B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BCB93-0639-4420-5044-2ECC212C9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51DBF5-D3CB-356D-3CE9-CB226BE3B8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A5313-15CC-1D0B-57C6-69882E43E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EADEDC-19BD-259E-23F3-3C1D0DAA2A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B65AA0-18A3-D58D-B694-62B15CCA2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292963-F1AD-7A0D-393F-091270AE7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6BDD62-C6F0-0262-A98F-2B87D529F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5F3310-7E71-32EA-0221-13F10FD9C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F1876-388D-9CFF-9E65-A18906A8E12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B7772C-B285-EEB3-3952-E4B79988033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A41D96-B5EF-7D2A-C29C-CFB7E43530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B001B-4EF9-0D91-7019-50764B6B37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68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2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3.png"/><Relationship Id="rId7" Type="http://schemas.openxmlformats.org/officeDocument/2006/relationships/image" Target="../media/image5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342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C030CC-148F-26ED-D44C-9758A137A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72" y="544491"/>
            <a:ext cx="5684854" cy="36032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92AAF9-5C7A-7751-CF81-96B6CC482DBE}"/>
              </a:ext>
            </a:extLst>
          </p:cNvPr>
          <p:cNvSpPr txBox="1"/>
          <p:nvPr/>
        </p:nvSpPr>
        <p:spPr>
          <a:xfrm>
            <a:off x="707593" y="297889"/>
            <a:ext cx="772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the mass of one cupcake?</a:t>
            </a:r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C89DC689-409E-5407-3478-C807A497A643}"/>
              </a:ext>
            </a:extLst>
          </p:cNvPr>
          <p:cNvSpPr/>
          <p:nvPr/>
        </p:nvSpPr>
        <p:spPr>
          <a:xfrm>
            <a:off x="2770218" y="1013481"/>
            <a:ext cx="1525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700 g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CFEC3245-C107-991E-42DF-094C7328A46E}"/>
              </a:ext>
            </a:extLst>
          </p:cNvPr>
          <p:cNvSpPr/>
          <p:nvPr/>
        </p:nvSpPr>
        <p:spPr>
          <a:xfrm>
            <a:off x="5733829" y="968739"/>
            <a:ext cx="1447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500 g</a:t>
            </a:r>
            <a:endParaRPr lang="en-GB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71">
                <a:extLst>
                  <a:ext uri="{FF2B5EF4-FFF2-40B4-BE49-F238E27FC236}">
                    <a16:creationId xmlns:a16="http://schemas.microsoft.com/office/drawing/2014/main" id="{1ABF041E-61C0-C16D-2E0C-CF0FE755FB53}"/>
                  </a:ext>
                </a:extLst>
              </p:cNvPr>
              <p:cNvSpPr/>
              <p:nvPr/>
            </p:nvSpPr>
            <p:spPr>
              <a:xfrm>
                <a:off x="893000" y="4340079"/>
                <a:ext cx="35237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700 g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500 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200 g </a:t>
                </a:r>
              </a:p>
            </p:txBody>
          </p:sp>
        </mc:Choice>
        <mc:Fallback xmlns="">
          <p:sp>
            <p:nvSpPr>
              <p:cNvPr id="6" name="Rectangle 71">
                <a:extLst>
                  <a:ext uri="{FF2B5EF4-FFF2-40B4-BE49-F238E27FC236}">
                    <a16:creationId xmlns:a16="http://schemas.microsoft.com/office/drawing/2014/main" id="{1ABF041E-61C0-C16D-2E0C-CF0FE755F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00" y="4340079"/>
                <a:ext cx="3523722" cy="523220"/>
              </a:xfrm>
              <a:prstGeom prst="rect">
                <a:avLst/>
              </a:prstGeom>
              <a:blipFill>
                <a:blip r:embed="rId3"/>
                <a:stretch>
                  <a:fillRect l="-3454" t="-11628" r="-224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DB01F99-CC06-2690-F3B7-D8C0751C2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913" y="2974194"/>
            <a:ext cx="747045" cy="74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9B56A3-C3A1-F25B-C422-F5778E1848E6}"/>
              </a:ext>
            </a:extLst>
          </p:cNvPr>
          <p:cNvSpPr txBox="1"/>
          <p:nvPr/>
        </p:nvSpPr>
        <p:spPr>
          <a:xfrm>
            <a:off x="6468352" y="363830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71">
                <a:extLst>
                  <a:ext uri="{FF2B5EF4-FFF2-40B4-BE49-F238E27FC236}">
                    <a16:creationId xmlns:a16="http://schemas.microsoft.com/office/drawing/2014/main" id="{0DE9914C-8EEE-0640-C15A-0D765D1D59F0}"/>
                  </a:ext>
                </a:extLst>
              </p:cNvPr>
              <p:cNvSpPr/>
              <p:nvPr/>
            </p:nvSpPr>
            <p:spPr>
              <a:xfrm>
                <a:off x="893000" y="4960749"/>
                <a:ext cx="27254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200 g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50 g </a:t>
                </a:r>
              </a:p>
            </p:txBody>
          </p:sp>
        </mc:Choice>
        <mc:Fallback xmlns="">
          <p:sp>
            <p:nvSpPr>
              <p:cNvPr id="9" name="Rectangle 71">
                <a:extLst>
                  <a:ext uri="{FF2B5EF4-FFF2-40B4-BE49-F238E27FC236}">
                    <a16:creationId xmlns:a16="http://schemas.microsoft.com/office/drawing/2014/main" id="{0DE9914C-8EEE-0640-C15A-0D765D1D5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00" y="4960749"/>
                <a:ext cx="2725426" cy="523220"/>
              </a:xfrm>
              <a:prstGeom prst="rect">
                <a:avLst/>
              </a:prstGeom>
              <a:blipFill>
                <a:blip r:embed="rId5"/>
                <a:stretch>
                  <a:fillRect l="-4464" t="-11628" r="-334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71">
            <a:extLst>
              <a:ext uri="{FF2B5EF4-FFF2-40B4-BE49-F238E27FC236}">
                <a16:creationId xmlns:a16="http://schemas.microsoft.com/office/drawing/2014/main" id="{021BCDA4-AFEB-6D9D-2AA6-306D866BE942}"/>
              </a:ext>
            </a:extLst>
          </p:cNvPr>
          <p:cNvSpPr/>
          <p:nvPr/>
        </p:nvSpPr>
        <p:spPr>
          <a:xfrm>
            <a:off x="868010" y="5532694"/>
            <a:ext cx="4879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>
                <a:solidFill>
                  <a:schemeClr val="accent1"/>
                </a:solidFill>
                <a:ea typeface="Cambria Math" panose="02040503050406030204" pitchFamily="18" charset="0"/>
              </a:rPr>
              <a:t>One </a:t>
            </a:r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cupcake has a mass of 50 g.</a:t>
            </a:r>
          </a:p>
        </p:txBody>
      </p:sp>
    </p:spTree>
    <p:extLst>
      <p:ext uri="{BB962C8B-B14F-4D97-AF65-F5344CB8AC3E}">
        <p14:creationId xmlns:p14="http://schemas.microsoft.com/office/powerpoint/2010/main" val="134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8" grpId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7D25AD5-FEBD-2F4D-DA4C-767A126C1380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5432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 What is the total of 100 g  and 900 g?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 Find the difference between</a:t>
                </a:r>
              </a:p>
              <a:p>
                <a:r>
                  <a:rPr lang="en-GB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a) 4 and 7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b) 40 and 70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c) 400 and 700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 What is 100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10?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What is 1000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 	What is the mass of the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	bananas?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7D25AD5-FEBD-2F4D-DA4C-767A126C1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432256"/>
              </a:xfrm>
              <a:prstGeom prst="rect">
                <a:avLst/>
              </a:prstGeom>
              <a:blipFill>
                <a:blip r:embed="rId2"/>
                <a:stretch>
                  <a:fillRect l="-1626" t="-1122" b="-22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61CA4DD-22E3-FFEA-6DC3-9A1327D489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58"/>
          <a:stretch/>
        </p:blipFill>
        <p:spPr>
          <a:xfrm>
            <a:off x="5012178" y="3577517"/>
            <a:ext cx="2988822" cy="25271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2E19F7-FD4A-B0D4-74C2-51536A92C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747" y="2530970"/>
            <a:ext cx="1139599" cy="12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4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BE45B7-679B-E541-1809-89472799D15E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5432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 What is the total of 100 g  and 900 g?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 Find the difference between</a:t>
                </a:r>
              </a:p>
              <a:p>
                <a:r>
                  <a:rPr lang="en-GB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a) 4 and 7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b) 40 and 70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c) 400 and 700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 What is 100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10?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What is 1000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 	What is the mass of the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	bananas?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BE45B7-679B-E541-1809-89472799D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432256"/>
              </a:xfrm>
              <a:prstGeom prst="rect">
                <a:avLst/>
              </a:prstGeom>
              <a:blipFill>
                <a:blip r:embed="rId2"/>
                <a:stretch>
                  <a:fillRect l="-1626" t="-1122" b="-22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BA633E8-B9D4-F955-429B-C6A519D478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58"/>
          <a:stretch/>
        </p:blipFill>
        <p:spPr>
          <a:xfrm>
            <a:off x="5012178" y="3577517"/>
            <a:ext cx="2988822" cy="25271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6F3630-B5D5-D011-99A2-58F77623E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747" y="2530970"/>
            <a:ext cx="1139599" cy="1256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CE2171-04CE-C8C0-235C-5F772E1C1DF7}"/>
              </a:ext>
            </a:extLst>
          </p:cNvPr>
          <p:cNvSpPr txBox="1"/>
          <p:nvPr/>
        </p:nvSpPr>
        <p:spPr>
          <a:xfrm>
            <a:off x="5669279" y="909653"/>
            <a:ext cx="222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1000 g or 1 kg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DDF04-0016-4776-3D97-F55D6332203A}"/>
              </a:ext>
            </a:extLst>
          </p:cNvPr>
          <p:cNvSpPr txBox="1"/>
          <p:nvPr/>
        </p:nvSpPr>
        <p:spPr>
          <a:xfrm>
            <a:off x="3837061" y="1789825"/>
            <a:ext cx="69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063F9C-8523-0F6A-59EA-A5E7916D1D22}"/>
              </a:ext>
            </a:extLst>
          </p:cNvPr>
          <p:cNvSpPr txBox="1"/>
          <p:nvPr/>
        </p:nvSpPr>
        <p:spPr>
          <a:xfrm>
            <a:off x="3837061" y="2186984"/>
            <a:ext cx="69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840C55-39DF-226C-12A8-9BBF9AF74CE6}"/>
              </a:ext>
            </a:extLst>
          </p:cNvPr>
          <p:cNvSpPr txBox="1"/>
          <p:nvPr/>
        </p:nvSpPr>
        <p:spPr>
          <a:xfrm>
            <a:off x="3878160" y="2623962"/>
            <a:ext cx="1105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300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8EA1C-FD99-B697-B891-EB3F219ACCFB}"/>
              </a:ext>
            </a:extLst>
          </p:cNvPr>
          <p:cNvSpPr txBox="1"/>
          <p:nvPr/>
        </p:nvSpPr>
        <p:spPr>
          <a:xfrm>
            <a:off x="4184936" y="3452072"/>
            <a:ext cx="1105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456EF-AAF5-4A5E-49BA-E0A1D02DA488}"/>
              </a:ext>
            </a:extLst>
          </p:cNvPr>
          <p:cNvSpPr txBox="1"/>
          <p:nvPr/>
        </p:nvSpPr>
        <p:spPr>
          <a:xfrm>
            <a:off x="4261334" y="3914260"/>
            <a:ext cx="1105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F610F-3200-4701-52DD-3CF077747ED0}"/>
              </a:ext>
            </a:extLst>
          </p:cNvPr>
          <p:cNvSpPr txBox="1"/>
          <p:nvPr/>
        </p:nvSpPr>
        <p:spPr>
          <a:xfrm>
            <a:off x="3078957" y="5199776"/>
            <a:ext cx="1105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750 g</a:t>
            </a:r>
          </a:p>
        </p:txBody>
      </p:sp>
    </p:spTree>
    <p:extLst>
      <p:ext uri="{BB962C8B-B14F-4D97-AF65-F5344CB8AC3E}">
        <p14:creationId xmlns:p14="http://schemas.microsoft.com/office/powerpoint/2010/main" val="194772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4">
            <a:extLst>
              <a:ext uri="{FF2B5EF4-FFF2-40B4-BE49-F238E27FC236}">
                <a16:creationId xmlns:a16="http://schemas.microsoft.com/office/drawing/2014/main" id="{4B40CB2D-E8C6-5BBE-14BE-AB3289A900D4}"/>
              </a:ext>
            </a:extLst>
          </p:cNvPr>
          <p:cNvSpPr txBox="1"/>
          <p:nvPr/>
        </p:nvSpPr>
        <p:spPr>
          <a:xfrm>
            <a:off x="816024" y="4291122"/>
            <a:ext cx="73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mass of the grapes is 100 g.</a:t>
            </a:r>
          </a:p>
          <a:p>
            <a:r>
              <a:rPr lang="en-GB" sz="2800" dirty="0"/>
              <a:t>The mass of the bread rolls is 300 g.</a:t>
            </a:r>
          </a:p>
        </p:txBody>
      </p:sp>
      <p:sp>
        <p:nvSpPr>
          <p:cNvPr id="3" name="TextBox 65">
            <a:extLst>
              <a:ext uri="{FF2B5EF4-FFF2-40B4-BE49-F238E27FC236}">
                <a16:creationId xmlns:a16="http://schemas.microsoft.com/office/drawing/2014/main" id="{31A8E573-954F-A40A-9666-DD53C11BFF10}"/>
              </a:ext>
            </a:extLst>
          </p:cNvPr>
          <p:cNvSpPr txBox="1"/>
          <p:nvPr/>
        </p:nvSpPr>
        <p:spPr>
          <a:xfrm>
            <a:off x="816024" y="5151714"/>
            <a:ext cx="758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total mass of the rolls and grapes is 400 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625D38-DC5F-59FD-323D-9C81B8AC2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899" y="917764"/>
            <a:ext cx="6013277" cy="3107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E1500F-E5E6-8903-476D-8FD18129A599}"/>
              </a:ext>
            </a:extLst>
          </p:cNvPr>
          <p:cNvSpPr txBox="1"/>
          <p:nvPr/>
        </p:nvSpPr>
        <p:spPr>
          <a:xfrm>
            <a:off x="1080819" y="352941"/>
            <a:ext cx="705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do you notice?  What can you find out?</a:t>
            </a:r>
          </a:p>
        </p:txBody>
      </p:sp>
      <p:sp>
        <p:nvSpPr>
          <p:cNvPr id="6" name="TextBox 65">
            <a:extLst>
              <a:ext uri="{FF2B5EF4-FFF2-40B4-BE49-F238E27FC236}">
                <a16:creationId xmlns:a16="http://schemas.microsoft.com/office/drawing/2014/main" id="{0B1CCD83-DB65-3D00-A091-6C17435D98CA}"/>
              </a:ext>
            </a:extLst>
          </p:cNvPr>
          <p:cNvSpPr txBox="1"/>
          <p:nvPr/>
        </p:nvSpPr>
        <p:spPr>
          <a:xfrm>
            <a:off x="816024" y="5565724"/>
            <a:ext cx="758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rolls are 200 g heavier than the grapes.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43636C-2CC7-EC3B-2024-4A60D494D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369" y="4216254"/>
            <a:ext cx="747045" cy="74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EC566C-8018-1DE7-D145-DF3F965645F5}"/>
              </a:ext>
            </a:extLst>
          </p:cNvPr>
          <p:cNvSpPr txBox="1"/>
          <p:nvPr/>
        </p:nvSpPr>
        <p:spPr>
          <a:xfrm>
            <a:off x="5350518" y="436814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367813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4CB3FB-44AE-8536-B4B4-0E6DF0A7F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531" y="1316270"/>
            <a:ext cx="747045" cy="747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16B991-FE06-92F3-C640-1C1BE762D686}"/>
              </a:ext>
            </a:extLst>
          </p:cNvPr>
          <p:cNvSpPr txBox="1"/>
          <p:nvPr/>
        </p:nvSpPr>
        <p:spPr>
          <a:xfrm>
            <a:off x="5630375" y="145895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68438-C671-EB35-C1FC-4A47C4EA0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71" y="1284206"/>
            <a:ext cx="5549272" cy="3462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7DAA37-77AF-D867-1802-D3DD08230B00}"/>
              </a:ext>
            </a:extLst>
          </p:cNvPr>
          <p:cNvSpPr txBox="1"/>
          <p:nvPr/>
        </p:nvSpPr>
        <p:spPr>
          <a:xfrm>
            <a:off x="776071" y="362163"/>
            <a:ext cx="7053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the difference between the mass of the crayons and the mass of the chocolates?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9582C049-DCE7-2E53-8389-A8ECBC3C7C93}"/>
              </a:ext>
            </a:extLst>
          </p:cNvPr>
          <p:cNvSpPr/>
          <p:nvPr/>
        </p:nvSpPr>
        <p:spPr>
          <a:xfrm flipH="1">
            <a:off x="4242583" y="4751243"/>
            <a:ext cx="761094" cy="1180493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6E24D92E-BCE2-AB2E-8A93-12942A7C2DD1}"/>
              </a:ext>
            </a:extLst>
          </p:cNvPr>
          <p:cNvSpPr/>
          <p:nvPr/>
        </p:nvSpPr>
        <p:spPr>
          <a:xfrm flipH="1">
            <a:off x="5007577" y="4770558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C2871BB6-96DD-F476-99F5-9C36F5FDC2D7}"/>
              </a:ext>
            </a:extLst>
          </p:cNvPr>
          <p:cNvSpPr/>
          <p:nvPr/>
        </p:nvSpPr>
        <p:spPr>
          <a:xfrm flipH="1">
            <a:off x="5790236" y="4754813"/>
            <a:ext cx="750852" cy="1194696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9E43AE-B9D2-46F5-A9AD-B3FBC4E80A6E}"/>
              </a:ext>
            </a:extLst>
          </p:cNvPr>
          <p:cNvGrpSpPr/>
          <p:nvPr/>
        </p:nvGrpSpPr>
        <p:grpSpPr>
          <a:xfrm>
            <a:off x="997548" y="5406470"/>
            <a:ext cx="7084051" cy="525266"/>
            <a:chOff x="997548" y="5406470"/>
            <a:chExt cx="7084051" cy="52526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49F5DB3-9660-EF1E-EAA0-B05BF544B36E}"/>
                </a:ext>
              </a:extLst>
            </p:cNvPr>
            <p:cNvCxnSpPr/>
            <p:nvPr/>
          </p:nvCxnSpPr>
          <p:spPr>
            <a:xfrm>
              <a:off x="1140987" y="5406470"/>
              <a:ext cx="63778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DD6CF2-FF38-317D-2F88-00CE6AB11C63}"/>
                </a:ext>
              </a:extLst>
            </p:cNvPr>
            <p:cNvSpPr txBox="1"/>
            <p:nvPr/>
          </p:nvSpPr>
          <p:spPr>
            <a:xfrm>
              <a:off x="997548" y="5450029"/>
              <a:ext cx="408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7D09B3-60C0-6E1E-E22A-46FD91E62AB9}"/>
                </a:ext>
              </a:extLst>
            </p:cNvPr>
            <p:cNvSpPr txBox="1"/>
            <p:nvPr/>
          </p:nvSpPr>
          <p:spPr>
            <a:xfrm>
              <a:off x="1610178" y="5462227"/>
              <a:ext cx="1078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100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607431-0FCD-775C-FFE9-2462A9BAEF73}"/>
                </a:ext>
              </a:extLst>
            </p:cNvPr>
            <p:cNvSpPr txBox="1"/>
            <p:nvPr/>
          </p:nvSpPr>
          <p:spPr>
            <a:xfrm>
              <a:off x="2369431" y="5470071"/>
              <a:ext cx="1078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200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1DD2646-2E98-3A0A-B143-D967E0D45633}"/>
                </a:ext>
              </a:extLst>
            </p:cNvPr>
            <p:cNvCxnSpPr/>
            <p:nvPr/>
          </p:nvCxnSpPr>
          <p:spPr>
            <a:xfrm>
              <a:off x="1140987" y="5411914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98CD882-61C4-C18E-1208-21AEFE94E901}"/>
                </a:ext>
              </a:extLst>
            </p:cNvPr>
            <p:cNvCxnSpPr/>
            <p:nvPr/>
          </p:nvCxnSpPr>
          <p:spPr>
            <a:xfrm>
              <a:off x="1914305" y="5411914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3FBFBF-968C-05B4-60D6-C992F7BC8ECB}"/>
                </a:ext>
              </a:extLst>
            </p:cNvPr>
            <p:cNvCxnSpPr/>
            <p:nvPr/>
          </p:nvCxnSpPr>
          <p:spPr>
            <a:xfrm>
              <a:off x="2687623" y="5411914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B4F0743-0498-371C-6794-E76D99C03513}"/>
                </a:ext>
              </a:extLst>
            </p:cNvPr>
            <p:cNvCxnSpPr/>
            <p:nvPr/>
          </p:nvCxnSpPr>
          <p:spPr>
            <a:xfrm>
              <a:off x="3460941" y="5411914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C66F6D0-9E33-6EF6-3F3F-B4E350C9ACE9}"/>
                </a:ext>
              </a:extLst>
            </p:cNvPr>
            <p:cNvCxnSpPr/>
            <p:nvPr/>
          </p:nvCxnSpPr>
          <p:spPr>
            <a:xfrm>
              <a:off x="4234259" y="5411914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F652A9D-E979-82D1-F8E2-7F7D512F9C31}"/>
                </a:ext>
              </a:extLst>
            </p:cNvPr>
            <p:cNvCxnSpPr/>
            <p:nvPr/>
          </p:nvCxnSpPr>
          <p:spPr>
            <a:xfrm>
              <a:off x="5780895" y="5411914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B691665-A8E9-8719-77EE-B569831877D1}"/>
                </a:ext>
              </a:extLst>
            </p:cNvPr>
            <p:cNvCxnSpPr/>
            <p:nvPr/>
          </p:nvCxnSpPr>
          <p:spPr>
            <a:xfrm>
              <a:off x="7327531" y="5411914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A0AAF30-2037-1F7A-2A7F-6B794D0DFB4F}"/>
                </a:ext>
              </a:extLst>
            </p:cNvPr>
            <p:cNvCxnSpPr/>
            <p:nvPr/>
          </p:nvCxnSpPr>
          <p:spPr>
            <a:xfrm>
              <a:off x="6554213" y="5411914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53703AA-1F18-CFAB-DBE6-9A7665590D27}"/>
                </a:ext>
              </a:extLst>
            </p:cNvPr>
            <p:cNvCxnSpPr/>
            <p:nvPr/>
          </p:nvCxnSpPr>
          <p:spPr>
            <a:xfrm>
              <a:off x="5007577" y="5411914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F33218-AE91-4889-9894-BF082FEA1DE5}"/>
                </a:ext>
              </a:extLst>
            </p:cNvPr>
            <p:cNvSpPr txBox="1"/>
            <p:nvPr/>
          </p:nvSpPr>
          <p:spPr>
            <a:xfrm>
              <a:off x="3144595" y="5465354"/>
              <a:ext cx="1078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300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8DCE5B-F795-A6B7-40B6-68BB7BB2A6EA}"/>
                </a:ext>
              </a:extLst>
            </p:cNvPr>
            <p:cNvSpPr txBox="1"/>
            <p:nvPr/>
          </p:nvSpPr>
          <p:spPr>
            <a:xfrm>
              <a:off x="3910881" y="5460637"/>
              <a:ext cx="1078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400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97B0334-4B20-A834-9296-4136749B06B5}"/>
                </a:ext>
              </a:extLst>
            </p:cNvPr>
            <p:cNvSpPr txBox="1"/>
            <p:nvPr/>
          </p:nvSpPr>
          <p:spPr>
            <a:xfrm>
              <a:off x="4686045" y="5455920"/>
              <a:ext cx="1078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500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88F0EC-C0E3-808C-5080-12A7B3595BA5}"/>
                </a:ext>
              </a:extLst>
            </p:cNvPr>
            <p:cNvSpPr txBox="1"/>
            <p:nvPr/>
          </p:nvSpPr>
          <p:spPr>
            <a:xfrm>
              <a:off x="5461209" y="5451203"/>
              <a:ext cx="1078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600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14CE2A-B8F4-AF76-78AA-90034FA32E3C}"/>
                </a:ext>
              </a:extLst>
            </p:cNvPr>
            <p:cNvSpPr txBox="1"/>
            <p:nvPr/>
          </p:nvSpPr>
          <p:spPr>
            <a:xfrm>
              <a:off x="6236373" y="5446486"/>
              <a:ext cx="1078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700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86CD825-CB13-7263-558D-E21EBC3402D2}"/>
                </a:ext>
              </a:extLst>
            </p:cNvPr>
            <p:cNvSpPr txBox="1"/>
            <p:nvPr/>
          </p:nvSpPr>
          <p:spPr>
            <a:xfrm>
              <a:off x="7002659" y="5441769"/>
              <a:ext cx="1078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800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BD337C3-183F-E202-9E69-12DE92DE322F}"/>
              </a:ext>
            </a:extLst>
          </p:cNvPr>
          <p:cNvSpPr txBox="1"/>
          <p:nvPr/>
        </p:nvSpPr>
        <p:spPr>
          <a:xfrm>
            <a:off x="3917444" y="5456327"/>
            <a:ext cx="107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66"/>
                </a:solidFill>
              </a:rPr>
              <a:t>400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BC8EFF-C8E0-DB2A-56B7-C1DAF420167B}"/>
              </a:ext>
            </a:extLst>
          </p:cNvPr>
          <p:cNvSpPr txBox="1"/>
          <p:nvPr/>
        </p:nvSpPr>
        <p:spPr>
          <a:xfrm>
            <a:off x="6231465" y="5450029"/>
            <a:ext cx="107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66"/>
                </a:solidFill>
              </a:rPr>
              <a:t>700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F4E6511-C7D6-6BDE-DECE-3AD9C8CE1E69}"/>
                  </a:ext>
                </a:extLst>
              </p:cNvPr>
              <p:cNvSpPr txBox="1"/>
              <p:nvPr/>
            </p:nvSpPr>
            <p:spPr>
              <a:xfrm>
                <a:off x="4497325" y="1365714"/>
                <a:ext cx="35772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700 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400 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300 g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F4E6511-C7D6-6BDE-DECE-3AD9C8CE1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25" y="1365714"/>
                <a:ext cx="3577251" cy="523220"/>
              </a:xfrm>
              <a:prstGeom prst="rect">
                <a:avLst/>
              </a:prstGeom>
              <a:blipFill>
                <a:blip r:embed="rId4"/>
                <a:stretch>
                  <a:fillRect l="-3578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EB7C1FD-CCF1-3AA8-4F1D-4A8521418A3C}"/>
              </a:ext>
            </a:extLst>
          </p:cNvPr>
          <p:cNvSpPr txBox="1"/>
          <p:nvPr/>
        </p:nvSpPr>
        <p:spPr>
          <a:xfrm>
            <a:off x="6453208" y="4433114"/>
            <a:ext cx="106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300 g</a:t>
            </a:r>
          </a:p>
        </p:txBody>
      </p:sp>
    </p:spTree>
    <p:extLst>
      <p:ext uri="{BB962C8B-B14F-4D97-AF65-F5344CB8AC3E}">
        <p14:creationId xmlns:p14="http://schemas.microsoft.com/office/powerpoint/2010/main" val="342868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  <p:bldP spid="7" grpId="0" animBg="1"/>
      <p:bldP spid="8" grpId="0" animBg="1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9548DD-0CFF-537D-AC07-1A138FBF43AA}"/>
              </a:ext>
            </a:extLst>
          </p:cNvPr>
          <p:cNvSpPr txBox="1"/>
          <p:nvPr/>
        </p:nvSpPr>
        <p:spPr>
          <a:xfrm>
            <a:off x="667512" y="387913"/>
            <a:ext cx="772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total mass of the vase and the fish tank?</a:t>
            </a:r>
          </a:p>
        </p:txBody>
      </p:sp>
      <p:sp>
        <p:nvSpPr>
          <p:cNvPr id="3" name="Rectangle 71">
            <a:extLst>
              <a:ext uri="{FF2B5EF4-FFF2-40B4-BE49-F238E27FC236}">
                <a16:creationId xmlns:a16="http://schemas.microsoft.com/office/drawing/2014/main" id="{C7A458AB-D5DD-10C8-1F68-BD1728428617}"/>
              </a:ext>
            </a:extLst>
          </p:cNvPr>
          <p:cNvSpPr/>
          <p:nvPr/>
        </p:nvSpPr>
        <p:spPr>
          <a:xfrm>
            <a:off x="2616016" y="1137635"/>
            <a:ext cx="1525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1 kg and 100 g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D5B9897B-9744-1617-651A-A24BD6B7DD2D}"/>
              </a:ext>
            </a:extLst>
          </p:cNvPr>
          <p:cNvSpPr/>
          <p:nvPr/>
        </p:nvSpPr>
        <p:spPr>
          <a:xfrm>
            <a:off x="6140781" y="1171581"/>
            <a:ext cx="14475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2 kg and 700 g</a:t>
            </a:r>
            <a:endParaRPr lang="en-GB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71">
                <a:extLst>
                  <a:ext uri="{FF2B5EF4-FFF2-40B4-BE49-F238E27FC236}">
                    <a16:creationId xmlns:a16="http://schemas.microsoft.com/office/drawing/2014/main" id="{6148A21B-3AEA-1586-5236-BA36811C22EB}"/>
                  </a:ext>
                </a:extLst>
              </p:cNvPr>
              <p:cNvSpPr/>
              <p:nvPr/>
            </p:nvSpPr>
            <p:spPr>
              <a:xfrm>
                <a:off x="731951" y="4513144"/>
                <a:ext cx="29177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1 kg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2 kg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3 kg </a:t>
                </a:r>
              </a:p>
            </p:txBody>
          </p:sp>
        </mc:Choice>
        <mc:Fallback xmlns="">
          <p:sp>
            <p:nvSpPr>
              <p:cNvPr id="5" name="Rectangle 71">
                <a:extLst>
                  <a:ext uri="{FF2B5EF4-FFF2-40B4-BE49-F238E27FC236}">
                    <a16:creationId xmlns:a16="http://schemas.microsoft.com/office/drawing/2014/main" id="{6148A21B-3AEA-1586-5236-BA36811C2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51" y="4513144"/>
                <a:ext cx="2917786" cy="523220"/>
              </a:xfrm>
              <a:prstGeom prst="rect">
                <a:avLst/>
              </a:prstGeom>
              <a:blipFill>
                <a:blip r:embed="rId2"/>
                <a:stretch>
                  <a:fillRect l="-4175" t="-10465" r="-313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71">
                <a:extLst>
                  <a:ext uri="{FF2B5EF4-FFF2-40B4-BE49-F238E27FC236}">
                    <a16:creationId xmlns:a16="http://schemas.microsoft.com/office/drawing/2014/main" id="{06F0D9DB-CFD9-7606-79B5-F638386BDC5E}"/>
                  </a:ext>
                </a:extLst>
              </p:cNvPr>
              <p:cNvSpPr/>
              <p:nvPr/>
            </p:nvSpPr>
            <p:spPr>
              <a:xfrm>
                <a:off x="3710298" y="4513144"/>
                <a:ext cx="35237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100 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700 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800 g </a:t>
                </a:r>
              </a:p>
            </p:txBody>
          </p:sp>
        </mc:Choice>
        <mc:Fallback xmlns="">
          <p:sp>
            <p:nvSpPr>
              <p:cNvPr id="6" name="Rectangle 71">
                <a:extLst>
                  <a:ext uri="{FF2B5EF4-FFF2-40B4-BE49-F238E27FC236}">
                    <a16:creationId xmlns:a16="http://schemas.microsoft.com/office/drawing/2014/main" id="{06F0D9DB-CFD9-7606-79B5-F638386BDC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298" y="4513144"/>
                <a:ext cx="3523722" cy="523220"/>
              </a:xfrm>
              <a:prstGeom prst="rect">
                <a:avLst/>
              </a:prstGeom>
              <a:blipFill>
                <a:blip r:embed="rId3"/>
                <a:stretch>
                  <a:fillRect l="-3633" t="-10465" r="-224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71">
            <a:extLst>
              <a:ext uri="{FF2B5EF4-FFF2-40B4-BE49-F238E27FC236}">
                <a16:creationId xmlns:a16="http://schemas.microsoft.com/office/drawing/2014/main" id="{C9139600-F06F-3F6E-7EBA-52BADE27B124}"/>
              </a:ext>
            </a:extLst>
          </p:cNvPr>
          <p:cNvSpPr/>
          <p:nvPr/>
        </p:nvSpPr>
        <p:spPr>
          <a:xfrm>
            <a:off x="731951" y="5117988"/>
            <a:ext cx="489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The total mass is 3 kg and 800 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0D3C8-456A-377F-461E-3BAE37D15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89" y="1941346"/>
            <a:ext cx="1995681" cy="22451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414DC3-7089-95B1-1A54-909D565A1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534" y="1965670"/>
            <a:ext cx="2038738" cy="229358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5E82F60-086A-F80E-B70A-1ABCB89E9445}"/>
              </a:ext>
            </a:extLst>
          </p:cNvPr>
          <p:cNvSpPr/>
          <p:nvPr/>
        </p:nvSpPr>
        <p:spPr>
          <a:xfrm>
            <a:off x="1777430" y="3130672"/>
            <a:ext cx="76200" cy="839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CEA14E-7409-55C0-460C-F78E33D0D5C3}"/>
              </a:ext>
            </a:extLst>
          </p:cNvPr>
          <p:cNvCxnSpPr/>
          <p:nvPr/>
        </p:nvCxnSpPr>
        <p:spPr>
          <a:xfrm>
            <a:off x="1815530" y="3170330"/>
            <a:ext cx="615250" cy="3579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98C77CF-AD1C-3DFF-BFEC-39B335AE4972}"/>
              </a:ext>
            </a:extLst>
          </p:cNvPr>
          <p:cNvSpPr/>
          <p:nvPr/>
        </p:nvSpPr>
        <p:spPr>
          <a:xfrm>
            <a:off x="5056803" y="3105598"/>
            <a:ext cx="76200" cy="839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99C97F-CF4C-5316-ED4E-D12FB1E5FCCE}"/>
              </a:ext>
            </a:extLst>
          </p:cNvPr>
          <p:cNvCxnSpPr>
            <a:cxnSpLocks/>
          </p:cNvCxnSpPr>
          <p:nvPr/>
        </p:nvCxnSpPr>
        <p:spPr>
          <a:xfrm flipH="1" flipV="1">
            <a:off x="4403324" y="2840854"/>
            <a:ext cx="683146" cy="2917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light&#10;&#10;Description automatically generated">
            <a:extLst>
              <a:ext uri="{FF2B5EF4-FFF2-40B4-BE49-F238E27FC236}">
                <a16:creationId xmlns:a16="http://schemas.microsoft.com/office/drawing/2014/main" id="{FCFD510D-8815-04BC-C1DB-21F97B508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881" y="986531"/>
            <a:ext cx="811098" cy="1157960"/>
          </a:xfrm>
          <a:prstGeom prst="rect">
            <a:avLst/>
          </a:prstGeom>
        </p:spPr>
      </p:pic>
      <p:pic>
        <p:nvPicPr>
          <p:cNvPr id="15" name="Picture 1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8037B31-50C9-FB3F-79FC-4541C89FE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8151" y="904725"/>
            <a:ext cx="1829980" cy="1235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034DBA-EF85-4346-78A5-64170ED492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2913" y="3144013"/>
            <a:ext cx="747045" cy="7470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836A7BC-F2E4-798B-D01D-4D94E344860A}"/>
              </a:ext>
            </a:extLst>
          </p:cNvPr>
          <p:cNvSpPr txBox="1"/>
          <p:nvPr/>
        </p:nvSpPr>
        <p:spPr>
          <a:xfrm>
            <a:off x="6468352" y="380812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417330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D86CC5-8E5C-F81B-0346-B5478E0DB8DA}"/>
              </a:ext>
            </a:extLst>
          </p:cNvPr>
          <p:cNvSpPr txBox="1"/>
          <p:nvPr/>
        </p:nvSpPr>
        <p:spPr>
          <a:xfrm>
            <a:off x="761872" y="453174"/>
            <a:ext cx="772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total mass of the tractor and the parcel?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EE8A6-AF3E-51E4-FC5C-40907D770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72" y="2268003"/>
            <a:ext cx="1995681" cy="224514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B870F20-FA73-845B-80EB-E8F3BA2B2568}"/>
              </a:ext>
            </a:extLst>
          </p:cNvPr>
          <p:cNvSpPr/>
          <p:nvPr/>
        </p:nvSpPr>
        <p:spPr>
          <a:xfrm>
            <a:off x="1721613" y="3457329"/>
            <a:ext cx="76200" cy="839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CF325DC-1B8A-3615-2B90-549108862AA9}"/>
              </a:ext>
            </a:extLst>
          </p:cNvPr>
          <p:cNvCxnSpPr/>
          <p:nvPr/>
        </p:nvCxnSpPr>
        <p:spPr>
          <a:xfrm flipH="1" flipV="1">
            <a:off x="1005759" y="3247957"/>
            <a:ext cx="753954" cy="249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A5278555-F376-B767-F7D2-44899013D4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84" b="18136"/>
          <a:stretch/>
        </p:blipFill>
        <p:spPr>
          <a:xfrm>
            <a:off x="819913" y="1210839"/>
            <a:ext cx="1803400" cy="1260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D70D07-CDEE-3808-56D8-920B33960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162" y="2219564"/>
            <a:ext cx="2038738" cy="229358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5287AEE-3ABC-EB2E-7680-103C69223831}"/>
              </a:ext>
            </a:extLst>
          </p:cNvPr>
          <p:cNvSpPr/>
          <p:nvPr/>
        </p:nvSpPr>
        <p:spPr>
          <a:xfrm>
            <a:off x="4931431" y="3359492"/>
            <a:ext cx="76200" cy="839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ECDB08-8260-8103-9CE4-3AC186E3E0C3}"/>
              </a:ext>
            </a:extLst>
          </p:cNvPr>
          <p:cNvCxnSpPr>
            <a:cxnSpLocks/>
          </p:cNvCxnSpPr>
          <p:nvPr/>
        </p:nvCxnSpPr>
        <p:spPr>
          <a:xfrm>
            <a:off x="4961098" y="3386528"/>
            <a:ext cx="463158" cy="6616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FA7A1AF3-37F3-C70E-30B9-15C79A069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34687">
            <a:off x="3948926" y="1115567"/>
            <a:ext cx="2013878" cy="1723415"/>
          </a:xfrm>
          <a:prstGeom prst="rect">
            <a:avLst/>
          </a:prstGeom>
        </p:spPr>
      </p:pic>
      <p:sp>
        <p:nvSpPr>
          <p:cNvPr id="11" name="Rectangle 71">
            <a:extLst>
              <a:ext uri="{FF2B5EF4-FFF2-40B4-BE49-F238E27FC236}">
                <a16:creationId xmlns:a16="http://schemas.microsoft.com/office/drawing/2014/main" id="{04E2F39B-F99F-3443-109B-A97730649FFA}"/>
              </a:ext>
            </a:extLst>
          </p:cNvPr>
          <p:cNvSpPr/>
          <p:nvPr/>
        </p:nvSpPr>
        <p:spPr>
          <a:xfrm>
            <a:off x="2548165" y="1418033"/>
            <a:ext cx="1525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2 kg and 600 g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2" name="Rectangle 71">
            <a:extLst>
              <a:ext uri="{FF2B5EF4-FFF2-40B4-BE49-F238E27FC236}">
                <a16:creationId xmlns:a16="http://schemas.microsoft.com/office/drawing/2014/main" id="{26F72C43-67CB-75A4-E1E2-60CD8023A09A}"/>
              </a:ext>
            </a:extLst>
          </p:cNvPr>
          <p:cNvSpPr/>
          <p:nvPr/>
        </p:nvSpPr>
        <p:spPr>
          <a:xfrm>
            <a:off x="5917435" y="1441302"/>
            <a:ext cx="14475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1 kg and 300 g</a:t>
            </a:r>
            <a:endParaRPr lang="en-GB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71">
                <a:extLst>
                  <a:ext uri="{FF2B5EF4-FFF2-40B4-BE49-F238E27FC236}">
                    <a16:creationId xmlns:a16="http://schemas.microsoft.com/office/drawing/2014/main" id="{326C452C-C665-FEF4-6BBB-75AC33900772}"/>
                  </a:ext>
                </a:extLst>
              </p:cNvPr>
              <p:cNvSpPr/>
              <p:nvPr/>
            </p:nvSpPr>
            <p:spPr>
              <a:xfrm>
                <a:off x="731951" y="4513144"/>
                <a:ext cx="29177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2 kg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1 kg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3 kg </a:t>
                </a:r>
              </a:p>
            </p:txBody>
          </p:sp>
        </mc:Choice>
        <mc:Fallback xmlns="">
          <p:sp>
            <p:nvSpPr>
              <p:cNvPr id="13" name="Rectangle 71">
                <a:extLst>
                  <a:ext uri="{FF2B5EF4-FFF2-40B4-BE49-F238E27FC236}">
                    <a16:creationId xmlns:a16="http://schemas.microsoft.com/office/drawing/2014/main" id="{326C452C-C665-FEF4-6BBB-75AC339007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51" y="4513144"/>
                <a:ext cx="2917786" cy="523220"/>
              </a:xfrm>
              <a:prstGeom prst="rect">
                <a:avLst/>
              </a:prstGeom>
              <a:blipFill>
                <a:blip r:embed="rId5"/>
                <a:stretch>
                  <a:fillRect l="-4175" t="-10465" r="-313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71">
                <a:extLst>
                  <a:ext uri="{FF2B5EF4-FFF2-40B4-BE49-F238E27FC236}">
                    <a16:creationId xmlns:a16="http://schemas.microsoft.com/office/drawing/2014/main" id="{2DA42E5B-3F5E-806E-25E0-62D61D6C6FBB}"/>
                  </a:ext>
                </a:extLst>
              </p:cNvPr>
              <p:cNvSpPr/>
              <p:nvPr/>
            </p:nvSpPr>
            <p:spPr>
              <a:xfrm>
                <a:off x="3710298" y="4513144"/>
                <a:ext cx="35237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600 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300 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900 g </a:t>
                </a:r>
              </a:p>
            </p:txBody>
          </p:sp>
        </mc:Choice>
        <mc:Fallback xmlns="">
          <p:sp>
            <p:nvSpPr>
              <p:cNvPr id="14" name="Rectangle 71">
                <a:extLst>
                  <a:ext uri="{FF2B5EF4-FFF2-40B4-BE49-F238E27FC236}">
                    <a16:creationId xmlns:a16="http://schemas.microsoft.com/office/drawing/2014/main" id="{2DA42E5B-3F5E-806E-25E0-62D61D6C6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298" y="4513144"/>
                <a:ext cx="3523722" cy="523220"/>
              </a:xfrm>
              <a:prstGeom prst="rect">
                <a:avLst/>
              </a:prstGeom>
              <a:blipFill>
                <a:blip r:embed="rId6"/>
                <a:stretch>
                  <a:fillRect l="-3633" t="-10465" r="-224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71">
                <a:extLst>
                  <a:ext uri="{FF2B5EF4-FFF2-40B4-BE49-F238E27FC236}">
                    <a16:creationId xmlns:a16="http://schemas.microsoft.com/office/drawing/2014/main" id="{92FD671C-D4F6-E71C-5CAF-7406C1AEA881}"/>
                  </a:ext>
                </a:extLst>
              </p:cNvPr>
              <p:cNvSpPr/>
              <p:nvPr/>
            </p:nvSpPr>
            <p:spPr>
              <a:xfrm>
                <a:off x="742156" y="5582233"/>
                <a:ext cx="20104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3 kg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900g </a:t>
                </a:r>
              </a:p>
            </p:txBody>
          </p:sp>
        </mc:Choice>
        <mc:Fallback xmlns="">
          <p:sp>
            <p:nvSpPr>
              <p:cNvPr id="15" name="Rectangle 71">
                <a:extLst>
                  <a:ext uri="{FF2B5EF4-FFF2-40B4-BE49-F238E27FC236}">
                    <a16:creationId xmlns:a16="http://schemas.microsoft.com/office/drawing/2014/main" id="{92FD671C-D4F6-E71C-5CAF-7406C1AEA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56" y="5582233"/>
                <a:ext cx="2010487" cy="523220"/>
              </a:xfrm>
              <a:prstGeom prst="rect">
                <a:avLst/>
              </a:prstGeom>
              <a:blipFill>
                <a:blip r:embed="rId7"/>
                <a:stretch>
                  <a:fillRect l="-6364" t="-11628" r="-484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71">
                <a:extLst>
                  <a:ext uri="{FF2B5EF4-FFF2-40B4-BE49-F238E27FC236}">
                    <a16:creationId xmlns:a16="http://schemas.microsoft.com/office/drawing/2014/main" id="{5D162694-7915-B239-B904-60F372AE5666}"/>
                  </a:ext>
                </a:extLst>
              </p:cNvPr>
              <p:cNvSpPr/>
              <p:nvPr/>
            </p:nvSpPr>
            <p:spPr>
              <a:xfrm>
                <a:off x="2632717" y="5582631"/>
                <a:ext cx="27238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3 kg and 900 g </a:t>
                </a:r>
              </a:p>
            </p:txBody>
          </p:sp>
        </mc:Choice>
        <mc:Fallback xmlns="">
          <p:sp>
            <p:nvSpPr>
              <p:cNvPr id="16" name="Rectangle 71">
                <a:extLst>
                  <a:ext uri="{FF2B5EF4-FFF2-40B4-BE49-F238E27FC236}">
                    <a16:creationId xmlns:a16="http://schemas.microsoft.com/office/drawing/2014/main" id="{5D162694-7915-B239-B904-60F372AE5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717" y="5582631"/>
                <a:ext cx="2723823" cy="523220"/>
              </a:xfrm>
              <a:prstGeom prst="rect">
                <a:avLst/>
              </a:prstGeom>
              <a:blipFill>
                <a:blip r:embed="rId8"/>
                <a:stretch>
                  <a:fillRect t="-11628" r="-3356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27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E79C21-C19E-E4F4-C12B-BF4BE97C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77" y="748425"/>
            <a:ext cx="5560310" cy="31682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F57681-B4E8-7373-E1C3-D7EA0571357B}"/>
              </a:ext>
            </a:extLst>
          </p:cNvPr>
          <p:cNvSpPr txBox="1"/>
          <p:nvPr/>
        </p:nvSpPr>
        <p:spPr>
          <a:xfrm>
            <a:off x="707593" y="297889"/>
            <a:ext cx="772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the mass of the orange juice?</a:t>
            </a:r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88FB3310-F5DE-2093-4340-A73A5580821F}"/>
              </a:ext>
            </a:extLst>
          </p:cNvPr>
          <p:cNvSpPr/>
          <p:nvPr/>
        </p:nvSpPr>
        <p:spPr>
          <a:xfrm>
            <a:off x="2770218" y="1013481"/>
            <a:ext cx="1525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200 g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27EB5C7C-1D13-ABAC-B79F-DE266FAFFB95}"/>
              </a:ext>
            </a:extLst>
          </p:cNvPr>
          <p:cNvSpPr/>
          <p:nvPr/>
        </p:nvSpPr>
        <p:spPr>
          <a:xfrm>
            <a:off x="5733829" y="968739"/>
            <a:ext cx="1447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500 g</a:t>
            </a:r>
            <a:endParaRPr lang="en-GB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71">
                <a:extLst>
                  <a:ext uri="{FF2B5EF4-FFF2-40B4-BE49-F238E27FC236}">
                    <a16:creationId xmlns:a16="http://schemas.microsoft.com/office/drawing/2014/main" id="{323A487F-705A-AE7D-6C68-A2B139272D9D}"/>
                  </a:ext>
                </a:extLst>
              </p:cNvPr>
              <p:cNvSpPr/>
              <p:nvPr/>
            </p:nvSpPr>
            <p:spPr>
              <a:xfrm>
                <a:off x="4311083" y="5448238"/>
                <a:ext cx="35237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500 g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200 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300 g </a:t>
                </a:r>
              </a:p>
            </p:txBody>
          </p:sp>
        </mc:Choice>
        <mc:Fallback xmlns="">
          <p:sp>
            <p:nvSpPr>
              <p:cNvPr id="6" name="Rectangle 71">
                <a:extLst>
                  <a:ext uri="{FF2B5EF4-FFF2-40B4-BE49-F238E27FC236}">
                    <a16:creationId xmlns:a16="http://schemas.microsoft.com/office/drawing/2014/main" id="{323A487F-705A-AE7D-6C68-A2B139272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083" y="5448238"/>
                <a:ext cx="3523722" cy="523220"/>
              </a:xfrm>
              <a:prstGeom prst="rect">
                <a:avLst/>
              </a:prstGeom>
              <a:blipFill>
                <a:blip r:embed="rId3"/>
                <a:stretch>
                  <a:fillRect l="-3460" t="-11628" r="-242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38F9A2B-5471-DA05-B955-6F9987090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913" y="2974194"/>
            <a:ext cx="747045" cy="74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CDCBFE-AC08-ACD7-81C2-708895717568}"/>
              </a:ext>
            </a:extLst>
          </p:cNvPr>
          <p:cNvSpPr txBox="1"/>
          <p:nvPr/>
        </p:nvSpPr>
        <p:spPr>
          <a:xfrm>
            <a:off x="6468352" y="363830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1F6173-9E34-B9B0-5E6C-9D6E8135C8F0}"/>
              </a:ext>
            </a:extLst>
          </p:cNvPr>
          <p:cNvGrpSpPr/>
          <p:nvPr/>
        </p:nvGrpSpPr>
        <p:grpSpPr>
          <a:xfrm>
            <a:off x="893231" y="4018000"/>
            <a:ext cx="2700714" cy="561644"/>
            <a:chOff x="893231" y="4018000"/>
            <a:chExt cx="2700714" cy="5616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347D36-1840-69E0-CB95-CFEB8982FED0}"/>
                </a:ext>
              </a:extLst>
            </p:cNvPr>
            <p:cNvSpPr/>
            <p:nvPr/>
          </p:nvSpPr>
          <p:spPr>
            <a:xfrm>
              <a:off x="893231" y="4018000"/>
              <a:ext cx="2112753" cy="5353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65">
                  <a:extLst>
                    <a:ext uri="{FF2B5EF4-FFF2-40B4-BE49-F238E27FC236}">
                      <a16:creationId xmlns:a16="http://schemas.microsoft.com/office/drawing/2014/main" id="{0DFF6A02-B01C-CBF8-7ECE-379966B5E107}"/>
                    </a:ext>
                  </a:extLst>
                </p:cNvPr>
                <p:cNvSpPr txBox="1"/>
                <p:nvPr/>
              </p:nvSpPr>
              <p:spPr>
                <a:xfrm>
                  <a:off x="937087" y="4056424"/>
                  <a:ext cx="26568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800" dirty="0"/>
                    <a:t>glass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800" dirty="0"/>
                    <a:t> 200 g</a:t>
                  </a:r>
                </a:p>
              </p:txBody>
            </p:sp>
          </mc:Choice>
          <mc:Fallback xmlns="">
            <p:sp>
              <p:nvSpPr>
                <p:cNvPr id="11" name="TextBox 65">
                  <a:extLst>
                    <a:ext uri="{FF2B5EF4-FFF2-40B4-BE49-F238E27FC236}">
                      <a16:creationId xmlns:a16="http://schemas.microsoft.com/office/drawing/2014/main" id="{0DFF6A02-B01C-CBF8-7ECE-379966B5E1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087" y="4056424"/>
                  <a:ext cx="2656858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4817" t="-10465" b="-325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ight Brace 11">
            <a:extLst>
              <a:ext uri="{FF2B5EF4-FFF2-40B4-BE49-F238E27FC236}">
                <a16:creationId xmlns:a16="http://schemas.microsoft.com/office/drawing/2014/main" id="{848BB028-7CC7-E012-8D4F-15F46318664F}"/>
              </a:ext>
            </a:extLst>
          </p:cNvPr>
          <p:cNvSpPr/>
          <p:nvPr/>
        </p:nvSpPr>
        <p:spPr>
          <a:xfrm rot="5400000" flipV="1">
            <a:off x="3125150" y="3079525"/>
            <a:ext cx="196080" cy="467731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17CD54-6F2D-4CFD-6F86-859D28E851D7}"/>
              </a:ext>
            </a:extLst>
          </p:cNvPr>
          <p:cNvSpPr txBox="1"/>
          <p:nvPr/>
        </p:nvSpPr>
        <p:spPr>
          <a:xfrm>
            <a:off x="2753641" y="5489693"/>
            <a:ext cx="3635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500 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E7C7A3-8BEF-147B-95DC-C5AAB7E2F564}"/>
              </a:ext>
            </a:extLst>
          </p:cNvPr>
          <p:cNvGrpSpPr/>
          <p:nvPr/>
        </p:nvGrpSpPr>
        <p:grpSpPr>
          <a:xfrm>
            <a:off x="884535" y="4659365"/>
            <a:ext cx="4701744" cy="536646"/>
            <a:chOff x="876170" y="4697102"/>
            <a:chExt cx="4701744" cy="53664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6DF631-75AB-D653-631E-7AE8CE10F847}"/>
                </a:ext>
              </a:extLst>
            </p:cNvPr>
            <p:cNvSpPr/>
            <p:nvPr/>
          </p:nvSpPr>
          <p:spPr>
            <a:xfrm>
              <a:off x="885836" y="4697102"/>
              <a:ext cx="2124866" cy="5353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65">
                  <a:extLst>
                    <a:ext uri="{FF2B5EF4-FFF2-40B4-BE49-F238E27FC236}">
                      <a16:creationId xmlns:a16="http://schemas.microsoft.com/office/drawing/2014/main" id="{F9F76D49-6E49-3530-B34B-7818C77EB633}"/>
                    </a:ext>
                  </a:extLst>
                </p:cNvPr>
                <p:cNvSpPr txBox="1"/>
                <p:nvPr/>
              </p:nvSpPr>
              <p:spPr>
                <a:xfrm>
                  <a:off x="876170" y="4709258"/>
                  <a:ext cx="26568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800" dirty="0"/>
                    <a:t>glass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800" dirty="0"/>
                    <a:t> 200 g</a:t>
                  </a:r>
                </a:p>
              </p:txBody>
            </p:sp>
          </mc:Choice>
          <mc:Fallback xmlns="">
            <p:sp>
              <p:nvSpPr>
                <p:cNvPr id="16" name="TextBox 65">
                  <a:extLst>
                    <a:ext uri="{FF2B5EF4-FFF2-40B4-BE49-F238E27FC236}">
                      <a16:creationId xmlns:a16="http://schemas.microsoft.com/office/drawing/2014/main" id="{F9F76D49-6E49-3530-B34B-7818C77EB6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170" y="4709258"/>
                  <a:ext cx="2656858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4587" t="-10465" b="-325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B0A8DB2-BAB9-F45C-0159-0411992434DB}"/>
                </a:ext>
              </a:extLst>
            </p:cNvPr>
            <p:cNvSpPr/>
            <p:nvPr/>
          </p:nvSpPr>
          <p:spPr>
            <a:xfrm>
              <a:off x="3000057" y="4697102"/>
              <a:ext cx="2577857" cy="5353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65">
                  <a:extLst>
                    <a:ext uri="{FF2B5EF4-FFF2-40B4-BE49-F238E27FC236}">
                      <a16:creationId xmlns:a16="http://schemas.microsoft.com/office/drawing/2014/main" id="{E1409043-63B5-18DC-AA23-4283F5839872}"/>
                    </a:ext>
                  </a:extLst>
                </p:cNvPr>
                <p:cNvSpPr txBox="1"/>
                <p:nvPr/>
              </p:nvSpPr>
              <p:spPr>
                <a:xfrm>
                  <a:off x="3325581" y="4710528"/>
                  <a:ext cx="17318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800" dirty="0"/>
                    <a:t>juice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800" dirty="0">
                      <a:ea typeface="Cambria Math" panose="02040503050406030204" pitchFamily="18" charset="0"/>
                    </a:rPr>
                    <a:t> </a:t>
                  </a:r>
                  <a:endParaRPr lang="en-GB" sz="2800" dirty="0"/>
                </a:p>
              </p:txBody>
            </p:sp>
          </mc:Choice>
          <mc:Fallback xmlns="">
            <p:sp>
              <p:nvSpPr>
                <p:cNvPr id="18" name="TextBox 65">
                  <a:extLst>
                    <a:ext uri="{FF2B5EF4-FFF2-40B4-BE49-F238E27FC236}">
                      <a16:creationId xmlns:a16="http://schemas.microsoft.com/office/drawing/2014/main" id="{E1409043-63B5-18DC-AA23-4283F58398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5581" y="4710528"/>
                  <a:ext cx="1731875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7394" t="-11765" b="-341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CF5295-811E-0A11-0C22-4AE3691F6330}"/>
              </a:ext>
            </a:extLst>
          </p:cNvPr>
          <p:cNvCxnSpPr/>
          <p:nvPr/>
        </p:nvCxnSpPr>
        <p:spPr>
          <a:xfrm>
            <a:off x="3035626" y="4280889"/>
            <a:ext cx="2511172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65">
            <a:extLst>
              <a:ext uri="{FF2B5EF4-FFF2-40B4-BE49-F238E27FC236}">
                <a16:creationId xmlns:a16="http://schemas.microsoft.com/office/drawing/2014/main" id="{EE470259-50B4-94B6-576D-899CB643E7C0}"/>
              </a:ext>
            </a:extLst>
          </p:cNvPr>
          <p:cNvSpPr txBox="1"/>
          <p:nvPr/>
        </p:nvSpPr>
        <p:spPr>
          <a:xfrm>
            <a:off x="4394214" y="4677679"/>
            <a:ext cx="1339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?</a:t>
            </a:r>
          </a:p>
        </p:txBody>
      </p:sp>
      <p:sp>
        <p:nvSpPr>
          <p:cNvPr id="21" name="TextBox 65">
            <a:extLst>
              <a:ext uri="{FF2B5EF4-FFF2-40B4-BE49-F238E27FC236}">
                <a16:creationId xmlns:a16="http://schemas.microsoft.com/office/drawing/2014/main" id="{54827459-079A-45EB-A127-2F29A27C1EFA}"/>
              </a:ext>
            </a:extLst>
          </p:cNvPr>
          <p:cNvSpPr txBox="1"/>
          <p:nvPr/>
        </p:nvSpPr>
        <p:spPr>
          <a:xfrm>
            <a:off x="4368233" y="4672791"/>
            <a:ext cx="1339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300 g</a:t>
            </a:r>
          </a:p>
        </p:txBody>
      </p:sp>
    </p:spTree>
    <p:extLst>
      <p:ext uri="{BB962C8B-B14F-4D97-AF65-F5344CB8AC3E}">
        <p14:creationId xmlns:p14="http://schemas.microsoft.com/office/powerpoint/2010/main" val="371444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8" grpId="1"/>
      <p:bldP spid="12" grpId="0" animBg="1"/>
      <p:bldP spid="13" grpId="0"/>
      <p:bldP spid="20" grpId="0"/>
      <p:bldP spid="20" grpId="1"/>
      <p:bldP spid="21" grpId="0"/>
    </p:bldLst>
  </p:timing>
</p:sld>
</file>

<file path=ppt/theme/theme1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Props1.xml><?xml version="1.0" encoding="utf-8"?>
<ds:datastoreItem xmlns:ds="http://schemas.openxmlformats.org/officeDocument/2006/customXml" ds:itemID="{4A1BC240-D559-45C2-B623-C63E06D749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3B68FD-D78C-45F7-83AB-14737DFD0D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96DA8A-F7DD-463F-931B-F220883EC435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e9e213f7-a068-4185-ae5b-85aa76b56dbd"/>
    <ds:schemaRef ds:uri="http://schemas.openxmlformats.org/package/2006/metadata/core-properties"/>
    <ds:schemaRef ds:uri="1773a752-338d-48d4-aab1-fb5d939e1fa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730</TotalTime>
  <Words>426</Words>
  <Application>Microsoft Office PowerPoint</Application>
  <PresentationFormat>On-screen Show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 Math</vt:lpstr>
      <vt:lpstr>KG Primary Penmanship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Sarah Boud</cp:lastModifiedBy>
  <cp:revision>12</cp:revision>
  <dcterms:created xsi:type="dcterms:W3CDTF">2023-08-02T14:09:38Z</dcterms:created>
  <dcterms:modified xsi:type="dcterms:W3CDTF">2025-04-24T20:48:21Z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