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1" r:id="rId2"/>
    <p:sldId id="267" r:id="rId3"/>
    <p:sldId id="256" r:id="rId4"/>
    <p:sldId id="258" r:id="rId5"/>
    <p:sldId id="259" r:id="rId6"/>
    <p:sldId id="261" r:id="rId7"/>
    <p:sldId id="262" r:id="rId8"/>
    <p:sldId id="275" r:id="rId9"/>
    <p:sldId id="263" r:id="rId10"/>
    <p:sldId id="266" r:id="rId11"/>
    <p:sldId id="264" r:id="rId12"/>
    <p:sldId id="265" r:id="rId13"/>
    <p:sldId id="272" r:id="rId14"/>
    <p:sldId id="273"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1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4FE74-EDB1-457A-BEC1-7057242FAADD}" type="datetimeFigureOut">
              <a:rPr lang="en-GB" smtClean="0"/>
              <a:t>11/09/2024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E2996-F934-4D94-ADB0-94B51C8B8B9F}" type="slidenum">
              <a:rPr lang="en-GB" smtClean="0"/>
              <a:t>‹#›</a:t>
            </a:fld>
            <a:endParaRPr lang="en-GB"/>
          </a:p>
        </p:txBody>
      </p:sp>
    </p:spTree>
    <p:extLst>
      <p:ext uri="{BB962C8B-B14F-4D97-AF65-F5344CB8AC3E}">
        <p14:creationId xmlns:p14="http://schemas.microsoft.com/office/powerpoint/2010/main" val="4012352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B604A1-7EDA-46EB-9EA2-FCA6442B4A09}"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A43762-9BA6-4C39-9E87-E44CFCC61AFE}" type="slidenum">
              <a:rPr lang="en-GB" smtClean="0"/>
              <a:t>‹#›</a:t>
            </a:fld>
            <a:endParaRPr lang="en-GB"/>
          </a:p>
        </p:txBody>
      </p:sp>
    </p:spTree>
    <p:extLst>
      <p:ext uri="{BB962C8B-B14F-4D97-AF65-F5344CB8AC3E}">
        <p14:creationId xmlns:p14="http://schemas.microsoft.com/office/powerpoint/2010/main" val="54665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B604A1-7EDA-46EB-9EA2-FCA6442B4A09}"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A43762-9BA6-4C39-9E87-E44CFCC61AFE}" type="slidenum">
              <a:rPr lang="en-GB" smtClean="0"/>
              <a:t>‹#›</a:t>
            </a:fld>
            <a:endParaRPr lang="en-GB"/>
          </a:p>
        </p:txBody>
      </p:sp>
    </p:spTree>
    <p:extLst>
      <p:ext uri="{BB962C8B-B14F-4D97-AF65-F5344CB8AC3E}">
        <p14:creationId xmlns:p14="http://schemas.microsoft.com/office/powerpoint/2010/main" val="48209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B604A1-7EDA-46EB-9EA2-FCA6442B4A09}"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A43762-9BA6-4C39-9E87-E44CFCC61AFE}" type="slidenum">
              <a:rPr lang="en-GB" smtClean="0"/>
              <a:t>‹#›</a:t>
            </a:fld>
            <a:endParaRPr lang="en-GB"/>
          </a:p>
        </p:txBody>
      </p:sp>
    </p:spTree>
    <p:extLst>
      <p:ext uri="{BB962C8B-B14F-4D97-AF65-F5344CB8AC3E}">
        <p14:creationId xmlns:p14="http://schemas.microsoft.com/office/powerpoint/2010/main" val="184287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B604A1-7EDA-46EB-9EA2-FCA6442B4A09}"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A43762-9BA6-4C39-9E87-E44CFCC61AFE}" type="slidenum">
              <a:rPr lang="en-GB" smtClean="0"/>
              <a:t>‹#›</a:t>
            </a:fld>
            <a:endParaRPr lang="en-GB"/>
          </a:p>
        </p:txBody>
      </p:sp>
    </p:spTree>
    <p:extLst>
      <p:ext uri="{BB962C8B-B14F-4D97-AF65-F5344CB8AC3E}">
        <p14:creationId xmlns:p14="http://schemas.microsoft.com/office/powerpoint/2010/main" val="83576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B604A1-7EDA-46EB-9EA2-FCA6442B4A09}"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A43762-9BA6-4C39-9E87-E44CFCC61AFE}" type="slidenum">
              <a:rPr lang="en-GB" smtClean="0"/>
              <a:t>‹#›</a:t>
            </a:fld>
            <a:endParaRPr lang="en-GB"/>
          </a:p>
        </p:txBody>
      </p:sp>
    </p:spTree>
    <p:extLst>
      <p:ext uri="{BB962C8B-B14F-4D97-AF65-F5344CB8AC3E}">
        <p14:creationId xmlns:p14="http://schemas.microsoft.com/office/powerpoint/2010/main" val="2354182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B604A1-7EDA-46EB-9EA2-FCA6442B4A09}" type="datetimeFigureOut">
              <a:rPr lang="en-GB" smtClean="0"/>
              <a:t>11/09/2024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A43762-9BA6-4C39-9E87-E44CFCC61AFE}" type="slidenum">
              <a:rPr lang="en-GB" smtClean="0"/>
              <a:t>‹#›</a:t>
            </a:fld>
            <a:endParaRPr lang="en-GB"/>
          </a:p>
        </p:txBody>
      </p:sp>
    </p:spTree>
    <p:extLst>
      <p:ext uri="{BB962C8B-B14F-4D97-AF65-F5344CB8AC3E}">
        <p14:creationId xmlns:p14="http://schemas.microsoft.com/office/powerpoint/2010/main" val="123960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B604A1-7EDA-46EB-9EA2-FCA6442B4A09}" type="datetimeFigureOut">
              <a:rPr lang="en-GB" smtClean="0"/>
              <a:t>11/09/2024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A43762-9BA6-4C39-9E87-E44CFCC61AFE}" type="slidenum">
              <a:rPr lang="en-GB" smtClean="0"/>
              <a:t>‹#›</a:t>
            </a:fld>
            <a:endParaRPr lang="en-GB"/>
          </a:p>
        </p:txBody>
      </p:sp>
    </p:spTree>
    <p:extLst>
      <p:ext uri="{BB962C8B-B14F-4D97-AF65-F5344CB8AC3E}">
        <p14:creationId xmlns:p14="http://schemas.microsoft.com/office/powerpoint/2010/main" val="299427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B604A1-7EDA-46EB-9EA2-FCA6442B4A09}" type="datetimeFigureOut">
              <a:rPr lang="en-GB" smtClean="0"/>
              <a:t>11/09/2024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A43762-9BA6-4C39-9E87-E44CFCC61AFE}" type="slidenum">
              <a:rPr lang="en-GB" smtClean="0"/>
              <a:t>‹#›</a:t>
            </a:fld>
            <a:endParaRPr lang="en-GB"/>
          </a:p>
        </p:txBody>
      </p:sp>
    </p:spTree>
    <p:extLst>
      <p:ext uri="{BB962C8B-B14F-4D97-AF65-F5344CB8AC3E}">
        <p14:creationId xmlns:p14="http://schemas.microsoft.com/office/powerpoint/2010/main" val="199580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604A1-7EDA-46EB-9EA2-FCA6442B4A09}" type="datetimeFigureOut">
              <a:rPr lang="en-GB" smtClean="0"/>
              <a:t>11/09/2024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A43762-9BA6-4C39-9E87-E44CFCC61AFE}" type="slidenum">
              <a:rPr lang="en-GB" smtClean="0"/>
              <a:t>‹#›</a:t>
            </a:fld>
            <a:endParaRPr lang="en-GB"/>
          </a:p>
        </p:txBody>
      </p:sp>
    </p:spTree>
    <p:extLst>
      <p:ext uri="{BB962C8B-B14F-4D97-AF65-F5344CB8AC3E}">
        <p14:creationId xmlns:p14="http://schemas.microsoft.com/office/powerpoint/2010/main" val="2091350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B604A1-7EDA-46EB-9EA2-FCA6442B4A09}" type="datetimeFigureOut">
              <a:rPr lang="en-GB" smtClean="0"/>
              <a:t>11/09/2024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A43762-9BA6-4C39-9E87-E44CFCC61AFE}" type="slidenum">
              <a:rPr lang="en-GB" smtClean="0"/>
              <a:t>‹#›</a:t>
            </a:fld>
            <a:endParaRPr lang="en-GB"/>
          </a:p>
        </p:txBody>
      </p:sp>
    </p:spTree>
    <p:extLst>
      <p:ext uri="{BB962C8B-B14F-4D97-AF65-F5344CB8AC3E}">
        <p14:creationId xmlns:p14="http://schemas.microsoft.com/office/powerpoint/2010/main" val="4206592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B604A1-7EDA-46EB-9EA2-FCA6442B4A09}" type="datetimeFigureOut">
              <a:rPr lang="en-GB" smtClean="0"/>
              <a:t>11/09/2024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A43762-9BA6-4C39-9E87-E44CFCC61AFE}" type="slidenum">
              <a:rPr lang="en-GB" smtClean="0"/>
              <a:t>‹#›</a:t>
            </a:fld>
            <a:endParaRPr lang="en-GB"/>
          </a:p>
        </p:txBody>
      </p:sp>
    </p:spTree>
    <p:extLst>
      <p:ext uri="{BB962C8B-B14F-4D97-AF65-F5344CB8AC3E}">
        <p14:creationId xmlns:p14="http://schemas.microsoft.com/office/powerpoint/2010/main" val="2376175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604A1-7EDA-46EB-9EA2-FCA6442B4A09}" type="datetimeFigureOut">
              <a:rPr lang="en-GB" smtClean="0"/>
              <a:t>11/09/2024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43762-9BA6-4C39-9E87-E44CFCC61AFE}" type="slidenum">
              <a:rPr lang="en-GB" smtClean="0"/>
              <a:t>‹#›</a:t>
            </a:fld>
            <a:endParaRPr lang="en-GB"/>
          </a:p>
        </p:txBody>
      </p:sp>
    </p:spTree>
    <p:extLst>
      <p:ext uri="{BB962C8B-B14F-4D97-AF65-F5344CB8AC3E}">
        <p14:creationId xmlns:p14="http://schemas.microsoft.com/office/powerpoint/2010/main" val="3662552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720879"/>
            <a:ext cx="9144000" cy="2387600"/>
          </a:xfrm>
        </p:spPr>
        <p:txBody>
          <a:bodyPr/>
          <a:lstStyle/>
          <a:p>
            <a:r>
              <a:rPr lang="en-US" dirty="0" smtClean="0">
                <a:latin typeface="Comic Sans MS" panose="030F0702030302020204" pitchFamily="66" charset="0"/>
              </a:rPr>
              <a:t>Welcome to Year 5</a:t>
            </a:r>
            <a:endParaRPr lang="en-GB" dirty="0">
              <a:latin typeface="Comic Sans MS" panose="030F0702030302020204" pitchFamily="66" charset="0"/>
            </a:endParaRPr>
          </a:p>
        </p:txBody>
      </p:sp>
      <p:sp>
        <p:nvSpPr>
          <p:cNvPr id="6" name="Subtitle 5"/>
          <p:cNvSpPr>
            <a:spLocks noGrp="1"/>
          </p:cNvSpPr>
          <p:nvPr>
            <p:ph type="subTitle" idx="1"/>
          </p:nvPr>
        </p:nvSpPr>
        <p:spPr>
          <a:xfrm>
            <a:off x="1022888" y="4367739"/>
            <a:ext cx="10146224" cy="1451169"/>
          </a:xfrm>
        </p:spPr>
        <p:txBody>
          <a:bodyPr>
            <a:normAutofit/>
          </a:bodyPr>
          <a:lstStyle/>
          <a:p>
            <a:r>
              <a:rPr lang="en-US" dirty="0" smtClean="0">
                <a:latin typeface="Comic Sans MS" panose="030F0702030302020204" pitchFamily="66" charset="0"/>
              </a:rPr>
              <a:t>Meet the Teacher </a:t>
            </a:r>
          </a:p>
          <a:p>
            <a:r>
              <a:rPr lang="en-US" dirty="0" smtClean="0">
                <a:latin typeface="Comic Sans MS" panose="030F0702030302020204" pitchFamily="66" charset="0"/>
              </a:rPr>
              <a:t>Miss Igid, Miss Spooner &amp; Mrs Bartlett</a:t>
            </a:r>
            <a:endParaRPr lang="en-GB" dirty="0">
              <a:latin typeface="Comic Sans MS" panose="030F0702030302020204" pitchFamily="66" charset="0"/>
            </a:endParaRPr>
          </a:p>
        </p:txBody>
      </p:sp>
      <p:pic>
        <p:nvPicPr>
          <p:cNvPr id="4" name="Picture 3" descr="https://lh5.googleusercontent.com/St_Vg3PJO1t4ZF7gEWxMAImqi50oaWeC7OT64Dyz2H2wM4paCC-s2FwmYg6jzsV0ZQJLXKoWS-pNY1NkiQ-6cqIr7uY_wl8b_cseJL2s3Pc875uTRtk51REJ29dBLKEvFk3wRT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9345" y="388345"/>
            <a:ext cx="1461656" cy="1423830"/>
          </a:xfrm>
          <a:prstGeom prst="rect">
            <a:avLst/>
          </a:prstGeom>
          <a:noFill/>
          <a:ln>
            <a:noFill/>
          </a:ln>
        </p:spPr>
      </p:pic>
      <p:pic>
        <p:nvPicPr>
          <p:cNvPr id="7" name="Picture 6"/>
          <p:cNvPicPr>
            <a:picLocks noChangeAspect="1"/>
          </p:cNvPicPr>
          <p:nvPr/>
        </p:nvPicPr>
        <p:blipFill>
          <a:blip r:embed="rId3"/>
          <a:stretch>
            <a:fillRect/>
          </a:stretch>
        </p:blipFill>
        <p:spPr>
          <a:xfrm>
            <a:off x="3795997" y="5943946"/>
            <a:ext cx="5295900" cy="78105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653572" cy="6567055"/>
          </a:xfrm>
          <a:prstGeom prst="rect">
            <a:avLst/>
          </a:prstGeom>
        </p:spPr>
      </p:pic>
    </p:spTree>
    <p:extLst>
      <p:ext uri="{BB962C8B-B14F-4D97-AF65-F5344CB8AC3E}">
        <p14:creationId xmlns:p14="http://schemas.microsoft.com/office/powerpoint/2010/main" val="2397752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4329" y="606062"/>
            <a:ext cx="8087097" cy="2585323"/>
          </a:xfrm>
          <a:prstGeom prst="rect">
            <a:avLst/>
          </a:prstGeom>
          <a:noFill/>
        </p:spPr>
        <p:txBody>
          <a:bodyPr wrap="square" rtlCol="0">
            <a:spAutoFit/>
          </a:bodyPr>
          <a:lstStyle/>
          <a:p>
            <a:pPr algn="ctr"/>
            <a:r>
              <a:rPr lang="en-GB" sz="3200" b="1" u="sng" dirty="0" smtClean="0">
                <a:latin typeface="Comic Sans MS" panose="030F0702030302020204" pitchFamily="66" charset="0"/>
              </a:rPr>
              <a:t>ASPIRE</a:t>
            </a:r>
            <a:endParaRPr lang="en-GB" sz="3200" b="1" u="sng" dirty="0" smtClean="0">
              <a:latin typeface="Comic Sans MS" panose="030F0702030302020204" pitchFamily="66" charset="0"/>
            </a:endParaRPr>
          </a:p>
          <a:p>
            <a:endParaRPr lang="en-GB" sz="2600" dirty="0">
              <a:latin typeface="Comic Sans MS" panose="030F0702030302020204" pitchFamily="66" charset="0"/>
            </a:endParaRPr>
          </a:p>
          <a:p>
            <a:pPr marL="457200" indent="-457200">
              <a:buFontTx/>
              <a:buChar char="-"/>
            </a:pPr>
            <a:r>
              <a:rPr lang="en-GB" sz="2600" dirty="0" smtClean="0">
                <a:latin typeface="Comic Sans MS" panose="030F0702030302020204" pitchFamily="66" charset="0"/>
              </a:rPr>
              <a:t>We have a weekly Aspire assembly where up to </a:t>
            </a:r>
            <a:r>
              <a:rPr lang="en-GB" sz="2600" dirty="0" smtClean="0">
                <a:latin typeface="Comic Sans MS" panose="030F0702030302020204" pitchFamily="66" charset="0"/>
              </a:rPr>
              <a:t>3 </a:t>
            </a:r>
            <a:r>
              <a:rPr lang="en-GB" sz="2600" dirty="0" smtClean="0">
                <a:latin typeface="Comic Sans MS" panose="030F0702030302020204" pitchFamily="66" charset="0"/>
              </a:rPr>
              <a:t>children from each class can be awarded a </a:t>
            </a:r>
            <a:r>
              <a:rPr lang="en-GB" sz="2600" dirty="0" smtClean="0">
                <a:latin typeface="Comic Sans MS" panose="030F0702030302020204" pitchFamily="66" charset="0"/>
              </a:rPr>
              <a:t>certificate.</a:t>
            </a:r>
          </a:p>
          <a:p>
            <a:pPr marL="457200" indent="-457200">
              <a:buFontTx/>
              <a:buChar char="-"/>
            </a:pPr>
            <a:endParaRPr lang="en-GB" sz="26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3879124" y="6076950"/>
            <a:ext cx="5295900" cy="781050"/>
          </a:xfrm>
          <a:prstGeom prst="rect">
            <a:avLst/>
          </a:prstGeom>
        </p:spPr>
      </p:pic>
    </p:spTree>
    <p:extLst>
      <p:ext uri="{BB962C8B-B14F-4D97-AF65-F5344CB8AC3E}">
        <p14:creationId xmlns:p14="http://schemas.microsoft.com/office/powerpoint/2010/main" val="3770531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145" y="991590"/>
            <a:ext cx="10620104" cy="5755422"/>
          </a:xfrm>
          <a:prstGeom prst="rect">
            <a:avLst/>
          </a:prstGeom>
          <a:noFill/>
        </p:spPr>
        <p:txBody>
          <a:bodyPr wrap="square" rtlCol="0">
            <a:spAutoFit/>
          </a:bodyPr>
          <a:lstStyle/>
          <a:p>
            <a:pPr algn="ctr"/>
            <a:r>
              <a:rPr lang="en-GB" sz="3200" b="1" u="sng" dirty="0" smtClean="0">
                <a:latin typeface="Comic Sans MS" panose="030F0702030302020204" pitchFamily="66" charset="0"/>
              </a:rPr>
              <a:t>After School Clubs and School Trips</a:t>
            </a:r>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pPr marL="342900" indent="-342900">
              <a:buFontTx/>
              <a:buChar char="-"/>
            </a:pPr>
            <a:r>
              <a:rPr lang="en-GB" sz="2400" dirty="0" smtClean="0">
                <a:latin typeface="Comic Sans MS" panose="030F0702030302020204" pitchFamily="66" charset="0"/>
              </a:rPr>
              <a:t>Information regarding clubs will be sent out via Parent Pay.</a:t>
            </a:r>
          </a:p>
          <a:p>
            <a:pPr marL="342900" indent="-342900">
              <a:buFontTx/>
              <a:buChar char="-"/>
            </a:pPr>
            <a:endParaRPr lang="en-US" sz="2400" dirty="0">
              <a:latin typeface="Comic Sans MS" panose="030F0702030302020204" pitchFamily="66" charset="0"/>
            </a:endParaRPr>
          </a:p>
          <a:p>
            <a:pPr marL="342900" indent="-342900">
              <a:buFontTx/>
              <a:buChar char="-"/>
            </a:pPr>
            <a:r>
              <a:rPr lang="en-US" sz="2400" dirty="0" smtClean="0">
                <a:latin typeface="Comic Sans MS" panose="030F0702030302020204" pitchFamily="66" charset="0"/>
              </a:rPr>
              <a:t>During our ‘Out of this World’ topic (Autumn 2), we </a:t>
            </a:r>
            <a:r>
              <a:rPr lang="en-US" sz="2400" b="1" dirty="0" smtClean="0">
                <a:latin typeface="Comic Sans MS" panose="030F0702030302020204" pitchFamily="66" charset="0"/>
              </a:rPr>
              <a:t>plan</a:t>
            </a:r>
            <a:r>
              <a:rPr lang="en-US" sz="2400" dirty="0" smtClean="0">
                <a:latin typeface="Comic Sans MS" panose="030F0702030302020204" pitchFamily="66" charset="0"/>
              </a:rPr>
              <a:t> to go to the Science museum in London for our school trip.</a:t>
            </a:r>
          </a:p>
          <a:p>
            <a:pPr marL="342900" indent="-342900">
              <a:buFontTx/>
              <a:buChar char="-"/>
            </a:pPr>
            <a:endParaRPr lang="en-US" sz="2400" dirty="0">
              <a:latin typeface="Comic Sans MS" panose="030F0702030302020204" pitchFamily="66" charset="0"/>
            </a:endParaRPr>
          </a:p>
          <a:p>
            <a:pPr marL="342900" indent="-342900">
              <a:buFontTx/>
              <a:buChar char="-"/>
            </a:pPr>
            <a:r>
              <a:rPr lang="en-US" sz="2400" dirty="0" smtClean="0">
                <a:latin typeface="Comic Sans MS" panose="030F0702030302020204" pitchFamily="66" charset="0"/>
              </a:rPr>
              <a:t>We also intend to have a further school trip planned for some time during the rest of the school year.</a:t>
            </a:r>
          </a:p>
          <a:p>
            <a:pPr marL="342900" indent="-342900">
              <a:buFontTx/>
              <a:buChar char="-"/>
            </a:pPr>
            <a:endParaRPr lang="en-US" sz="2400" dirty="0">
              <a:latin typeface="Comic Sans MS" panose="030F0702030302020204" pitchFamily="66" charset="0"/>
            </a:endParaRPr>
          </a:p>
          <a:p>
            <a:pPr marL="342900" indent="-342900">
              <a:buFontTx/>
              <a:buChar char="-"/>
            </a:pPr>
            <a:r>
              <a:rPr lang="en-US" sz="2400" dirty="0">
                <a:latin typeface="Comic Sans MS" panose="030F0702030302020204" pitchFamily="66" charset="0"/>
              </a:rPr>
              <a:t>More information on this will be provided nearer to the </a:t>
            </a:r>
            <a:r>
              <a:rPr lang="en-US" sz="2400" dirty="0" smtClean="0">
                <a:latin typeface="Comic Sans MS" panose="030F0702030302020204" pitchFamily="66" charset="0"/>
              </a:rPr>
              <a:t>event(s).</a:t>
            </a:r>
          </a:p>
          <a:p>
            <a:pPr marL="342900" indent="-342900">
              <a:buFontTx/>
              <a:buChar char="-"/>
            </a:pPr>
            <a:endParaRPr lang="en-US" sz="2400" dirty="0">
              <a:latin typeface="Comic Sans MS" panose="030F0702030302020204" pitchFamily="66" charset="0"/>
            </a:endParaRPr>
          </a:p>
          <a:p>
            <a:pPr marL="342900" indent="-342900">
              <a:buFontTx/>
              <a:buChar char="-"/>
            </a:pPr>
            <a:endParaRPr lang="en-GB" sz="2400" dirty="0" smtClean="0">
              <a:latin typeface="Comic Sans MS" panose="030F0702030302020204" pitchFamily="66" charset="0"/>
            </a:endParaRPr>
          </a:p>
          <a:p>
            <a:pPr marL="342900" indent="-342900">
              <a:buFontTx/>
              <a:buChar char="-"/>
            </a:pPr>
            <a:endParaRPr lang="en-GB" sz="2400" dirty="0">
              <a:latin typeface="Comic Sans MS" panose="030F0702030302020204" pitchFamily="66" charset="0"/>
            </a:endParaRPr>
          </a:p>
          <a:p>
            <a:pPr marL="342900" indent="-342900">
              <a:buFontTx/>
              <a:buChar char="-"/>
            </a:pPr>
            <a:endParaRPr lang="en-GB" sz="24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3879124" y="6076950"/>
            <a:ext cx="5295900" cy="781050"/>
          </a:xfrm>
          <a:prstGeom prst="rect">
            <a:avLst/>
          </a:prstGeom>
        </p:spPr>
      </p:pic>
    </p:spTree>
    <p:extLst>
      <p:ext uri="{BB962C8B-B14F-4D97-AF65-F5344CB8AC3E}">
        <p14:creationId xmlns:p14="http://schemas.microsoft.com/office/powerpoint/2010/main" val="603619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848" y="0"/>
            <a:ext cx="5760720" cy="7355860"/>
          </a:xfrm>
          <a:prstGeom prst="rect">
            <a:avLst/>
          </a:prstGeom>
          <a:noFill/>
        </p:spPr>
        <p:txBody>
          <a:bodyPr wrap="square" rtlCol="0">
            <a:spAutoFit/>
          </a:bodyPr>
          <a:lstStyle/>
          <a:p>
            <a:pPr algn="ctr"/>
            <a:r>
              <a:rPr lang="en-GB" sz="3200" b="1" u="sng" dirty="0" smtClean="0">
                <a:latin typeface="Comic Sans MS" panose="030F0702030302020204" pitchFamily="66" charset="0"/>
              </a:rPr>
              <a:t>Uniform and PE</a:t>
            </a:r>
          </a:p>
          <a:p>
            <a:pPr algn="ctr"/>
            <a:endParaRPr lang="en-GB" sz="3200" b="1" u="sng" dirty="0">
              <a:latin typeface="Comic Sans MS" panose="030F0702030302020204" pitchFamily="66" charset="0"/>
            </a:endParaRPr>
          </a:p>
          <a:p>
            <a:pPr marL="342900" indent="-342900">
              <a:buFontTx/>
              <a:buChar char="-"/>
            </a:pPr>
            <a:r>
              <a:rPr lang="en-GB" sz="2400" dirty="0" smtClean="0">
                <a:latin typeface="Comic Sans MS" panose="030F0702030302020204" pitchFamily="66" charset="0"/>
              </a:rPr>
              <a:t>Please clearly name every piece of your child’s uniform. </a:t>
            </a:r>
          </a:p>
          <a:p>
            <a:pPr marL="342900" indent="-342900">
              <a:buFontTx/>
              <a:buChar char="-"/>
            </a:pPr>
            <a:endParaRPr lang="en-GB" sz="2400" dirty="0">
              <a:latin typeface="Comic Sans MS" panose="030F0702030302020204" pitchFamily="66" charset="0"/>
            </a:endParaRPr>
          </a:p>
          <a:p>
            <a:pPr marL="342900" indent="-342900">
              <a:buFontTx/>
              <a:buChar char="-"/>
            </a:pPr>
            <a:r>
              <a:rPr lang="en-GB" sz="2400" dirty="0" smtClean="0">
                <a:latin typeface="Comic Sans MS" panose="030F0702030302020204" pitchFamily="66" charset="0"/>
              </a:rPr>
              <a:t>Sports Day will be in July (date tbc).</a:t>
            </a:r>
          </a:p>
          <a:p>
            <a:pPr marL="342900" indent="-342900">
              <a:buFontTx/>
              <a:buChar char="-"/>
            </a:pPr>
            <a:endParaRPr lang="en-GB" sz="2400" dirty="0">
              <a:latin typeface="Comic Sans MS" panose="030F0702030302020204" pitchFamily="66" charset="0"/>
            </a:endParaRPr>
          </a:p>
          <a:p>
            <a:pPr marL="342900" indent="-342900">
              <a:buFontTx/>
              <a:buChar char="-"/>
            </a:pPr>
            <a:r>
              <a:rPr lang="en-GB" sz="2400" dirty="0" smtClean="0">
                <a:latin typeface="Comic Sans MS" panose="030F0702030302020204" pitchFamily="66" charset="0"/>
              </a:rPr>
              <a:t>On PE days, no jewellery is to be worn and earrings cannot be taped up.</a:t>
            </a:r>
          </a:p>
          <a:p>
            <a:pPr marL="342900" indent="-342900">
              <a:buFontTx/>
              <a:buChar char="-"/>
            </a:pPr>
            <a:r>
              <a:rPr lang="en-GB" sz="2400" dirty="0" smtClean="0">
                <a:latin typeface="Comic Sans MS" panose="030F0702030302020204" pitchFamily="66" charset="0"/>
              </a:rPr>
              <a:t>Hair must be tied back.</a:t>
            </a:r>
          </a:p>
          <a:p>
            <a:pPr marL="342900" indent="-342900">
              <a:buFontTx/>
              <a:buChar char="-"/>
            </a:pPr>
            <a:r>
              <a:rPr lang="en-GB" sz="2400" dirty="0" smtClean="0">
                <a:latin typeface="Comic Sans MS" panose="030F0702030302020204" pitchFamily="66" charset="0"/>
              </a:rPr>
              <a:t>No zips and hoodies.</a:t>
            </a:r>
          </a:p>
          <a:p>
            <a:r>
              <a:rPr lang="en-GB" sz="2400" dirty="0" smtClean="0">
                <a:latin typeface="Comic Sans MS" panose="030F0702030302020204" pitchFamily="66" charset="0"/>
              </a:rPr>
              <a:t>This is all due to health and safety. </a:t>
            </a:r>
            <a:endParaRPr lang="en-GB" sz="2400" dirty="0">
              <a:latin typeface="Comic Sans MS" panose="030F0702030302020204" pitchFamily="66" charset="0"/>
            </a:endParaRPr>
          </a:p>
          <a:p>
            <a:endParaRPr lang="en-GB" sz="2400" dirty="0" smtClean="0">
              <a:latin typeface="Comic Sans MS" panose="030F0702030302020204" pitchFamily="66" charset="0"/>
            </a:endParaRPr>
          </a:p>
          <a:p>
            <a:r>
              <a:rPr lang="en-GB" sz="2400" dirty="0" smtClean="0">
                <a:latin typeface="Comic Sans MS" panose="030F0702030302020204" pitchFamily="66" charset="0"/>
              </a:rPr>
              <a:t>PE Days in Year 5 are on Tuesday and Friday.</a:t>
            </a:r>
          </a:p>
          <a:p>
            <a:pPr marL="342900" indent="-342900">
              <a:buFontTx/>
              <a:buChar char="-"/>
            </a:pPr>
            <a:endParaRPr lang="en-GB" sz="2400" dirty="0">
              <a:latin typeface="Comic Sans MS" panose="030F0702030302020204" pitchFamily="66" charset="0"/>
            </a:endParaRPr>
          </a:p>
          <a:p>
            <a:pPr marL="342900" indent="-342900">
              <a:buFontTx/>
              <a:buChar char="-"/>
            </a:pPr>
            <a:endParaRPr lang="en-GB" sz="2400" dirty="0" smtClean="0">
              <a:latin typeface="Comic Sans MS" panose="030F0702030302020204" pitchFamily="66" charset="0"/>
            </a:endParaRPr>
          </a:p>
          <a:p>
            <a:endParaRPr lang="en-GB" sz="2400" dirty="0">
              <a:latin typeface="Comic Sans MS" panose="030F0702030302020204" pitchFamily="66" charset="0"/>
            </a:endParaRPr>
          </a:p>
        </p:txBody>
      </p:sp>
      <p:pic>
        <p:nvPicPr>
          <p:cNvPr id="7170" name="Picture 2" descr="Warrender Primary School - Kevins Schoolw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3130" y="218687"/>
            <a:ext cx="2848882" cy="284888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arrender Primary School - Kevins Schoolwe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6169" y="3480071"/>
            <a:ext cx="2221865" cy="222186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Kids Fleece Joggers in Black by Kids Wholesale Cloth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7059" y="3394673"/>
            <a:ext cx="2535374" cy="2535374"/>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Best trainers for kids 2022: Sporty, comfortable and more | The Independ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79167" y="4909623"/>
            <a:ext cx="2112833" cy="1584625"/>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WARRENDER TIES - Kevins Schoolwea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67875" y="486061"/>
            <a:ext cx="2314134" cy="23141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a:stretch>
            <a:fillRect/>
          </a:stretch>
        </p:blipFill>
        <p:spPr>
          <a:xfrm>
            <a:off x="5421671" y="5991287"/>
            <a:ext cx="5295900" cy="781050"/>
          </a:xfrm>
          <a:prstGeom prst="rect">
            <a:avLst/>
          </a:prstGeom>
        </p:spPr>
      </p:pic>
    </p:spTree>
    <p:extLst>
      <p:ext uri="{BB962C8B-B14F-4D97-AF65-F5344CB8AC3E}">
        <p14:creationId xmlns:p14="http://schemas.microsoft.com/office/powerpoint/2010/main" val="464446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216" y="0"/>
            <a:ext cx="8484958" cy="6247864"/>
          </a:xfrm>
          <a:prstGeom prst="rect">
            <a:avLst/>
          </a:prstGeom>
          <a:noFill/>
        </p:spPr>
        <p:txBody>
          <a:bodyPr wrap="square" rtlCol="0">
            <a:spAutoFit/>
          </a:bodyPr>
          <a:lstStyle/>
          <a:p>
            <a:pPr algn="ctr"/>
            <a:r>
              <a:rPr lang="en-GB" sz="3200" b="1" u="sng" dirty="0" smtClean="0">
                <a:latin typeface="Comic Sans MS" panose="030F0702030302020204" pitchFamily="66" charset="0"/>
              </a:rPr>
              <a:t>Swimming</a:t>
            </a:r>
          </a:p>
          <a:p>
            <a:endParaRPr lang="en-US" sz="2400" dirty="0" smtClean="0">
              <a:latin typeface="Comic Sans MS" panose="030F0702030302020204" pitchFamily="66" charset="0"/>
            </a:endParaRPr>
          </a:p>
          <a:p>
            <a:r>
              <a:rPr lang="en-US" sz="2400" dirty="0" smtClean="0">
                <a:latin typeface="Comic Sans MS" panose="030F0702030302020204" pitchFamily="66" charset="0"/>
              </a:rPr>
              <a:t>As part of the National curriculum, during Year 5 the children will be taking swimming lessons. These are arranged and paid for by the school.</a:t>
            </a:r>
          </a:p>
          <a:p>
            <a:r>
              <a:rPr lang="en-US" sz="2400" dirty="0" smtClean="0">
                <a:latin typeface="Comic Sans MS" panose="030F0702030302020204" pitchFamily="66" charset="0"/>
              </a:rPr>
              <a:t>Presently, due to the demand created Post –COVID, this will be an intense course.</a:t>
            </a:r>
          </a:p>
          <a:p>
            <a:pPr algn="ctr"/>
            <a:endParaRPr lang="en-GB" sz="3200" b="1" u="sng" dirty="0" smtClean="0">
              <a:latin typeface="Comic Sans MS" panose="030F0702030302020204" pitchFamily="66" charset="0"/>
            </a:endParaRPr>
          </a:p>
          <a:p>
            <a:pPr marL="342900" indent="-342900">
              <a:buFontTx/>
              <a:buChar char="-"/>
            </a:pPr>
            <a:r>
              <a:rPr lang="en-GB" sz="2400" dirty="0" smtClean="0">
                <a:latin typeface="Comic Sans MS" panose="030F0702030302020204" pitchFamily="66" charset="0"/>
              </a:rPr>
              <a:t>Swimming will start this Autumn term. </a:t>
            </a:r>
            <a:endParaRPr lang="en-GB" sz="2400" dirty="0">
              <a:latin typeface="Comic Sans MS" panose="030F0702030302020204" pitchFamily="66" charset="0"/>
            </a:endParaRPr>
          </a:p>
          <a:p>
            <a:pPr marL="342900" indent="-342900">
              <a:buFontTx/>
              <a:buChar char="-"/>
            </a:pPr>
            <a:r>
              <a:rPr lang="en-GB" sz="2400" dirty="0" smtClean="0">
                <a:latin typeface="Comic Sans MS" panose="030F0702030302020204" pitchFamily="66" charset="0"/>
              </a:rPr>
              <a:t>All children need to wear ‘fitted’ swimming trunks/all in one costumes. Every child must has a swimming hat and their own towel.</a:t>
            </a:r>
            <a:endParaRPr lang="en-GB" sz="2400" dirty="0">
              <a:latin typeface="Comic Sans MS" panose="030F0702030302020204" pitchFamily="66" charset="0"/>
            </a:endParaRPr>
          </a:p>
          <a:p>
            <a:pPr marL="342900" indent="-342900">
              <a:buFontTx/>
              <a:buChar char="-"/>
            </a:pPr>
            <a:endParaRPr lang="en-GB" sz="2400" dirty="0" smtClean="0">
              <a:latin typeface="Comic Sans MS" panose="030F0702030302020204" pitchFamily="66" charset="0"/>
            </a:endParaRPr>
          </a:p>
          <a:p>
            <a:pPr marL="342900" indent="-342900">
              <a:buFontTx/>
              <a:buChar char="-"/>
            </a:pPr>
            <a:r>
              <a:rPr lang="en-GB" sz="2400" dirty="0">
                <a:latin typeface="Comic Sans MS" panose="030F0702030302020204" pitchFamily="66" charset="0"/>
              </a:rPr>
              <a:t>Please clearly name every piece of your child’s </a:t>
            </a:r>
            <a:r>
              <a:rPr lang="en-GB" sz="2400" dirty="0" smtClean="0">
                <a:latin typeface="Comic Sans MS" panose="030F0702030302020204" pitchFamily="66" charset="0"/>
              </a:rPr>
              <a:t>swimming gear. </a:t>
            </a:r>
            <a:endParaRPr lang="en-GB" sz="2400" dirty="0">
              <a:latin typeface="Comic Sans MS" panose="030F0702030302020204" pitchFamily="66" charset="0"/>
            </a:endParaRPr>
          </a:p>
          <a:p>
            <a:endParaRPr lang="en-GB" sz="2400" dirty="0">
              <a:latin typeface="Comic Sans MS" panose="030F0702030302020204" pitchFamily="66" charset="0"/>
            </a:endParaRPr>
          </a:p>
        </p:txBody>
      </p:sp>
      <p:pic>
        <p:nvPicPr>
          <p:cNvPr id="2050" name="Picture 2" descr="The 12 Best Swim Caps of 2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4698" y="0"/>
            <a:ext cx="2657302" cy="19929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avy Blue Shorter Length Stretch Swim Shorts (3-16yrs)"/>
          <p:cNvPicPr>
            <a:picLocks noChangeAspect="1" noChangeArrowheads="1"/>
          </p:cNvPicPr>
          <p:nvPr/>
        </p:nvPicPr>
        <p:blipFill rotWithShape="1">
          <a:blip r:embed="rId3">
            <a:extLst>
              <a:ext uri="{28A0092B-C50C-407E-A947-70E740481C1C}">
                <a14:useLocalDpi xmlns:a14="http://schemas.microsoft.com/office/drawing/2010/main" val="0"/>
              </a:ext>
            </a:extLst>
          </a:blip>
          <a:srcRect l="4145" t="25037" r="4506" b="25732"/>
          <a:stretch/>
        </p:blipFill>
        <p:spPr bwMode="auto">
          <a:xfrm>
            <a:off x="8670174" y="2378793"/>
            <a:ext cx="2515468" cy="20335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wimming Silhouette Stock Illustrations – 32,590 Swimming Silhouette Stock  Illustrations, Vectors &amp; Clipart - Dreamsti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0174" y="4874262"/>
            <a:ext cx="3308869" cy="165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022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0845" y="232475"/>
            <a:ext cx="5760720" cy="6370975"/>
          </a:xfrm>
          <a:prstGeom prst="rect">
            <a:avLst/>
          </a:prstGeom>
          <a:noFill/>
        </p:spPr>
        <p:txBody>
          <a:bodyPr wrap="square" rtlCol="0">
            <a:spAutoFit/>
          </a:bodyPr>
          <a:lstStyle/>
          <a:p>
            <a:pPr algn="ctr"/>
            <a:r>
              <a:rPr lang="en-GB" sz="3200" b="1" u="sng" dirty="0" smtClean="0">
                <a:latin typeface="Comic Sans MS" panose="030F0702030302020204" pitchFamily="66" charset="0"/>
              </a:rPr>
              <a:t>Walking to School and Mobile phones</a:t>
            </a:r>
          </a:p>
          <a:p>
            <a:pPr algn="ctr"/>
            <a:endParaRPr lang="en-GB" sz="3200" b="1" u="sng" dirty="0">
              <a:latin typeface="Comic Sans MS" panose="030F0702030302020204" pitchFamily="66" charset="0"/>
            </a:endParaRPr>
          </a:p>
          <a:p>
            <a:pPr marL="342900" indent="-342900">
              <a:buFontTx/>
              <a:buChar char="-"/>
            </a:pPr>
            <a:r>
              <a:rPr lang="en-GB" sz="2400" dirty="0" smtClean="0">
                <a:latin typeface="Comic Sans MS" panose="030F0702030302020204" pitchFamily="66" charset="0"/>
              </a:rPr>
              <a:t>In Year 5 &amp; 6, the children are allowed to walk to and from school. Please let the office know this in advance. </a:t>
            </a:r>
            <a:endParaRPr lang="en-GB" sz="2400" dirty="0">
              <a:latin typeface="Comic Sans MS" panose="030F0702030302020204" pitchFamily="66" charset="0"/>
            </a:endParaRPr>
          </a:p>
          <a:p>
            <a:pPr marL="342900" indent="-342900">
              <a:buFontTx/>
              <a:buChar char="-"/>
            </a:pPr>
            <a:endParaRPr lang="en-GB" sz="2400" dirty="0" smtClean="0">
              <a:latin typeface="Comic Sans MS" panose="030F0702030302020204" pitchFamily="66" charset="0"/>
            </a:endParaRPr>
          </a:p>
          <a:p>
            <a:pPr marL="342900" indent="-342900">
              <a:buFontTx/>
              <a:buChar char="-"/>
            </a:pPr>
            <a:r>
              <a:rPr lang="en-GB" sz="2400" dirty="0" smtClean="0">
                <a:latin typeface="Comic Sans MS" panose="030F0702030302020204" pitchFamily="66" charset="0"/>
              </a:rPr>
              <a:t>As children are allowed to walk to school, mobile phones are allowed to be brought. If they are brought into school, they will be given to their teacher on arrival and given back at the end of the day.</a:t>
            </a:r>
            <a:endParaRPr lang="en-GB" sz="2400" dirty="0">
              <a:latin typeface="Comic Sans MS" panose="030F0702030302020204" pitchFamily="66" charset="0"/>
            </a:endParaRPr>
          </a:p>
          <a:p>
            <a:pPr marL="342900" indent="-342900">
              <a:buFontTx/>
              <a:buChar char="-"/>
            </a:pPr>
            <a:endParaRPr lang="en-GB" sz="2400" dirty="0" smtClean="0">
              <a:latin typeface="Comic Sans MS" panose="030F0702030302020204" pitchFamily="66" charset="0"/>
            </a:endParaRPr>
          </a:p>
          <a:p>
            <a:endParaRPr lang="en-GB" sz="2400" dirty="0">
              <a:latin typeface="Comic Sans MS" panose="030F0702030302020204" pitchFamily="66" charset="0"/>
            </a:endParaRPr>
          </a:p>
        </p:txBody>
      </p:sp>
      <p:pic>
        <p:nvPicPr>
          <p:cNvPr id="4" name="Picture 3"/>
          <p:cNvPicPr>
            <a:picLocks noChangeAspect="1"/>
          </p:cNvPicPr>
          <p:nvPr/>
        </p:nvPicPr>
        <p:blipFill rotWithShape="1">
          <a:blip r:embed="rId2"/>
          <a:srcRect l="13068"/>
          <a:stretch/>
        </p:blipFill>
        <p:spPr>
          <a:xfrm>
            <a:off x="6563533" y="61346"/>
            <a:ext cx="2290163" cy="3425772"/>
          </a:xfrm>
          <a:prstGeom prst="rect">
            <a:avLst/>
          </a:prstGeom>
        </p:spPr>
      </p:pic>
      <p:pic>
        <p:nvPicPr>
          <p:cNvPr id="5" name="Picture 4"/>
          <p:cNvPicPr>
            <a:picLocks noChangeAspect="1"/>
          </p:cNvPicPr>
          <p:nvPr/>
        </p:nvPicPr>
        <p:blipFill>
          <a:blip r:embed="rId3"/>
          <a:stretch>
            <a:fillRect/>
          </a:stretch>
        </p:blipFill>
        <p:spPr>
          <a:xfrm rot="1000238">
            <a:off x="8476047" y="2818917"/>
            <a:ext cx="3310664" cy="3310664"/>
          </a:xfrm>
          <a:prstGeom prst="rect">
            <a:avLst/>
          </a:prstGeom>
        </p:spPr>
      </p:pic>
    </p:spTree>
    <p:extLst>
      <p:ext uri="{BB962C8B-B14F-4D97-AF65-F5344CB8AC3E}">
        <p14:creationId xmlns:p14="http://schemas.microsoft.com/office/powerpoint/2010/main" val="3589228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79124" y="6076950"/>
            <a:ext cx="5295900" cy="781050"/>
          </a:xfrm>
          <a:prstGeom prst="rect">
            <a:avLst/>
          </a:prstGeom>
        </p:spPr>
      </p:pic>
      <p:pic>
        <p:nvPicPr>
          <p:cNvPr id="13314" name="Picture 2" descr="The 4 critical questions to ask remote employees - Know Your Team |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107" y="1530395"/>
            <a:ext cx="9753600" cy="40862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1855" y="422975"/>
            <a:ext cx="10620104" cy="1754326"/>
          </a:xfrm>
          <a:prstGeom prst="rect">
            <a:avLst/>
          </a:prstGeom>
          <a:noFill/>
        </p:spPr>
        <p:txBody>
          <a:bodyPr wrap="square" rtlCol="0">
            <a:spAutoFit/>
          </a:bodyPr>
          <a:lstStyle/>
          <a:p>
            <a:pPr algn="ctr"/>
            <a:r>
              <a:rPr lang="en-GB" sz="6000" b="1" u="sng" dirty="0" smtClean="0">
                <a:latin typeface="Comic Sans MS" panose="030F0702030302020204" pitchFamily="66" charset="0"/>
              </a:rPr>
              <a:t>Any questions?</a:t>
            </a:r>
            <a:endParaRPr lang="en-GB" sz="4800" dirty="0" smtClean="0">
              <a:latin typeface="Comic Sans MS" panose="030F0702030302020204" pitchFamily="66" charset="0"/>
            </a:endParaRPr>
          </a:p>
          <a:p>
            <a:pPr marL="342900" indent="-342900">
              <a:buFontTx/>
              <a:buChar char="-"/>
            </a:pPr>
            <a:endParaRPr lang="en-GB" sz="2400" dirty="0">
              <a:latin typeface="Comic Sans MS" panose="030F0702030302020204" pitchFamily="66" charset="0"/>
            </a:endParaRPr>
          </a:p>
          <a:p>
            <a:pPr marL="342900" indent="-342900">
              <a:buFontTx/>
              <a:buChar char="-"/>
            </a:pPr>
            <a:endParaRPr lang="en-GB" sz="2400" dirty="0">
              <a:latin typeface="Comic Sans MS" panose="030F0702030302020204" pitchFamily="66" charset="0"/>
            </a:endParaRPr>
          </a:p>
        </p:txBody>
      </p:sp>
    </p:spTree>
    <p:extLst>
      <p:ext uri="{BB962C8B-B14F-4D97-AF65-F5344CB8AC3E}">
        <p14:creationId xmlns:p14="http://schemas.microsoft.com/office/powerpoint/2010/main" val="291601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378" y="78550"/>
            <a:ext cx="5760720" cy="584775"/>
          </a:xfrm>
          <a:prstGeom prst="rect">
            <a:avLst/>
          </a:prstGeom>
          <a:noFill/>
        </p:spPr>
        <p:txBody>
          <a:bodyPr wrap="square" rtlCol="0">
            <a:spAutoFit/>
          </a:bodyPr>
          <a:lstStyle/>
          <a:p>
            <a:r>
              <a:rPr lang="en-GB" sz="3200" b="1" u="sng" dirty="0" smtClean="0">
                <a:latin typeface="Comic Sans MS" panose="030F0702030302020204" pitchFamily="66" charset="0"/>
              </a:rPr>
              <a:t>Topics for the Year</a:t>
            </a:r>
            <a:endParaRPr lang="en-GB" sz="3200"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3746121" y="5977197"/>
            <a:ext cx="5295900" cy="78105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128702338"/>
              </p:ext>
            </p:extLst>
          </p:nvPr>
        </p:nvGraphicFramePr>
        <p:xfrm>
          <a:off x="203197" y="1822900"/>
          <a:ext cx="11817006" cy="2409947"/>
        </p:xfrm>
        <a:graphic>
          <a:graphicData uri="http://schemas.openxmlformats.org/drawingml/2006/table">
            <a:tbl>
              <a:tblPr firstRow="1" bandRow="1">
                <a:tableStyleId>{5940675A-B579-460E-94D1-54222C63F5DA}</a:tableStyleId>
              </a:tblPr>
              <a:tblGrid>
                <a:gridCol w="1969501">
                  <a:extLst>
                    <a:ext uri="{9D8B030D-6E8A-4147-A177-3AD203B41FA5}">
                      <a16:colId xmlns:a16="http://schemas.microsoft.com/office/drawing/2014/main" val="1143969167"/>
                    </a:ext>
                  </a:extLst>
                </a:gridCol>
                <a:gridCol w="1969501">
                  <a:extLst>
                    <a:ext uri="{9D8B030D-6E8A-4147-A177-3AD203B41FA5}">
                      <a16:colId xmlns:a16="http://schemas.microsoft.com/office/drawing/2014/main" val="4220627699"/>
                    </a:ext>
                  </a:extLst>
                </a:gridCol>
                <a:gridCol w="1969501">
                  <a:extLst>
                    <a:ext uri="{9D8B030D-6E8A-4147-A177-3AD203B41FA5}">
                      <a16:colId xmlns:a16="http://schemas.microsoft.com/office/drawing/2014/main" val="2198550032"/>
                    </a:ext>
                  </a:extLst>
                </a:gridCol>
                <a:gridCol w="1969501">
                  <a:extLst>
                    <a:ext uri="{9D8B030D-6E8A-4147-A177-3AD203B41FA5}">
                      <a16:colId xmlns:a16="http://schemas.microsoft.com/office/drawing/2014/main" val="3495666292"/>
                    </a:ext>
                  </a:extLst>
                </a:gridCol>
                <a:gridCol w="1969501">
                  <a:extLst>
                    <a:ext uri="{9D8B030D-6E8A-4147-A177-3AD203B41FA5}">
                      <a16:colId xmlns:a16="http://schemas.microsoft.com/office/drawing/2014/main" val="2890675476"/>
                    </a:ext>
                  </a:extLst>
                </a:gridCol>
                <a:gridCol w="1969501">
                  <a:extLst>
                    <a:ext uri="{9D8B030D-6E8A-4147-A177-3AD203B41FA5}">
                      <a16:colId xmlns:a16="http://schemas.microsoft.com/office/drawing/2014/main" val="3774574661"/>
                    </a:ext>
                  </a:extLst>
                </a:gridCol>
              </a:tblGrid>
              <a:tr h="438162">
                <a:tc>
                  <a:txBody>
                    <a:bodyPr/>
                    <a:lstStyle/>
                    <a:p>
                      <a:pPr algn="ctr"/>
                      <a:r>
                        <a:rPr lang="en-US" u="sng" dirty="0" smtClean="0">
                          <a:latin typeface="Comic Sans MS" panose="030F0702030302020204" pitchFamily="66" charset="0"/>
                        </a:rPr>
                        <a:t>Autumn 1</a:t>
                      </a:r>
                      <a:endParaRPr lang="en-GB" u="sng" dirty="0">
                        <a:latin typeface="Comic Sans MS" panose="030F0702030302020204" pitchFamily="66" charset="0"/>
                      </a:endParaRPr>
                    </a:p>
                  </a:txBody>
                  <a:tcPr>
                    <a:solidFill>
                      <a:schemeClr val="accent1">
                        <a:lumMod val="20000"/>
                        <a:lumOff val="80000"/>
                      </a:schemeClr>
                    </a:solidFill>
                  </a:tcPr>
                </a:tc>
                <a:tc>
                  <a:txBody>
                    <a:bodyPr/>
                    <a:lstStyle/>
                    <a:p>
                      <a:pPr algn="ctr"/>
                      <a:r>
                        <a:rPr lang="en-US" u="sng" dirty="0" smtClean="0">
                          <a:latin typeface="Comic Sans MS" panose="030F0702030302020204" pitchFamily="66" charset="0"/>
                        </a:rPr>
                        <a:t>Autumn 2</a:t>
                      </a:r>
                      <a:endParaRPr lang="en-GB" u="sng" dirty="0">
                        <a:latin typeface="Comic Sans MS" panose="030F0702030302020204" pitchFamily="66" charset="0"/>
                      </a:endParaRPr>
                    </a:p>
                  </a:txBody>
                  <a:tcPr>
                    <a:solidFill>
                      <a:schemeClr val="accent1">
                        <a:lumMod val="20000"/>
                        <a:lumOff val="80000"/>
                      </a:schemeClr>
                    </a:solidFill>
                  </a:tcPr>
                </a:tc>
                <a:tc>
                  <a:txBody>
                    <a:bodyPr/>
                    <a:lstStyle/>
                    <a:p>
                      <a:pPr algn="ctr"/>
                      <a:r>
                        <a:rPr lang="en-US" u="sng" dirty="0" smtClean="0">
                          <a:latin typeface="Comic Sans MS" panose="030F0702030302020204" pitchFamily="66" charset="0"/>
                        </a:rPr>
                        <a:t>Spring 1</a:t>
                      </a:r>
                      <a:endParaRPr lang="en-GB" u="sng" dirty="0">
                        <a:latin typeface="Comic Sans MS" panose="030F0702030302020204" pitchFamily="66" charset="0"/>
                      </a:endParaRPr>
                    </a:p>
                  </a:txBody>
                  <a:tcPr>
                    <a:solidFill>
                      <a:schemeClr val="accent4">
                        <a:lumMod val="20000"/>
                        <a:lumOff val="80000"/>
                      </a:schemeClr>
                    </a:solidFill>
                  </a:tcPr>
                </a:tc>
                <a:tc>
                  <a:txBody>
                    <a:bodyPr/>
                    <a:lstStyle/>
                    <a:p>
                      <a:pPr algn="ctr"/>
                      <a:r>
                        <a:rPr lang="en-US" u="sng" dirty="0" smtClean="0">
                          <a:latin typeface="Comic Sans MS" panose="030F0702030302020204" pitchFamily="66" charset="0"/>
                        </a:rPr>
                        <a:t>Spring 2</a:t>
                      </a:r>
                      <a:endParaRPr lang="en-GB" u="sng" dirty="0">
                        <a:latin typeface="Comic Sans MS" panose="030F0702030302020204" pitchFamily="66" charset="0"/>
                      </a:endParaRPr>
                    </a:p>
                  </a:txBody>
                  <a:tcPr>
                    <a:solidFill>
                      <a:schemeClr val="accent4">
                        <a:lumMod val="20000"/>
                        <a:lumOff val="80000"/>
                      </a:schemeClr>
                    </a:solidFill>
                  </a:tcPr>
                </a:tc>
                <a:tc>
                  <a:txBody>
                    <a:bodyPr/>
                    <a:lstStyle/>
                    <a:p>
                      <a:pPr algn="ctr"/>
                      <a:r>
                        <a:rPr lang="en-US" u="sng" dirty="0" smtClean="0">
                          <a:latin typeface="Comic Sans MS" panose="030F0702030302020204" pitchFamily="66" charset="0"/>
                        </a:rPr>
                        <a:t>Summer 1</a:t>
                      </a:r>
                      <a:endParaRPr lang="en-GB" u="sng" dirty="0">
                        <a:latin typeface="Comic Sans MS" panose="030F0702030302020204" pitchFamily="66" charset="0"/>
                      </a:endParaRPr>
                    </a:p>
                  </a:txBody>
                  <a:tcPr>
                    <a:solidFill>
                      <a:schemeClr val="accent6">
                        <a:lumMod val="20000"/>
                        <a:lumOff val="80000"/>
                      </a:schemeClr>
                    </a:solidFill>
                  </a:tcPr>
                </a:tc>
                <a:tc>
                  <a:txBody>
                    <a:bodyPr/>
                    <a:lstStyle/>
                    <a:p>
                      <a:pPr algn="ctr"/>
                      <a:r>
                        <a:rPr lang="en-US" u="sng" dirty="0" smtClean="0">
                          <a:latin typeface="Comic Sans MS" panose="030F0702030302020204" pitchFamily="66" charset="0"/>
                        </a:rPr>
                        <a:t>Summer 2</a:t>
                      </a:r>
                      <a:endParaRPr lang="en-GB" u="sng" dirty="0">
                        <a:latin typeface="Comic Sans MS" panose="030F0702030302020204" pitchFamily="66" charset="0"/>
                      </a:endParaRPr>
                    </a:p>
                  </a:txBody>
                  <a:tcPr>
                    <a:solidFill>
                      <a:schemeClr val="accent6">
                        <a:lumMod val="20000"/>
                        <a:lumOff val="80000"/>
                      </a:schemeClr>
                    </a:solidFill>
                  </a:tcPr>
                </a:tc>
                <a:extLst>
                  <a:ext uri="{0D108BD9-81ED-4DB2-BD59-A6C34878D82A}">
                    <a16:rowId xmlns:a16="http://schemas.microsoft.com/office/drawing/2014/main" val="590874099"/>
                  </a:ext>
                </a:extLst>
              </a:tr>
              <a:tr h="1971785">
                <a:tc>
                  <a:txBody>
                    <a:bodyPr/>
                    <a:lstStyle/>
                    <a:p>
                      <a:pPr algn="ctr"/>
                      <a:endParaRPr lang="en-US" sz="2400" dirty="0" smtClean="0">
                        <a:latin typeface="Comic Sans MS" panose="030F0702030302020204" pitchFamily="66" charset="0"/>
                      </a:endParaRPr>
                    </a:p>
                    <a:p>
                      <a:pPr algn="ctr"/>
                      <a:r>
                        <a:rPr lang="en-US" sz="2400" dirty="0" smtClean="0">
                          <a:latin typeface="Comic Sans MS" panose="030F0702030302020204" pitchFamily="66" charset="0"/>
                        </a:rPr>
                        <a:t>Japan</a:t>
                      </a:r>
                    </a:p>
                    <a:p>
                      <a:pPr algn="ctr"/>
                      <a:endParaRPr lang="en-GB" sz="2400" dirty="0">
                        <a:latin typeface="Comic Sans MS" panose="030F0702030302020204" pitchFamily="66" charset="0"/>
                      </a:endParaRPr>
                    </a:p>
                  </a:txBody>
                  <a:tcPr>
                    <a:solidFill>
                      <a:schemeClr val="accent1">
                        <a:lumMod val="20000"/>
                        <a:lumOff val="80000"/>
                      </a:schemeClr>
                    </a:solidFill>
                  </a:tcPr>
                </a:tc>
                <a:tc>
                  <a:txBody>
                    <a:bodyPr/>
                    <a:lstStyle/>
                    <a:p>
                      <a:pPr algn="ctr"/>
                      <a:endParaRPr lang="en-US" sz="2400" dirty="0" smtClean="0">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Comic Sans MS" panose="030F0702030302020204" pitchFamily="66" charset="0"/>
                        </a:rPr>
                        <a:t>Out of this World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omic Sans MS" panose="030F0702030302020204" pitchFamily="66" charset="0"/>
                        </a:rPr>
                        <a:t>-</a:t>
                      </a:r>
                      <a:r>
                        <a:rPr lang="en-US" sz="1800" baseline="0" dirty="0" smtClean="0">
                          <a:latin typeface="Comic Sans MS" panose="030F0702030302020204" pitchFamily="66" charset="0"/>
                        </a:rPr>
                        <a:t> </a:t>
                      </a:r>
                      <a:r>
                        <a:rPr lang="en-US" sz="1800" dirty="0" smtClean="0">
                          <a:latin typeface="Comic Sans MS" panose="030F0702030302020204" pitchFamily="66" charset="0"/>
                        </a:rPr>
                        <a:t>Space</a:t>
                      </a:r>
                    </a:p>
                    <a:p>
                      <a:pPr algn="ctr"/>
                      <a:endParaRPr lang="en-GB" sz="2400" dirty="0">
                        <a:latin typeface="Comic Sans MS" panose="030F0702030302020204" pitchFamily="66" charset="0"/>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smtClean="0">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Comic Sans MS" panose="030F0702030302020204" pitchFamily="66" charset="0"/>
                        </a:rPr>
                        <a:t>Victorious Victorians</a:t>
                      </a:r>
                    </a:p>
                    <a:p>
                      <a:pPr algn="ctr"/>
                      <a:endParaRPr lang="en-GB" sz="2400" dirty="0">
                        <a:latin typeface="Comic Sans MS" panose="030F0702030302020204" pitchFamily="66" charset="0"/>
                      </a:endParaRPr>
                    </a:p>
                  </a:txBody>
                  <a:tcPr>
                    <a:solidFill>
                      <a:schemeClr val="accent4">
                        <a:lumMod val="20000"/>
                        <a:lumOff val="80000"/>
                      </a:schemeClr>
                    </a:solidFill>
                  </a:tcPr>
                </a:tc>
                <a:tc>
                  <a:txBody>
                    <a:bodyPr/>
                    <a:lstStyle/>
                    <a:p>
                      <a:pPr algn="ctr"/>
                      <a:endParaRPr lang="en-US" sz="2400" dirty="0" smtClean="0">
                        <a:latin typeface="Comic Sans MS" panose="030F0702030302020204" pitchFamily="66" charset="0"/>
                      </a:endParaRPr>
                    </a:p>
                    <a:p>
                      <a:pPr algn="ctr"/>
                      <a:r>
                        <a:rPr lang="en-US" sz="2400" dirty="0" smtClean="0">
                          <a:latin typeface="Comic Sans MS" panose="030F0702030302020204" pitchFamily="66" charset="0"/>
                        </a:rPr>
                        <a:t>The living Planet</a:t>
                      </a:r>
                      <a:endParaRPr lang="en-US" sz="2400" baseline="0" dirty="0" smtClean="0">
                        <a:latin typeface="Comic Sans MS" panose="030F0702030302020204" pitchFamily="66" charset="0"/>
                      </a:endParaRPr>
                    </a:p>
                    <a:p>
                      <a:pPr algn="ctr"/>
                      <a:r>
                        <a:rPr lang="en-US" sz="1800" dirty="0" smtClean="0">
                          <a:latin typeface="Comic Sans MS" panose="030F0702030302020204" pitchFamily="66" charset="0"/>
                        </a:rPr>
                        <a:t>- Life cycles</a:t>
                      </a:r>
                      <a:endParaRPr lang="en-GB" sz="1800" dirty="0">
                        <a:latin typeface="Comic Sans MS" panose="030F0702030302020204" pitchFamily="66" charset="0"/>
                      </a:endParaRPr>
                    </a:p>
                  </a:txBody>
                  <a:tcPr>
                    <a:solidFill>
                      <a:schemeClr val="accent4">
                        <a:lumMod val="20000"/>
                        <a:lumOff val="80000"/>
                      </a:schemeClr>
                    </a:solidFill>
                  </a:tcPr>
                </a:tc>
                <a:tc>
                  <a:txBody>
                    <a:bodyPr/>
                    <a:lstStyle/>
                    <a:p>
                      <a:pPr algn="ctr"/>
                      <a:endParaRPr lang="en-US" sz="2400" dirty="0" smtClean="0">
                        <a:latin typeface="Comic Sans MS" panose="030F0702030302020204" pitchFamily="66" charset="0"/>
                      </a:endParaRPr>
                    </a:p>
                    <a:p>
                      <a:pPr algn="ctr"/>
                      <a:r>
                        <a:rPr lang="en-US" sz="2400" dirty="0" smtClean="0">
                          <a:latin typeface="Comic Sans MS" panose="030F0702030302020204" pitchFamily="66" charset="0"/>
                        </a:rPr>
                        <a:t>I spy you</a:t>
                      </a:r>
                    </a:p>
                    <a:p>
                      <a:pPr algn="ctr"/>
                      <a:r>
                        <a:rPr lang="en-US" sz="1800" dirty="0" smtClean="0">
                          <a:latin typeface="Comic Sans MS" panose="030F0702030302020204" pitchFamily="66" charset="0"/>
                        </a:rPr>
                        <a:t>- Detectives</a:t>
                      </a:r>
                      <a:endParaRPr lang="en-GB" sz="1800" dirty="0">
                        <a:latin typeface="Comic Sans MS" panose="030F0702030302020204" pitchFamily="66" charset="0"/>
                      </a:endParaRPr>
                    </a:p>
                  </a:txBody>
                  <a:tcPr>
                    <a:solidFill>
                      <a:schemeClr val="accent6">
                        <a:lumMod val="20000"/>
                        <a:lumOff val="80000"/>
                      </a:schemeClr>
                    </a:solidFill>
                  </a:tcPr>
                </a:tc>
                <a:tc>
                  <a:txBody>
                    <a:bodyPr/>
                    <a:lstStyle/>
                    <a:p>
                      <a:pPr algn="ctr"/>
                      <a:endParaRPr lang="en-US" sz="2400" dirty="0" smtClean="0">
                        <a:latin typeface="Comic Sans MS" panose="030F0702030302020204" pitchFamily="66" charset="0"/>
                      </a:endParaRPr>
                    </a:p>
                    <a:p>
                      <a:pPr algn="ctr"/>
                      <a:r>
                        <a:rPr lang="en-US" sz="2400" dirty="0" smtClean="0">
                          <a:latin typeface="Comic Sans MS" panose="030F0702030302020204" pitchFamily="66" charset="0"/>
                        </a:rPr>
                        <a:t>Greece lightning</a:t>
                      </a:r>
                    </a:p>
                    <a:p>
                      <a:pPr algn="ctr"/>
                      <a:r>
                        <a:rPr lang="en-US" sz="1800" dirty="0" smtClean="0">
                          <a:latin typeface="Comic Sans MS" panose="030F0702030302020204" pitchFamily="66" charset="0"/>
                        </a:rPr>
                        <a:t>-Ancient Greeks</a:t>
                      </a:r>
                      <a:endParaRPr lang="en-GB" sz="1800" dirty="0">
                        <a:latin typeface="Comic Sans MS" panose="030F0702030302020204" pitchFamily="66" charset="0"/>
                      </a:endParaRPr>
                    </a:p>
                  </a:txBody>
                  <a:tcPr>
                    <a:solidFill>
                      <a:schemeClr val="accent6">
                        <a:lumMod val="20000"/>
                        <a:lumOff val="80000"/>
                      </a:schemeClr>
                    </a:solidFill>
                  </a:tcPr>
                </a:tc>
                <a:extLst>
                  <a:ext uri="{0D108BD9-81ED-4DB2-BD59-A6C34878D82A}">
                    <a16:rowId xmlns:a16="http://schemas.microsoft.com/office/drawing/2014/main" val="2189105259"/>
                  </a:ext>
                </a:extLst>
              </a:tr>
            </a:tbl>
          </a:graphicData>
        </a:graphic>
      </p:graphicFrame>
    </p:spTree>
    <p:extLst>
      <p:ext uri="{BB962C8B-B14F-4D97-AF65-F5344CB8AC3E}">
        <p14:creationId xmlns:p14="http://schemas.microsoft.com/office/powerpoint/2010/main" val="1132010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isen International School: Introducing The Learning Pit to Grade S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96" y="303989"/>
            <a:ext cx="5358888" cy="34949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IL - First Attempt in Learning Poster | Teaching Re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968" y="457090"/>
            <a:ext cx="4054227" cy="57263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86896" y="4101072"/>
            <a:ext cx="5737043" cy="2569549"/>
          </a:xfrm>
          <a:prstGeom prst="rect">
            <a:avLst/>
          </a:prstGeom>
        </p:spPr>
      </p:pic>
    </p:spTree>
    <p:extLst>
      <p:ext uri="{BB962C8B-B14F-4D97-AF65-F5344CB8AC3E}">
        <p14:creationId xmlns:p14="http://schemas.microsoft.com/office/powerpoint/2010/main" val="3344156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thletics (educational software)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150" y="1644509"/>
            <a:ext cx="2639224" cy="18600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Hurlingham Academy &gt; Students &gt; Bedrock Vocabul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489"/>
          <a:stretch/>
        </p:blipFill>
        <p:spPr bwMode="auto">
          <a:xfrm>
            <a:off x="3819960" y="166043"/>
            <a:ext cx="3621604" cy="1421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3879124" y="6076950"/>
            <a:ext cx="5295900" cy="781050"/>
          </a:xfrm>
          <a:prstGeom prst="rect">
            <a:avLst/>
          </a:prstGeom>
        </p:spPr>
      </p:pic>
      <p:sp>
        <p:nvSpPr>
          <p:cNvPr id="3" name="TextBox 2"/>
          <p:cNvSpPr txBox="1"/>
          <p:nvPr/>
        </p:nvSpPr>
        <p:spPr>
          <a:xfrm>
            <a:off x="363595" y="444639"/>
            <a:ext cx="3268708" cy="5632311"/>
          </a:xfrm>
          <a:prstGeom prst="rect">
            <a:avLst/>
          </a:prstGeom>
          <a:noFill/>
        </p:spPr>
        <p:txBody>
          <a:bodyPr wrap="square" rtlCol="0">
            <a:spAutoFit/>
          </a:bodyPr>
          <a:lstStyle/>
          <a:p>
            <a:endParaRPr lang="en-US" dirty="0" smtClean="0">
              <a:latin typeface="Comic Sans MS" panose="030F0702030302020204" pitchFamily="66" charset="0"/>
            </a:endParaRPr>
          </a:p>
          <a:p>
            <a:r>
              <a:rPr lang="en-US" dirty="0" smtClean="0">
                <a:latin typeface="Comic Sans MS" panose="030F0702030302020204" pitchFamily="66" charset="0"/>
              </a:rPr>
              <a:t>Homework books are due </a:t>
            </a:r>
            <a:r>
              <a:rPr lang="en-US" dirty="0">
                <a:latin typeface="Comic Sans MS" panose="030F0702030302020204" pitchFamily="66" charset="0"/>
              </a:rPr>
              <a:t>in on </a:t>
            </a:r>
            <a:r>
              <a:rPr lang="en-US" dirty="0" smtClean="0">
                <a:latin typeface="Comic Sans MS" panose="030F0702030302020204" pitchFamily="66" charset="0"/>
              </a:rPr>
              <a:t>a Monday</a:t>
            </a:r>
            <a:r>
              <a:rPr lang="en-US" dirty="0">
                <a:latin typeface="Comic Sans MS" panose="030F0702030302020204" pitchFamily="66" charset="0"/>
              </a:rPr>
              <a:t>. </a:t>
            </a:r>
          </a:p>
          <a:p>
            <a:endParaRPr lang="en-US" dirty="0" smtClean="0">
              <a:latin typeface="Comic Sans MS" panose="030F0702030302020204" pitchFamily="66" charset="0"/>
            </a:endParaRPr>
          </a:p>
          <a:p>
            <a:r>
              <a:rPr lang="en-US" dirty="0" smtClean="0">
                <a:latin typeface="Comic Sans MS" panose="030F0702030302020204" pitchFamily="66" charset="0"/>
              </a:rPr>
              <a:t>They are then sent home on Wednesday.</a:t>
            </a:r>
          </a:p>
          <a:p>
            <a:endParaRPr lang="en-US" dirty="0">
              <a:latin typeface="Comic Sans MS" panose="030F0702030302020204" pitchFamily="66" charset="0"/>
            </a:endParaRPr>
          </a:p>
          <a:p>
            <a:r>
              <a:rPr lang="en-US" dirty="0" smtClean="0">
                <a:latin typeface="Comic Sans MS" panose="030F0702030302020204" pitchFamily="66" charset="0"/>
              </a:rPr>
              <a:t>If homework has not been completed for that week, it </a:t>
            </a:r>
            <a:r>
              <a:rPr lang="en-US" u="sng" dirty="0" smtClean="0">
                <a:latin typeface="Comic Sans MS" panose="030F0702030302020204" pitchFamily="66" charset="0"/>
              </a:rPr>
              <a:t>does not </a:t>
            </a:r>
            <a:r>
              <a:rPr lang="en-US" dirty="0" smtClean="0">
                <a:latin typeface="Comic Sans MS" panose="030F0702030302020204" pitchFamily="66" charset="0"/>
              </a:rPr>
              <a:t>need to be handed in. </a:t>
            </a:r>
          </a:p>
          <a:p>
            <a:endParaRPr lang="en-US" dirty="0">
              <a:latin typeface="Comic Sans MS" panose="030F0702030302020204" pitchFamily="66" charset="0"/>
            </a:endParaRPr>
          </a:p>
          <a:p>
            <a:r>
              <a:rPr lang="en-US" dirty="0" smtClean="0">
                <a:latin typeface="Comic Sans MS" panose="030F0702030302020204" pitchFamily="66" charset="0"/>
              </a:rPr>
              <a:t>Mathletics is assigned by the class teacher, we are waiting on logins.</a:t>
            </a:r>
          </a:p>
          <a:p>
            <a:endParaRPr lang="en-US" dirty="0" smtClean="0">
              <a:latin typeface="Comic Sans MS" panose="030F0702030302020204" pitchFamily="66" charset="0"/>
            </a:endParaRPr>
          </a:p>
          <a:p>
            <a:r>
              <a:rPr lang="en-US" dirty="0" smtClean="0">
                <a:latin typeface="Comic Sans MS" panose="030F0702030302020204" pitchFamily="66" charset="0"/>
              </a:rPr>
              <a:t>We </a:t>
            </a:r>
            <a:r>
              <a:rPr lang="en-US" dirty="0">
                <a:latin typeface="Comic Sans MS" panose="030F0702030302020204" pitchFamily="66" charset="0"/>
              </a:rPr>
              <a:t>encourage a minimum of 4 pieces of homework to be completed across the half term. </a:t>
            </a:r>
          </a:p>
        </p:txBody>
      </p:sp>
      <p:pic>
        <p:nvPicPr>
          <p:cNvPr id="2" name="Picture 1"/>
          <p:cNvPicPr>
            <a:picLocks noChangeAspect="1"/>
          </p:cNvPicPr>
          <p:nvPr/>
        </p:nvPicPr>
        <p:blipFill>
          <a:blip r:embed="rId5"/>
          <a:stretch>
            <a:fillRect/>
          </a:stretch>
        </p:blipFill>
        <p:spPr>
          <a:xfrm>
            <a:off x="7441564" y="109265"/>
            <a:ext cx="4645141" cy="6320683"/>
          </a:xfrm>
          <a:prstGeom prst="rect">
            <a:avLst/>
          </a:prstGeom>
        </p:spPr>
      </p:pic>
      <p:pic>
        <p:nvPicPr>
          <p:cNvPr id="1026" name="Picture 2" descr="NumBots | ttrockstars logo colo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1113" y="3809121"/>
            <a:ext cx="3168219" cy="226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800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tationery vs. Stationary – Grammar Class"/>
          <p:cNvPicPr>
            <a:picLocks noChangeAspect="1" noChangeArrowheads="1"/>
          </p:cNvPicPr>
          <p:nvPr/>
        </p:nvPicPr>
        <p:blipFill rotWithShape="1">
          <a:blip r:embed="rId2">
            <a:extLst>
              <a:ext uri="{28A0092B-C50C-407E-A947-70E740481C1C}">
                <a14:useLocalDpi xmlns:a14="http://schemas.microsoft.com/office/drawing/2010/main" val="0"/>
              </a:ext>
            </a:extLst>
          </a:blip>
          <a:srcRect b="4201"/>
          <a:stretch/>
        </p:blipFill>
        <p:spPr bwMode="auto">
          <a:xfrm>
            <a:off x="6425746" y="1791979"/>
            <a:ext cx="5147945" cy="35115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5760" y="587829"/>
            <a:ext cx="5760720" cy="5509200"/>
          </a:xfrm>
          <a:prstGeom prst="rect">
            <a:avLst/>
          </a:prstGeom>
          <a:noFill/>
        </p:spPr>
        <p:txBody>
          <a:bodyPr wrap="square" rtlCol="0">
            <a:spAutoFit/>
          </a:bodyPr>
          <a:lstStyle/>
          <a:p>
            <a:pPr algn="ctr"/>
            <a:r>
              <a:rPr lang="en-GB" sz="3200" b="1" u="sng" dirty="0" smtClean="0">
                <a:latin typeface="Comic Sans MS" panose="030F0702030302020204" pitchFamily="66" charset="0"/>
              </a:rPr>
              <a:t>Stationery</a:t>
            </a:r>
          </a:p>
          <a:p>
            <a:pPr algn="ctr"/>
            <a:endParaRPr lang="en-GB" sz="3200" dirty="0">
              <a:latin typeface="Comic Sans MS" panose="030F0702030302020204" pitchFamily="66" charset="0"/>
            </a:endParaRPr>
          </a:p>
          <a:p>
            <a:pPr marL="457200" indent="-457200">
              <a:buFontTx/>
              <a:buChar char="-"/>
            </a:pPr>
            <a:r>
              <a:rPr lang="en-GB" sz="3200" dirty="0" smtClean="0">
                <a:latin typeface="Comic Sans MS" panose="030F0702030302020204" pitchFamily="66" charset="0"/>
              </a:rPr>
              <a:t>General stationery is provided by the school. </a:t>
            </a:r>
          </a:p>
          <a:p>
            <a:pPr marL="457200" indent="-457200">
              <a:buFontTx/>
              <a:buChar char="-"/>
            </a:pPr>
            <a:endParaRPr lang="en-GB" sz="3200" dirty="0">
              <a:latin typeface="Comic Sans MS" panose="030F0702030302020204" pitchFamily="66" charset="0"/>
            </a:endParaRPr>
          </a:p>
          <a:p>
            <a:pPr marL="457200" indent="-457200">
              <a:buFontTx/>
              <a:buChar char="-"/>
            </a:pPr>
            <a:r>
              <a:rPr lang="en-GB" sz="3200" dirty="0" smtClean="0">
                <a:latin typeface="Comic Sans MS" panose="030F0702030302020204" pitchFamily="66" charset="0"/>
              </a:rPr>
              <a:t>If children do bring in their own pencil case, please make sure it is small enough for their tray and does not distract from their learning.</a:t>
            </a:r>
            <a:endParaRPr lang="en-GB" sz="32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3879124" y="6076950"/>
            <a:ext cx="5295900" cy="781050"/>
          </a:xfrm>
          <a:prstGeom prst="rect">
            <a:avLst/>
          </a:prstGeom>
        </p:spPr>
      </p:pic>
    </p:spTree>
    <p:extLst>
      <p:ext uri="{BB962C8B-B14F-4D97-AF65-F5344CB8AC3E}">
        <p14:creationId xmlns:p14="http://schemas.microsoft.com/office/powerpoint/2010/main" val="2786983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155" y="67613"/>
            <a:ext cx="6175919" cy="5509200"/>
          </a:xfrm>
          <a:prstGeom prst="rect">
            <a:avLst/>
          </a:prstGeom>
          <a:noFill/>
        </p:spPr>
        <p:txBody>
          <a:bodyPr wrap="square" rtlCol="0">
            <a:spAutoFit/>
          </a:bodyPr>
          <a:lstStyle/>
          <a:p>
            <a:pPr algn="ctr"/>
            <a:r>
              <a:rPr lang="en-GB" sz="3200" b="1" u="sng" dirty="0" smtClean="0">
                <a:latin typeface="Comic Sans MS" panose="030F0702030302020204" pitchFamily="66" charset="0"/>
              </a:rPr>
              <a:t>Reading</a:t>
            </a:r>
          </a:p>
          <a:p>
            <a:pPr algn="ctr"/>
            <a:endParaRPr lang="en-GB" sz="3200" dirty="0">
              <a:latin typeface="Comic Sans MS" panose="030F0702030302020204" pitchFamily="66" charset="0"/>
            </a:endParaRPr>
          </a:p>
          <a:p>
            <a:pPr marL="457200" indent="-457200">
              <a:buFontTx/>
              <a:buChar char="-"/>
            </a:pPr>
            <a:r>
              <a:rPr lang="en-GB" sz="2400" dirty="0" smtClean="0">
                <a:latin typeface="Comic Sans MS" panose="030F0702030302020204" pitchFamily="66" charset="0"/>
              </a:rPr>
              <a:t>Each class has a weekly library slot where they can choose a book to read for pleasure, which can be taken home. </a:t>
            </a:r>
            <a:endParaRPr lang="en-GB" sz="2400" dirty="0" smtClean="0">
              <a:latin typeface="Comic Sans MS" panose="030F0702030302020204" pitchFamily="66" charset="0"/>
            </a:endParaRPr>
          </a:p>
          <a:p>
            <a:pPr marL="457200" indent="-457200">
              <a:buFontTx/>
              <a:buChar char="-"/>
            </a:pPr>
            <a:endParaRPr lang="en-GB" sz="2400" dirty="0">
              <a:latin typeface="Comic Sans MS" panose="030F0702030302020204" pitchFamily="66" charset="0"/>
            </a:endParaRPr>
          </a:p>
          <a:p>
            <a:pPr marL="457200" indent="-457200">
              <a:buFontTx/>
              <a:buChar char="-"/>
            </a:pPr>
            <a:r>
              <a:rPr lang="en-GB" sz="2400" dirty="0" smtClean="0">
                <a:latin typeface="Comic Sans MS" panose="030F0702030302020204" pitchFamily="66" charset="0"/>
              </a:rPr>
              <a:t>We </a:t>
            </a:r>
            <a:r>
              <a:rPr lang="en-GB" sz="2400" dirty="0" smtClean="0">
                <a:latin typeface="Comic Sans MS" panose="030F0702030302020204" pitchFamily="66" charset="0"/>
              </a:rPr>
              <a:t>do weekly Vipers reading comprehension sessions as a whole class.</a:t>
            </a:r>
          </a:p>
          <a:p>
            <a:pPr marL="457200" indent="-457200">
              <a:buFontTx/>
              <a:buChar char="-"/>
            </a:pPr>
            <a:endParaRPr lang="en-GB" sz="2400" dirty="0">
              <a:latin typeface="Comic Sans MS" panose="030F0702030302020204" pitchFamily="66" charset="0"/>
            </a:endParaRPr>
          </a:p>
          <a:p>
            <a:pPr marL="457200" indent="-457200">
              <a:buFontTx/>
              <a:buChar char="-"/>
            </a:pPr>
            <a:r>
              <a:rPr lang="en-GB" sz="2400" dirty="0" smtClean="0">
                <a:latin typeface="Comic Sans MS" panose="030F0702030302020204" pitchFamily="66" charset="0"/>
              </a:rPr>
              <a:t>Reading Buddies will continue this year with Year 1’s.</a:t>
            </a:r>
          </a:p>
          <a:p>
            <a:pPr marL="457200" indent="-457200">
              <a:buFontTx/>
              <a:buChar char="-"/>
            </a:pPr>
            <a:endParaRPr lang="en-GB" sz="2400" dirty="0">
              <a:latin typeface="Comic Sans MS" panose="030F0702030302020204" pitchFamily="66" charset="0"/>
            </a:endParaRPr>
          </a:p>
          <a:p>
            <a:pPr marL="457200" indent="-457200">
              <a:buFontTx/>
              <a:buChar char="-"/>
            </a:pPr>
            <a:r>
              <a:rPr lang="en-GB" sz="2400" dirty="0" smtClean="0">
                <a:latin typeface="Comic Sans MS" panose="030F0702030302020204" pitchFamily="66" charset="0"/>
              </a:rPr>
              <a:t>Whole class reading takes place daily*.</a:t>
            </a:r>
            <a:endParaRPr lang="en-GB" sz="2400" dirty="0">
              <a:latin typeface="Comic Sans MS" panose="030F0702030302020204" pitchFamily="66" charset="0"/>
            </a:endParaRPr>
          </a:p>
        </p:txBody>
      </p:sp>
      <p:pic>
        <p:nvPicPr>
          <p:cNvPr id="4098" name="Picture 2" descr="How To Find a Book Title When You Don't Know the N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869" y="1808612"/>
            <a:ext cx="5455049" cy="34094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879124" y="6076950"/>
            <a:ext cx="5295900" cy="781050"/>
          </a:xfrm>
          <a:prstGeom prst="rect">
            <a:avLst/>
          </a:prstGeom>
        </p:spPr>
      </p:pic>
      <p:sp>
        <p:nvSpPr>
          <p:cNvPr id="3" name="TextBox 2"/>
          <p:cNvSpPr txBox="1"/>
          <p:nvPr/>
        </p:nvSpPr>
        <p:spPr>
          <a:xfrm>
            <a:off x="850152" y="5946145"/>
            <a:ext cx="3358342" cy="261610"/>
          </a:xfrm>
          <a:prstGeom prst="rect">
            <a:avLst/>
          </a:prstGeom>
          <a:noFill/>
        </p:spPr>
        <p:txBody>
          <a:bodyPr wrap="square" rtlCol="0">
            <a:spAutoFit/>
          </a:bodyPr>
          <a:lstStyle/>
          <a:p>
            <a:r>
              <a:rPr lang="en-US" sz="1050" i="1" dirty="0" smtClean="0">
                <a:latin typeface="Comic Sans MS" panose="030F0702030302020204" pitchFamily="66" charset="0"/>
              </a:rPr>
              <a:t>*In various forms and subject to time. </a:t>
            </a:r>
            <a:endParaRPr lang="en-GB" sz="1050" i="1" dirty="0">
              <a:latin typeface="Comic Sans MS" panose="030F0702030302020204" pitchFamily="66" charset="0"/>
            </a:endParaRPr>
          </a:p>
        </p:txBody>
      </p:sp>
    </p:spTree>
    <p:extLst>
      <p:ext uri="{BB962C8B-B14F-4D97-AF65-F5344CB8AC3E}">
        <p14:creationId xmlns:p14="http://schemas.microsoft.com/office/powerpoint/2010/main" val="2736634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068" y="1306286"/>
            <a:ext cx="5760720" cy="4031873"/>
          </a:xfrm>
          <a:prstGeom prst="rect">
            <a:avLst/>
          </a:prstGeom>
          <a:noFill/>
        </p:spPr>
        <p:txBody>
          <a:bodyPr wrap="square" rtlCol="0">
            <a:spAutoFit/>
          </a:bodyPr>
          <a:lstStyle/>
          <a:p>
            <a:pPr algn="ctr"/>
            <a:r>
              <a:rPr lang="en-GB" sz="3200" b="1" u="sng" dirty="0" smtClean="0">
                <a:latin typeface="Comic Sans MS" panose="030F0702030302020204" pitchFamily="66" charset="0"/>
              </a:rPr>
              <a:t>Spellings</a:t>
            </a:r>
          </a:p>
          <a:p>
            <a:pPr algn="ctr"/>
            <a:endParaRPr lang="en-GB" sz="3200" dirty="0">
              <a:latin typeface="Comic Sans MS" panose="030F0702030302020204" pitchFamily="66" charset="0"/>
            </a:endParaRPr>
          </a:p>
          <a:p>
            <a:pPr marL="457200" indent="-457200">
              <a:buFontTx/>
              <a:buChar char="-"/>
            </a:pPr>
            <a:r>
              <a:rPr lang="en-GB" sz="2400" dirty="0">
                <a:latin typeface="Comic Sans MS" panose="030F0702030302020204" pitchFamily="66" charset="0"/>
              </a:rPr>
              <a:t>Spellings are set every Friday and shared on Dojo. These will be checked the following </a:t>
            </a:r>
            <a:r>
              <a:rPr lang="en-GB" sz="2400" dirty="0" smtClean="0">
                <a:latin typeface="Comic Sans MS" panose="030F0702030302020204" pitchFamily="66" charset="0"/>
              </a:rPr>
              <a:t>Friday.</a:t>
            </a:r>
          </a:p>
          <a:p>
            <a:pPr marL="457200" indent="-457200">
              <a:buFontTx/>
              <a:buChar char="-"/>
            </a:pPr>
            <a:endParaRPr lang="en-GB" sz="2400" dirty="0">
              <a:latin typeface="Comic Sans MS" panose="030F0702030302020204" pitchFamily="66" charset="0"/>
            </a:endParaRPr>
          </a:p>
          <a:p>
            <a:pPr marL="457200" indent="-457200">
              <a:buFontTx/>
              <a:buChar char="-"/>
            </a:pPr>
            <a:r>
              <a:rPr lang="en-GB" sz="2400" dirty="0" smtClean="0">
                <a:latin typeface="Comic Sans MS" panose="030F0702030302020204" pitchFamily="66" charset="0"/>
              </a:rPr>
              <a:t>During the week, tasks will be </a:t>
            </a:r>
            <a:r>
              <a:rPr lang="en-GB" sz="2400" dirty="0" smtClean="0">
                <a:latin typeface="Comic Sans MS" panose="030F0702030302020204" pitchFamily="66" charset="0"/>
              </a:rPr>
              <a:t>done in class linked to the spellings and the spelling rule.</a:t>
            </a:r>
            <a:endParaRPr lang="en-GB" sz="2400" dirty="0">
              <a:latin typeface="Comic Sans MS" panose="030F0702030302020204" pitchFamily="66" charset="0"/>
            </a:endParaRPr>
          </a:p>
          <a:p>
            <a:endParaRPr lang="en-GB" sz="2400" dirty="0">
              <a:latin typeface="Comic Sans MS" panose="030F0702030302020204" pitchFamily="66" charset="0"/>
            </a:endParaRPr>
          </a:p>
        </p:txBody>
      </p:sp>
      <p:pic>
        <p:nvPicPr>
          <p:cNvPr id="5122" name="Picture 2" descr="Spellings | The Academy of Cuxton Schoo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5615" y="2041762"/>
            <a:ext cx="5062946" cy="3314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879124" y="6076950"/>
            <a:ext cx="5295900" cy="781050"/>
          </a:xfrm>
          <a:prstGeom prst="rect">
            <a:avLst/>
          </a:prstGeom>
        </p:spPr>
      </p:pic>
    </p:spTree>
    <p:extLst>
      <p:ext uri="{BB962C8B-B14F-4D97-AF65-F5344CB8AC3E}">
        <p14:creationId xmlns:p14="http://schemas.microsoft.com/office/powerpoint/2010/main" val="2155637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16138" y="93394"/>
            <a:ext cx="10077692" cy="6665809"/>
          </a:xfrm>
          <a:prstGeom prst="rect">
            <a:avLst/>
          </a:prstGeom>
        </p:spPr>
      </p:pic>
    </p:spTree>
    <p:extLst>
      <p:ext uri="{BB962C8B-B14F-4D97-AF65-F5344CB8AC3E}">
        <p14:creationId xmlns:p14="http://schemas.microsoft.com/office/powerpoint/2010/main" val="3531981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016" y="474602"/>
            <a:ext cx="6616931" cy="5016758"/>
          </a:xfrm>
          <a:prstGeom prst="rect">
            <a:avLst/>
          </a:prstGeom>
          <a:noFill/>
        </p:spPr>
        <p:txBody>
          <a:bodyPr wrap="square" rtlCol="0">
            <a:spAutoFit/>
          </a:bodyPr>
          <a:lstStyle/>
          <a:p>
            <a:pPr algn="ctr"/>
            <a:r>
              <a:rPr lang="en-GB" sz="3200" b="1" u="sng" dirty="0" smtClean="0">
                <a:latin typeface="Comic Sans MS" panose="030F0702030302020204" pitchFamily="66" charset="0"/>
              </a:rPr>
              <a:t>Dojo </a:t>
            </a:r>
            <a:endParaRPr lang="en-GB" sz="3200" dirty="0">
              <a:latin typeface="Comic Sans MS" panose="030F0702030302020204" pitchFamily="66" charset="0"/>
            </a:endParaRPr>
          </a:p>
          <a:p>
            <a:pPr marL="457200" indent="-457200">
              <a:buFontTx/>
              <a:buChar char="-"/>
            </a:pPr>
            <a:r>
              <a:rPr lang="en-GB" sz="2400" dirty="0">
                <a:latin typeface="Comic Sans MS" panose="030F0702030302020204" pitchFamily="66" charset="0"/>
              </a:rPr>
              <a:t>Dojo is used for positive praise rewards in </a:t>
            </a:r>
            <a:r>
              <a:rPr lang="en-GB" sz="2400" dirty="0" smtClean="0">
                <a:latin typeface="Comic Sans MS" panose="030F0702030302020204" pitchFamily="66" charset="0"/>
              </a:rPr>
              <a:t>class </a:t>
            </a:r>
            <a:r>
              <a:rPr lang="en-GB" sz="2400" dirty="0">
                <a:latin typeface="Comic Sans MS" panose="030F0702030302020204" pitchFamily="66" charset="0"/>
              </a:rPr>
              <a:t>and for homework tasks. These are collated </a:t>
            </a:r>
            <a:r>
              <a:rPr lang="en-GB" sz="2400" dirty="0" smtClean="0">
                <a:latin typeface="Comic Sans MS" panose="030F0702030302020204" pitchFamily="66" charset="0"/>
              </a:rPr>
              <a:t>and counted at </a:t>
            </a:r>
            <a:r>
              <a:rPr lang="en-GB" sz="2400" dirty="0">
                <a:latin typeface="Comic Sans MS" panose="030F0702030302020204" pitchFamily="66" charset="0"/>
              </a:rPr>
              <a:t>the end of the week for each house. </a:t>
            </a:r>
          </a:p>
          <a:p>
            <a:pPr marL="457200" indent="-457200">
              <a:buFontTx/>
              <a:buChar char="-"/>
            </a:pPr>
            <a:endParaRPr lang="en-GB" sz="2400" dirty="0" smtClean="0">
              <a:latin typeface="Comic Sans MS" panose="030F0702030302020204" pitchFamily="66" charset="0"/>
            </a:endParaRPr>
          </a:p>
          <a:p>
            <a:pPr marL="457200" indent="-457200">
              <a:buFontTx/>
              <a:buChar char="-"/>
            </a:pPr>
            <a:r>
              <a:rPr lang="en-GB" sz="2400" dirty="0" smtClean="0">
                <a:latin typeface="Comic Sans MS" panose="030F0702030302020204" pitchFamily="66" charset="0"/>
              </a:rPr>
              <a:t>The direct messaging section on Dojo is </a:t>
            </a:r>
            <a:r>
              <a:rPr lang="en-GB" sz="2400" dirty="0" smtClean="0">
                <a:latin typeface="Comic Sans MS" panose="030F0702030302020204" pitchFamily="66" charset="0"/>
              </a:rPr>
              <a:t>not used. </a:t>
            </a:r>
            <a:r>
              <a:rPr lang="en-GB" sz="2400" dirty="0" smtClean="0">
                <a:latin typeface="Comic Sans MS" panose="030F0702030302020204" pitchFamily="66" charset="0"/>
              </a:rPr>
              <a:t>If there is an emergency please contact the office.</a:t>
            </a:r>
          </a:p>
          <a:p>
            <a:endParaRPr lang="en-GB" sz="2400" dirty="0">
              <a:latin typeface="Comic Sans MS" panose="030F0702030302020204" pitchFamily="66" charset="0"/>
            </a:endParaRPr>
          </a:p>
          <a:p>
            <a:pPr marL="457200" indent="-457200">
              <a:buFontTx/>
              <a:buChar char="-"/>
            </a:pPr>
            <a:r>
              <a:rPr lang="en-GB" sz="2400" dirty="0" smtClean="0">
                <a:latin typeface="Comic Sans MS" panose="030F0702030302020204" pitchFamily="66" charset="0"/>
              </a:rPr>
              <a:t>If there are any last minute changes to end of the day pick-ups, please contact the office directly.</a:t>
            </a:r>
          </a:p>
        </p:txBody>
      </p:sp>
      <p:pic>
        <p:nvPicPr>
          <p:cNvPr id="6146" name="Picture 2" descr="ClassDojo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876" y="1348801"/>
            <a:ext cx="4142559" cy="41425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879124" y="6076950"/>
            <a:ext cx="5295900" cy="781050"/>
          </a:xfrm>
          <a:prstGeom prst="rect">
            <a:avLst/>
          </a:prstGeom>
        </p:spPr>
      </p:pic>
    </p:spTree>
    <p:extLst>
      <p:ext uri="{BB962C8B-B14F-4D97-AF65-F5344CB8AC3E}">
        <p14:creationId xmlns:p14="http://schemas.microsoft.com/office/powerpoint/2010/main" val="3294123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3362</TotalTime>
  <Words>670</Words>
  <Application>Microsoft Office PowerPoint</Application>
  <PresentationFormat>Widescreen</PresentationFormat>
  <Paragraphs>104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Comic Sans MS</vt:lpstr>
      <vt:lpstr>Office Theme</vt:lpstr>
      <vt:lpstr>Welcome to Year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ablake12.312</dc:creator>
  <cp:lastModifiedBy>sspooner6.312</cp:lastModifiedBy>
  <cp:revision>60</cp:revision>
  <dcterms:created xsi:type="dcterms:W3CDTF">2022-09-06T15:12:50Z</dcterms:created>
  <dcterms:modified xsi:type="dcterms:W3CDTF">2024-09-11T08:11:16Z</dcterms:modified>
</cp:coreProperties>
</file>