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5" r:id="rId3"/>
    <p:sldId id="264" r:id="rId4"/>
    <p:sldId id="263" r:id="rId5"/>
    <p:sldId id="267"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4585-D09B-465E-977A-8A5A8F7374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26A4E0-8D11-4F7D-9871-7D04F4F8B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924CE3-015D-4D52-A067-408A19505A01}"/>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5" name="Footer Placeholder 4">
            <a:extLst>
              <a:ext uri="{FF2B5EF4-FFF2-40B4-BE49-F238E27FC236}">
                <a16:creationId xmlns:a16="http://schemas.microsoft.com/office/drawing/2014/main" id="{D15BF0C1-1EE9-4B37-BE09-F885786DF2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F9C9B2-680B-4DF1-97A6-C8BF154E1FB8}"/>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41202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FB64-F6BC-4AAF-AE23-636DB6E0CD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76E6D-BF25-41ED-AAE5-376E5C77CC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EB13C0-C954-493C-99CE-744B5F7E0AE2}"/>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5" name="Footer Placeholder 4">
            <a:extLst>
              <a:ext uri="{FF2B5EF4-FFF2-40B4-BE49-F238E27FC236}">
                <a16:creationId xmlns:a16="http://schemas.microsoft.com/office/drawing/2014/main" id="{8DFB0B0A-57E1-4658-A5EC-65F1F5FE7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80978-A1B7-49BD-986C-71D2D9C2E5EA}"/>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158622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17D5-A184-496A-A5E7-B0344C9BB1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C9D114-1A9F-4BE1-90FC-797095770A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DA7DE3-E02F-45CE-9345-6739854F6EE8}"/>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5" name="Footer Placeholder 4">
            <a:extLst>
              <a:ext uri="{FF2B5EF4-FFF2-40B4-BE49-F238E27FC236}">
                <a16:creationId xmlns:a16="http://schemas.microsoft.com/office/drawing/2014/main" id="{4E2394AB-E02D-442C-9E5C-A925A5CB7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F0ECCB-48AF-4155-97F1-9002DCBE939A}"/>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411362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CA06-0942-42E5-BB6E-F26017B230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CC7203-7464-411A-8E1F-395EC7C926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CC3378-6F97-4634-AD23-330535C7AFDF}"/>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5" name="Footer Placeholder 4">
            <a:extLst>
              <a:ext uri="{FF2B5EF4-FFF2-40B4-BE49-F238E27FC236}">
                <a16:creationId xmlns:a16="http://schemas.microsoft.com/office/drawing/2014/main" id="{3C6F27EC-7693-45B4-B891-933ADF00F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194F58-127E-4935-B209-7FB5E50E19D5}"/>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306995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1E6F-A430-4054-A4BF-A04587B09A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FE27CD-5829-4443-BB77-C24E8899C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1BA69F-106C-4171-9316-E135855424F7}"/>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5" name="Footer Placeholder 4">
            <a:extLst>
              <a:ext uri="{FF2B5EF4-FFF2-40B4-BE49-F238E27FC236}">
                <a16:creationId xmlns:a16="http://schemas.microsoft.com/office/drawing/2014/main" id="{94355256-A007-4D72-AA22-D1E818569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4E794-E046-4EB9-A1E7-9005E5CB1A34}"/>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401734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0BD0-FD7E-43F5-A656-42912A7075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8824B1-F74C-4071-BC1F-93950B82FB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FEAA8A-8AF3-477C-977A-07D74F2C0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77F71F-C031-4010-BA7F-71A3C8F2D57E}"/>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6" name="Footer Placeholder 5">
            <a:extLst>
              <a:ext uri="{FF2B5EF4-FFF2-40B4-BE49-F238E27FC236}">
                <a16:creationId xmlns:a16="http://schemas.microsoft.com/office/drawing/2014/main" id="{9631208B-868A-421A-B5BE-EC28858D9B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8F65CE-1227-4E43-8801-5E507D3A396C}"/>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17330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ED6C-DA6A-40D7-B367-DB92B7B0FA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B50591-3D90-4851-A573-1F33BD8F58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D24A2-BA35-4C1E-844D-BEE97BDF1A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41272A-6B37-40E9-BC9F-807604A38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C52CB0-7BAF-448F-8494-30DF9FB338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65D97E-F7CE-4D26-A8BE-15FE8FFB2F8A}"/>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8" name="Footer Placeholder 7">
            <a:extLst>
              <a:ext uri="{FF2B5EF4-FFF2-40B4-BE49-F238E27FC236}">
                <a16:creationId xmlns:a16="http://schemas.microsoft.com/office/drawing/2014/main" id="{4A476887-3F81-473E-B3F5-3A155290B8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D46CD1-8AF5-405A-9003-B5A41B450096}"/>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2128376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C9E3-8064-4A1D-94C9-F1A0E273EC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4AA9A8-FE5F-4515-B20A-68275B8F5FC9}"/>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4" name="Footer Placeholder 3">
            <a:extLst>
              <a:ext uri="{FF2B5EF4-FFF2-40B4-BE49-F238E27FC236}">
                <a16:creationId xmlns:a16="http://schemas.microsoft.com/office/drawing/2014/main" id="{68227169-4B7C-4EED-8F1A-404AD85DE4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605BDD-E782-4C46-B095-91324D7AB112}"/>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417522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BB955-BFB0-4FCC-BCA1-E33173304BC6}"/>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3" name="Footer Placeholder 2">
            <a:extLst>
              <a:ext uri="{FF2B5EF4-FFF2-40B4-BE49-F238E27FC236}">
                <a16:creationId xmlns:a16="http://schemas.microsoft.com/office/drawing/2014/main" id="{9A6F2366-4BEC-43F5-AB6F-798C36C8AF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E5D1C0-EAA6-4FA1-A9CB-AD37987AE619}"/>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315596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8B24-AB69-4854-A0BF-4B696CEC7F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3B7216-B5D0-42AB-AA30-EC035A9DC8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2973C4-85B8-42AB-B7F1-DD85E5161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13257-6086-4659-B037-82BEC29F9C34}"/>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6" name="Footer Placeholder 5">
            <a:extLst>
              <a:ext uri="{FF2B5EF4-FFF2-40B4-BE49-F238E27FC236}">
                <a16:creationId xmlns:a16="http://schemas.microsoft.com/office/drawing/2014/main" id="{60140CA9-FE16-4191-9DE9-E48DBF30AA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7E3C72-4DA2-4E37-97B6-769A60D21D32}"/>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201513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660E-C481-4E8F-8EDF-D39A66CA4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214E2B-5107-4A9F-B344-4796586528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E03C57-216B-4122-9E9C-A5D63C6ED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C69DF4-1D58-424A-BB26-B0EB618E8690}"/>
              </a:ext>
            </a:extLst>
          </p:cNvPr>
          <p:cNvSpPr>
            <a:spLocks noGrp="1"/>
          </p:cNvSpPr>
          <p:nvPr>
            <p:ph type="dt" sz="half" idx="10"/>
          </p:nvPr>
        </p:nvSpPr>
        <p:spPr/>
        <p:txBody>
          <a:bodyPr/>
          <a:lstStyle/>
          <a:p>
            <a:fld id="{33083D02-F709-482C-B94C-1BFC41322E39}" type="datetimeFigureOut">
              <a:rPr lang="en-GB" smtClean="0"/>
              <a:t>17/01/2021</a:t>
            </a:fld>
            <a:endParaRPr lang="en-GB"/>
          </a:p>
        </p:txBody>
      </p:sp>
      <p:sp>
        <p:nvSpPr>
          <p:cNvPr id="6" name="Footer Placeholder 5">
            <a:extLst>
              <a:ext uri="{FF2B5EF4-FFF2-40B4-BE49-F238E27FC236}">
                <a16:creationId xmlns:a16="http://schemas.microsoft.com/office/drawing/2014/main" id="{AC621974-5A7E-4476-9717-2EB382D1B4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A06EA4-60DC-4582-ACDA-A9C9AA57B23D}"/>
              </a:ext>
            </a:extLst>
          </p:cNvPr>
          <p:cNvSpPr>
            <a:spLocks noGrp="1"/>
          </p:cNvSpPr>
          <p:nvPr>
            <p:ph type="sldNum" sz="quarter" idx="12"/>
          </p:nvPr>
        </p:nvSpPr>
        <p:spPr/>
        <p:txBody>
          <a:bodyPr/>
          <a:lstStyle/>
          <a:p>
            <a:fld id="{4C06EB93-37DF-4994-BE30-5AC12CC5B83E}" type="slidenum">
              <a:rPr lang="en-GB" smtClean="0"/>
              <a:t>‹#›</a:t>
            </a:fld>
            <a:endParaRPr lang="en-GB"/>
          </a:p>
        </p:txBody>
      </p:sp>
    </p:spTree>
    <p:extLst>
      <p:ext uri="{BB962C8B-B14F-4D97-AF65-F5344CB8AC3E}">
        <p14:creationId xmlns:p14="http://schemas.microsoft.com/office/powerpoint/2010/main" val="308640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51D6D-32BD-4063-ABD2-6067224E5D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FE85AA-E6BE-4B1E-94F9-0059FD7A14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9A6AD7-F156-47F6-809C-FC2E8BC08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83D02-F709-482C-B94C-1BFC41322E39}" type="datetimeFigureOut">
              <a:rPr lang="en-GB" smtClean="0"/>
              <a:t>17/01/2021</a:t>
            </a:fld>
            <a:endParaRPr lang="en-GB"/>
          </a:p>
        </p:txBody>
      </p:sp>
      <p:sp>
        <p:nvSpPr>
          <p:cNvPr id="5" name="Footer Placeholder 4">
            <a:extLst>
              <a:ext uri="{FF2B5EF4-FFF2-40B4-BE49-F238E27FC236}">
                <a16:creationId xmlns:a16="http://schemas.microsoft.com/office/drawing/2014/main" id="{F71E51C4-D597-4818-B0BE-20F8C5961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B07357-D42C-43AD-8C25-40ADD102C6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6EB93-37DF-4994-BE30-5AC12CC5B83E}" type="slidenum">
              <a:rPr lang="en-GB" smtClean="0"/>
              <a:t>‹#›</a:t>
            </a:fld>
            <a:endParaRPr lang="en-GB"/>
          </a:p>
        </p:txBody>
      </p:sp>
    </p:spTree>
    <p:extLst>
      <p:ext uri="{BB962C8B-B14F-4D97-AF65-F5344CB8AC3E}">
        <p14:creationId xmlns:p14="http://schemas.microsoft.com/office/powerpoint/2010/main" val="2996774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www.ilmondodisopra.it/2015/10/8-appuntamento-con-la-strega-le-rune-e.html"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hyperlink" Target="http://www.ilmondodisopra.it/2015/10/8-appuntamento-con-la-strega-le-rune-e.html"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www.ilmondodisopra.it/2015/10/8-appuntamento-con-la-strega-le-rune-e.htm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hyperlink" Target="http://www.ilmondodisopra.it/2015/10/8-appuntamento-con-la-strega-le-rune-e.html"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www.ilmondodisopra.it/2015/10/8-appuntamento-con-la-strega-le-rune-e.html"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ilmondodisopra.it/2015/10/8-appuntamento-con-la-strega-le-rune-e.html"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yellow&#10;&#10;Description automatically generated">
            <a:extLst>
              <a:ext uri="{FF2B5EF4-FFF2-40B4-BE49-F238E27FC236}">
                <a16:creationId xmlns:a16="http://schemas.microsoft.com/office/drawing/2014/main" id="{C3542346-816F-442E-A550-280953D626F1}"/>
              </a:ext>
              <a:ext uri="{C183D7F6-B498-43B3-948B-1728B52AA6E4}">
                <adec:decorative xmlns:adec="http://schemas.microsoft.com/office/drawing/2017/decorative" val="0"/>
              </a:ext>
            </a:extLst>
          </p:cNvPr>
          <p:cNvPicPr>
            <a:picLocks noChangeAspect="1"/>
          </p:cNvPicPr>
          <p:nvPr/>
        </p:nvPicPr>
        <p:blipFill>
          <a:blip r:embed="rId4">
            <a:alphaModFix amt="33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1429" y="165184"/>
            <a:ext cx="11609142" cy="6527632"/>
          </a:xfrm>
          <a:prstGeom prst="rect">
            <a:avLst/>
          </a:prstGeom>
        </p:spPr>
      </p:pic>
      <p:sp>
        <p:nvSpPr>
          <p:cNvPr id="4" name="TextBox 3">
            <a:extLst>
              <a:ext uri="{FF2B5EF4-FFF2-40B4-BE49-F238E27FC236}">
                <a16:creationId xmlns:a16="http://schemas.microsoft.com/office/drawing/2014/main" id="{CFD889D8-55A6-4F63-B453-31A145756667}"/>
              </a:ext>
            </a:extLst>
          </p:cNvPr>
          <p:cNvSpPr txBox="1"/>
          <p:nvPr/>
        </p:nvSpPr>
        <p:spPr>
          <a:xfrm>
            <a:off x="1285876" y="2486026"/>
            <a:ext cx="10172700" cy="646331"/>
          </a:xfrm>
          <a:prstGeom prst="rect">
            <a:avLst/>
          </a:prstGeom>
          <a:noFill/>
        </p:spPr>
        <p:txBody>
          <a:bodyPr wrap="square">
            <a:spAutoFit/>
          </a:bodyPr>
          <a:lstStyle/>
          <a:p>
            <a:pPr algn="l"/>
            <a:r>
              <a:rPr lang="en-GB" sz="3600" b="1" i="0" dirty="0">
                <a:solidFill>
                  <a:srgbClr val="232323"/>
                </a:solidFill>
                <a:effectLst/>
                <a:latin typeface="Open Sans"/>
              </a:rPr>
              <a:t>Anglo-Saxon Gods and the Days of the Week</a:t>
            </a:r>
          </a:p>
        </p:txBody>
      </p:sp>
      <p:pic>
        <p:nvPicPr>
          <p:cNvPr id="5" name="Recorded Sound">
            <a:hlinkClick r:id="" action="ppaction://media"/>
            <a:extLst>
              <a:ext uri="{FF2B5EF4-FFF2-40B4-BE49-F238E27FC236}">
                <a16:creationId xmlns:a16="http://schemas.microsoft.com/office/drawing/2014/main" id="{05B6D5EB-58B6-4042-BD46-74A56C0EB4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38116" y="1017288"/>
            <a:ext cx="609600" cy="609600"/>
          </a:xfrm>
          <a:prstGeom prst="rect">
            <a:avLst/>
          </a:prstGeom>
        </p:spPr>
      </p:pic>
    </p:spTree>
    <p:extLst>
      <p:ext uri="{BB962C8B-B14F-4D97-AF65-F5344CB8AC3E}">
        <p14:creationId xmlns:p14="http://schemas.microsoft.com/office/powerpoint/2010/main" val="4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yellow&#10;&#10;Description automatically generated">
            <a:extLst>
              <a:ext uri="{FF2B5EF4-FFF2-40B4-BE49-F238E27FC236}">
                <a16:creationId xmlns:a16="http://schemas.microsoft.com/office/drawing/2014/main" id="{C3542346-816F-442E-A550-280953D626F1}"/>
              </a:ext>
              <a:ext uri="{C183D7F6-B498-43B3-948B-1728B52AA6E4}">
                <adec:decorative xmlns:adec="http://schemas.microsoft.com/office/drawing/2017/decorative" val="0"/>
              </a:ext>
            </a:extLst>
          </p:cNvPr>
          <p:cNvPicPr>
            <a:picLocks noChangeAspect="1"/>
          </p:cNvPicPr>
          <p:nvPr/>
        </p:nvPicPr>
        <p:blipFill>
          <a:blip r:embed="rId4">
            <a:alphaModFix amt="33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1429" y="165184"/>
            <a:ext cx="11609142" cy="6527632"/>
          </a:xfrm>
          <a:prstGeom prst="rect">
            <a:avLst/>
          </a:prstGeom>
        </p:spPr>
      </p:pic>
      <p:sp>
        <p:nvSpPr>
          <p:cNvPr id="4" name="TextBox 3">
            <a:extLst>
              <a:ext uri="{FF2B5EF4-FFF2-40B4-BE49-F238E27FC236}">
                <a16:creationId xmlns:a16="http://schemas.microsoft.com/office/drawing/2014/main" id="{CFD889D8-55A6-4F63-B453-31A145756667}"/>
              </a:ext>
            </a:extLst>
          </p:cNvPr>
          <p:cNvSpPr txBox="1"/>
          <p:nvPr/>
        </p:nvSpPr>
        <p:spPr>
          <a:xfrm>
            <a:off x="638175" y="1305341"/>
            <a:ext cx="10915650" cy="3046988"/>
          </a:xfrm>
          <a:prstGeom prst="rect">
            <a:avLst/>
          </a:prstGeom>
          <a:noFill/>
        </p:spPr>
        <p:txBody>
          <a:bodyPr wrap="square">
            <a:spAutoFit/>
          </a:bodyPr>
          <a:lstStyle/>
          <a:p>
            <a:pPr algn="l"/>
            <a:r>
              <a:rPr lang="en-GB" sz="2400" b="0" i="0" dirty="0">
                <a:solidFill>
                  <a:srgbClr val="232323"/>
                </a:solidFill>
                <a:effectLst/>
                <a:latin typeface="Open Sans"/>
              </a:rPr>
              <a:t>The Anglo-Saxon tribes that arrived in Britain were pagan which meant they  worshipped many gods, with each god controlling a particular part of their everyday life, including the family, the growing of the crops, the weather, and in particular, war and death!</a:t>
            </a:r>
          </a:p>
          <a:p>
            <a:pPr algn="l"/>
            <a:endParaRPr lang="en-GB" sz="2400" b="0" i="0" dirty="0">
              <a:solidFill>
                <a:srgbClr val="232323"/>
              </a:solidFill>
              <a:effectLst/>
              <a:latin typeface="Open Sans"/>
            </a:endParaRPr>
          </a:p>
          <a:p>
            <a:pPr algn="l"/>
            <a:endParaRPr lang="en-GB" sz="2400" b="0" i="0" dirty="0">
              <a:solidFill>
                <a:srgbClr val="232323"/>
              </a:solidFill>
              <a:effectLst/>
              <a:latin typeface="Open Sans"/>
            </a:endParaRPr>
          </a:p>
          <a:p>
            <a:pPr algn="l"/>
            <a:r>
              <a:rPr lang="en-GB" sz="2400" b="0" i="0" dirty="0">
                <a:solidFill>
                  <a:srgbClr val="232323"/>
                </a:solidFill>
                <a:effectLst/>
                <a:latin typeface="Open Sans"/>
              </a:rPr>
              <a:t>The days of the week that we all recognise today are indeed named after the mainly Anglo-Saxon gods that controlled everyday life.</a:t>
            </a:r>
          </a:p>
        </p:txBody>
      </p:sp>
      <p:pic>
        <p:nvPicPr>
          <p:cNvPr id="2" name="Recorded Sound">
            <a:hlinkClick r:id="" action="ppaction://media"/>
            <a:extLst>
              <a:ext uri="{FF2B5EF4-FFF2-40B4-BE49-F238E27FC236}">
                <a16:creationId xmlns:a16="http://schemas.microsoft.com/office/drawing/2014/main" id="{6811D106-4A3D-4EBD-A0CD-DBBC57A056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41169" y="430463"/>
            <a:ext cx="609600" cy="609600"/>
          </a:xfrm>
          <a:prstGeom prst="rect">
            <a:avLst/>
          </a:prstGeom>
        </p:spPr>
      </p:pic>
    </p:spTree>
    <p:extLst>
      <p:ext uri="{BB962C8B-B14F-4D97-AF65-F5344CB8AC3E}">
        <p14:creationId xmlns:p14="http://schemas.microsoft.com/office/powerpoint/2010/main" val="294333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yellow&#10;&#10;Description automatically generated">
            <a:extLst>
              <a:ext uri="{FF2B5EF4-FFF2-40B4-BE49-F238E27FC236}">
                <a16:creationId xmlns:a16="http://schemas.microsoft.com/office/drawing/2014/main" id="{C3542346-816F-442E-A550-280953D626F1}"/>
              </a:ext>
              <a:ext uri="{C183D7F6-B498-43B3-948B-1728B52AA6E4}">
                <adec:decorative xmlns:adec="http://schemas.microsoft.com/office/drawing/2017/decorative" val="0"/>
              </a:ext>
            </a:extLst>
          </p:cNvPr>
          <p:cNvPicPr>
            <a:picLocks noChangeAspect="1"/>
          </p:cNvPicPr>
          <p:nvPr/>
        </p:nvPicPr>
        <p:blipFill>
          <a:blip r:embed="rId4">
            <a:alphaModFix amt="33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1429" y="165184"/>
            <a:ext cx="11609142" cy="6527632"/>
          </a:xfrm>
          <a:prstGeom prst="rect">
            <a:avLst/>
          </a:prstGeom>
        </p:spPr>
      </p:pic>
      <p:sp>
        <p:nvSpPr>
          <p:cNvPr id="4" name="TextBox 3">
            <a:extLst>
              <a:ext uri="{FF2B5EF4-FFF2-40B4-BE49-F238E27FC236}">
                <a16:creationId xmlns:a16="http://schemas.microsoft.com/office/drawing/2014/main" id="{142E4406-AC09-471F-9A35-5A0E98DBD388}"/>
              </a:ext>
            </a:extLst>
          </p:cNvPr>
          <p:cNvSpPr txBox="1"/>
          <p:nvPr/>
        </p:nvSpPr>
        <p:spPr>
          <a:xfrm>
            <a:off x="557213" y="1339453"/>
            <a:ext cx="11087100" cy="4154984"/>
          </a:xfrm>
          <a:prstGeom prst="rect">
            <a:avLst/>
          </a:prstGeom>
          <a:noFill/>
        </p:spPr>
        <p:txBody>
          <a:bodyPr wrap="square">
            <a:spAutoFit/>
          </a:bodyPr>
          <a:lstStyle/>
          <a:p>
            <a:pPr algn="l"/>
            <a:r>
              <a:rPr lang="en-GB" sz="2400" b="0" i="0" dirty="0">
                <a:solidFill>
                  <a:srgbClr val="232323"/>
                </a:solidFill>
                <a:effectLst/>
                <a:latin typeface="Open Sans"/>
              </a:rPr>
              <a:t>Monday – </a:t>
            </a:r>
            <a:r>
              <a:rPr lang="en-GB" sz="2400" b="0" i="0" dirty="0" err="1">
                <a:solidFill>
                  <a:srgbClr val="232323"/>
                </a:solidFill>
                <a:effectLst/>
                <a:latin typeface="Open Sans"/>
              </a:rPr>
              <a:t>Monandæg</a:t>
            </a:r>
            <a:r>
              <a:rPr lang="en-GB" sz="2400" b="0" i="0" dirty="0">
                <a:solidFill>
                  <a:srgbClr val="232323"/>
                </a:solidFill>
                <a:effectLst/>
                <a:latin typeface="Open Sans"/>
              </a:rPr>
              <a:t> (Moon’s day – the day of the moon) </a:t>
            </a:r>
          </a:p>
          <a:p>
            <a:pPr algn="l"/>
            <a:endParaRPr lang="en-GB" sz="2400" dirty="0">
              <a:solidFill>
                <a:srgbClr val="232323"/>
              </a:solidFill>
              <a:latin typeface="Open Sans"/>
            </a:endParaRPr>
          </a:p>
          <a:p>
            <a:pPr algn="l"/>
            <a:r>
              <a:rPr lang="en-GB" sz="2400" b="0" i="0" dirty="0">
                <a:solidFill>
                  <a:srgbClr val="232323"/>
                </a:solidFill>
                <a:effectLst/>
                <a:latin typeface="Open Sans"/>
              </a:rPr>
              <a:t>Tuesday – </a:t>
            </a:r>
            <a:r>
              <a:rPr lang="en-GB" sz="2400" b="0" i="0" dirty="0" err="1">
                <a:solidFill>
                  <a:srgbClr val="232323"/>
                </a:solidFill>
                <a:effectLst/>
                <a:latin typeface="Open Sans"/>
              </a:rPr>
              <a:t>Tiwesdæg</a:t>
            </a:r>
            <a:r>
              <a:rPr lang="en-GB" sz="2400" b="0" i="0" dirty="0">
                <a:solidFill>
                  <a:srgbClr val="232323"/>
                </a:solidFill>
                <a:effectLst/>
                <a:latin typeface="Open Sans"/>
              </a:rPr>
              <a:t> (Tiw’s-day – the day of the god of war and combat. Tiw, was also known as the sky god and was recognised as the most skilled in swordplay… despite having only one hand! He was also famed for his honour, justice and courage)</a:t>
            </a:r>
          </a:p>
          <a:p>
            <a:pPr algn="l"/>
            <a:endParaRPr lang="en-GB" sz="2400" b="0" i="0" dirty="0">
              <a:solidFill>
                <a:srgbClr val="232323"/>
              </a:solidFill>
              <a:effectLst/>
              <a:latin typeface="Open Sans"/>
            </a:endParaRPr>
          </a:p>
          <a:p>
            <a:pPr algn="l"/>
            <a:r>
              <a:rPr lang="en-GB" sz="2400" b="0" i="0" dirty="0">
                <a:solidFill>
                  <a:srgbClr val="232323"/>
                </a:solidFill>
                <a:effectLst/>
                <a:latin typeface="Open Sans"/>
              </a:rPr>
              <a:t>Wednesday – </a:t>
            </a:r>
            <a:r>
              <a:rPr lang="en-GB" sz="2400" b="0" i="0" dirty="0" err="1">
                <a:solidFill>
                  <a:srgbClr val="232323"/>
                </a:solidFill>
                <a:effectLst/>
                <a:latin typeface="Open Sans"/>
              </a:rPr>
              <a:t>Wodnesdæg</a:t>
            </a:r>
            <a:r>
              <a:rPr lang="en-GB" sz="2400" b="0" i="0" dirty="0">
                <a:solidFill>
                  <a:srgbClr val="232323"/>
                </a:solidFill>
                <a:effectLst/>
                <a:latin typeface="Open Sans"/>
              </a:rPr>
              <a:t> (</a:t>
            </a:r>
            <a:r>
              <a:rPr lang="en-GB" sz="2400" b="0" i="0" dirty="0" err="1">
                <a:solidFill>
                  <a:srgbClr val="232323"/>
                </a:solidFill>
                <a:effectLst/>
                <a:latin typeface="Open Sans"/>
              </a:rPr>
              <a:t>Woden’s</a:t>
            </a:r>
            <a:r>
              <a:rPr lang="en-GB" sz="2400" b="0" i="0" dirty="0">
                <a:solidFill>
                  <a:srgbClr val="232323"/>
                </a:solidFill>
                <a:effectLst/>
                <a:latin typeface="Open Sans"/>
              </a:rPr>
              <a:t> day – the day of the chief Anglo-Saxon god </a:t>
            </a:r>
            <a:r>
              <a:rPr lang="en-GB" sz="2400" b="0" i="0" dirty="0" err="1">
                <a:solidFill>
                  <a:srgbClr val="232323"/>
                </a:solidFill>
                <a:effectLst/>
                <a:latin typeface="Open Sans"/>
              </a:rPr>
              <a:t>Woden</a:t>
            </a:r>
            <a:r>
              <a:rPr lang="en-GB" sz="2400" b="0" i="0" dirty="0">
                <a:solidFill>
                  <a:srgbClr val="232323"/>
                </a:solidFill>
                <a:effectLst/>
                <a:latin typeface="Open Sans"/>
              </a:rPr>
              <a:t>. Anglo-Saxon warriors would look to him to protect them on the battlefield. In particular they believed he could guide their spear arms, as the spear was </a:t>
            </a:r>
            <a:r>
              <a:rPr lang="en-GB" sz="2400" b="0" i="0" dirty="0" err="1">
                <a:solidFill>
                  <a:srgbClr val="232323"/>
                </a:solidFill>
                <a:effectLst/>
                <a:latin typeface="Open Sans"/>
              </a:rPr>
              <a:t>Woden’s</a:t>
            </a:r>
            <a:r>
              <a:rPr lang="en-GB" sz="2400" b="0" i="0" dirty="0">
                <a:solidFill>
                  <a:srgbClr val="232323"/>
                </a:solidFill>
                <a:effectLst/>
                <a:latin typeface="Open Sans"/>
              </a:rPr>
              <a:t> sacred weapon)</a:t>
            </a:r>
          </a:p>
        </p:txBody>
      </p:sp>
      <p:pic>
        <p:nvPicPr>
          <p:cNvPr id="7" name="Recorded Sound">
            <a:hlinkClick r:id="" action="ppaction://media"/>
            <a:extLst>
              <a:ext uri="{FF2B5EF4-FFF2-40B4-BE49-F238E27FC236}">
                <a16:creationId xmlns:a16="http://schemas.microsoft.com/office/drawing/2014/main" id="{D4FB96EB-EABD-4AD7-8E91-52BC04BE32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80320" y="1058763"/>
            <a:ext cx="609600" cy="609600"/>
          </a:xfrm>
          <a:prstGeom prst="rect">
            <a:avLst/>
          </a:prstGeom>
        </p:spPr>
      </p:pic>
    </p:spTree>
    <p:extLst>
      <p:ext uri="{BB962C8B-B14F-4D97-AF65-F5344CB8AC3E}">
        <p14:creationId xmlns:p14="http://schemas.microsoft.com/office/powerpoint/2010/main" val="245397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8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yellow&#10;&#10;Description automatically generated">
            <a:extLst>
              <a:ext uri="{FF2B5EF4-FFF2-40B4-BE49-F238E27FC236}">
                <a16:creationId xmlns:a16="http://schemas.microsoft.com/office/drawing/2014/main" id="{C3542346-816F-442E-A550-280953D626F1}"/>
              </a:ext>
              <a:ext uri="{C183D7F6-B498-43B3-948B-1728B52AA6E4}">
                <adec:decorative xmlns:adec="http://schemas.microsoft.com/office/drawing/2017/decorative" val="0"/>
              </a:ext>
            </a:extLst>
          </p:cNvPr>
          <p:cNvPicPr>
            <a:picLocks noChangeAspect="1"/>
          </p:cNvPicPr>
          <p:nvPr/>
        </p:nvPicPr>
        <p:blipFill>
          <a:blip r:embed="rId4">
            <a:alphaModFix amt="33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1429" y="165184"/>
            <a:ext cx="11609142" cy="6527632"/>
          </a:xfrm>
          <a:prstGeom prst="rect">
            <a:avLst/>
          </a:prstGeom>
        </p:spPr>
      </p:pic>
      <p:sp>
        <p:nvSpPr>
          <p:cNvPr id="4" name="TextBox 3">
            <a:extLst>
              <a:ext uri="{FF2B5EF4-FFF2-40B4-BE49-F238E27FC236}">
                <a16:creationId xmlns:a16="http://schemas.microsoft.com/office/drawing/2014/main" id="{7E66D8B4-880C-4067-995A-5BCBC60A10D5}"/>
              </a:ext>
            </a:extLst>
          </p:cNvPr>
          <p:cNvSpPr txBox="1"/>
          <p:nvPr/>
        </p:nvSpPr>
        <p:spPr>
          <a:xfrm>
            <a:off x="685800" y="508456"/>
            <a:ext cx="10987088" cy="4893647"/>
          </a:xfrm>
          <a:prstGeom prst="rect">
            <a:avLst/>
          </a:prstGeom>
          <a:noFill/>
        </p:spPr>
        <p:txBody>
          <a:bodyPr wrap="square">
            <a:spAutoFit/>
          </a:bodyPr>
          <a:lstStyle/>
          <a:p>
            <a:pPr algn="l"/>
            <a:r>
              <a:rPr lang="en-GB" sz="2400" b="0" i="0" dirty="0">
                <a:solidFill>
                  <a:srgbClr val="232323"/>
                </a:solidFill>
                <a:effectLst/>
                <a:latin typeface="Open Sans"/>
              </a:rPr>
              <a:t>Thursday – </a:t>
            </a:r>
            <a:r>
              <a:rPr lang="en-GB" sz="2400" b="0" i="0" dirty="0" err="1">
                <a:solidFill>
                  <a:srgbClr val="232323"/>
                </a:solidFill>
                <a:effectLst/>
                <a:latin typeface="Open Sans"/>
              </a:rPr>
              <a:t>Ðunresdæg</a:t>
            </a:r>
            <a:r>
              <a:rPr lang="en-GB" sz="2400" b="0" i="0" dirty="0">
                <a:solidFill>
                  <a:srgbClr val="232323"/>
                </a:solidFill>
                <a:effectLst/>
                <a:latin typeface="Open Sans"/>
              </a:rPr>
              <a:t> (Thunor’s Day – the day of the god </a:t>
            </a:r>
            <a:r>
              <a:rPr lang="en-GB" sz="2400" b="0" i="0" dirty="0" err="1">
                <a:solidFill>
                  <a:srgbClr val="232323"/>
                </a:solidFill>
                <a:effectLst/>
                <a:latin typeface="Open Sans"/>
              </a:rPr>
              <a:t>Ðunor</a:t>
            </a:r>
            <a:r>
              <a:rPr lang="en-GB" sz="2400" b="0" i="0" dirty="0">
                <a:solidFill>
                  <a:srgbClr val="232323"/>
                </a:solidFill>
                <a:effectLst/>
                <a:latin typeface="Open Sans"/>
              </a:rPr>
              <a:t> or Thunor. </a:t>
            </a:r>
            <a:r>
              <a:rPr lang="en-GB" sz="2400" dirty="0">
                <a:solidFill>
                  <a:srgbClr val="232323"/>
                </a:solidFill>
                <a:latin typeface="Open Sans"/>
              </a:rPr>
              <a:t>Thuno</a:t>
            </a:r>
            <a:r>
              <a:rPr lang="en-GB" sz="2400" b="0" i="0" dirty="0">
                <a:solidFill>
                  <a:srgbClr val="232323"/>
                </a:solidFill>
                <a:effectLst/>
                <a:latin typeface="Open Sans"/>
              </a:rPr>
              <a:t>r is recognised as the hammer-wielding god associated with thunder</a:t>
            </a:r>
            <a:r>
              <a:rPr lang="en-GB" sz="2400" dirty="0">
                <a:solidFill>
                  <a:srgbClr val="232323"/>
                </a:solidFill>
                <a:latin typeface="Open Sans"/>
              </a:rPr>
              <a:t> and </a:t>
            </a:r>
            <a:r>
              <a:rPr lang="en-GB" sz="2400" b="0" i="0" dirty="0">
                <a:solidFill>
                  <a:srgbClr val="232323"/>
                </a:solidFill>
                <a:effectLst/>
                <a:latin typeface="Open Sans"/>
              </a:rPr>
              <a:t>lightning. His hammer shaped amulets have been found in many an Anglo-Saxon grave)</a:t>
            </a:r>
          </a:p>
          <a:p>
            <a:pPr algn="l"/>
            <a:endParaRPr lang="en-GB" sz="2400" b="0" i="0" dirty="0">
              <a:solidFill>
                <a:srgbClr val="232323"/>
              </a:solidFill>
              <a:effectLst/>
              <a:latin typeface="Open Sans"/>
            </a:endParaRPr>
          </a:p>
          <a:p>
            <a:pPr algn="l"/>
            <a:r>
              <a:rPr lang="en-GB" sz="2400" b="0" i="0" dirty="0">
                <a:solidFill>
                  <a:srgbClr val="232323"/>
                </a:solidFill>
                <a:effectLst/>
                <a:latin typeface="Open Sans"/>
              </a:rPr>
              <a:t>Friday – </a:t>
            </a:r>
            <a:r>
              <a:rPr lang="en-GB" sz="2400" b="0" i="0" dirty="0" err="1">
                <a:solidFill>
                  <a:srgbClr val="232323"/>
                </a:solidFill>
                <a:effectLst/>
                <a:latin typeface="Open Sans"/>
              </a:rPr>
              <a:t>Frigedæg</a:t>
            </a:r>
            <a:r>
              <a:rPr lang="en-GB" sz="2400" b="0" i="0" dirty="0">
                <a:solidFill>
                  <a:srgbClr val="232323"/>
                </a:solidFill>
                <a:effectLst/>
                <a:latin typeface="Open Sans"/>
              </a:rPr>
              <a:t> (</a:t>
            </a:r>
            <a:r>
              <a:rPr lang="en-GB" sz="2400" b="0" i="0" dirty="0" err="1">
                <a:solidFill>
                  <a:srgbClr val="232323"/>
                </a:solidFill>
                <a:effectLst/>
                <a:latin typeface="Open Sans"/>
              </a:rPr>
              <a:t>Frige’s</a:t>
            </a:r>
            <a:r>
              <a:rPr lang="en-GB" sz="2400" b="0" i="0" dirty="0">
                <a:solidFill>
                  <a:srgbClr val="232323"/>
                </a:solidFill>
                <a:effectLst/>
                <a:latin typeface="Open Sans"/>
              </a:rPr>
              <a:t> day – the day of the goddess </a:t>
            </a:r>
            <a:r>
              <a:rPr lang="en-GB" sz="2400" b="0" i="0" dirty="0" err="1">
                <a:solidFill>
                  <a:srgbClr val="232323"/>
                </a:solidFill>
                <a:effectLst/>
                <a:latin typeface="Open Sans"/>
              </a:rPr>
              <a:t>Frige</a:t>
            </a:r>
            <a:r>
              <a:rPr lang="en-GB" sz="2400" b="0" i="0" dirty="0">
                <a:solidFill>
                  <a:srgbClr val="232323"/>
                </a:solidFill>
                <a:effectLst/>
                <a:latin typeface="Open Sans"/>
              </a:rPr>
              <a:t>, wife to </a:t>
            </a:r>
            <a:r>
              <a:rPr lang="en-GB" sz="2400" b="0" i="0" dirty="0" err="1">
                <a:solidFill>
                  <a:srgbClr val="232323"/>
                </a:solidFill>
                <a:effectLst/>
                <a:latin typeface="Open Sans"/>
              </a:rPr>
              <a:t>Woden</a:t>
            </a:r>
            <a:r>
              <a:rPr lang="en-GB" sz="2400" b="0" i="0" dirty="0">
                <a:solidFill>
                  <a:srgbClr val="232323"/>
                </a:solidFill>
                <a:effectLst/>
                <a:latin typeface="Open Sans"/>
              </a:rPr>
              <a:t>. </a:t>
            </a:r>
            <a:r>
              <a:rPr lang="en-GB" sz="2400" b="0" i="0" dirty="0" err="1">
                <a:solidFill>
                  <a:srgbClr val="232323"/>
                </a:solidFill>
                <a:effectLst/>
                <a:latin typeface="Open Sans"/>
              </a:rPr>
              <a:t>Woden’s</a:t>
            </a:r>
            <a:r>
              <a:rPr lang="en-GB" sz="2400" b="0" i="0" dirty="0">
                <a:solidFill>
                  <a:srgbClr val="232323"/>
                </a:solidFill>
                <a:effectLst/>
                <a:latin typeface="Open Sans"/>
              </a:rPr>
              <a:t> wife was the goddess of love and was associated with all things to do with home, marriage and children. Recognised as the mother of the earth, the Anglo-Saxons would look to her to provide a good harvest)</a:t>
            </a:r>
          </a:p>
          <a:p>
            <a:pPr algn="l"/>
            <a:endParaRPr lang="en-GB" sz="2400" b="0" i="0" dirty="0">
              <a:solidFill>
                <a:srgbClr val="232323"/>
              </a:solidFill>
              <a:effectLst/>
              <a:latin typeface="Open Sans"/>
            </a:endParaRPr>
          </a:p>
          <a:p>
            <a:pPr algn="l"/>
            <a:r>
              <a:rPr lang="en-GB" sz="2400" b="0" i="0" dirty="0">
                <a:solidFill>
                  <a:srgbClr val="232323"/>
                </a:solidFill>
                <a:effectLst/>
                <a:latin typeface="Open Sans"/>
              </a:rPr>
              <a:t>Saturday – </a:t>
            </a:r>
            <a:r>
              <a:rPr lang="en-GB" sz="2400" b="0" i="0" dirty="0" err="1">
                <a:solidFill>
                  <a:srgbClr val="232323"/>
                </a:solidFill>
                <a:effectLst/>
                <a:latin typeface="Open Sans"/>
              </a:rPr>
              <a:t>Sæternesdæg</a:t>
            </a:r>
            <a:r>
              <a:rPr lang="en-GB" sz="2400" b="0" i="0" dirty="0">
                <a:solidFill>
                  <a:srgbClr val="232323"/>
                </a:solidFill>
                <a:effectLst/>
                <a:latin typeface="Open Sans"/>
              </a:rPr>
              <a:t> (Saturn’s day – the day of the Roman god Saturn</a:t>
            </a:r>
            <a:r>
              <a:rPr lang="en-GB" sz="2400" dirty="0">
                <a:solidFill>
                  <a:srgbClr val="232323"/>
                </a:solidFill>
                <a:latin typeface="Open Sans"/>
              </a:rPr>
              <a:t>)</a:t>
            </a:r>
          </a:p>
          <a:p>
            <a:pPr algn="l"/>
            <a:endParaRPr lang="en-GB" sz="2400" b="0" i="0" dirty="0">
              <a:solidFill>
                <a:srgbClr val="232323"/>
              </a:solidFill>
              <a:effectLst/>
              <a:latin typeface="Open Sans"/>
            </a:endParaRPr>
          </a:p>
          <a:p>
            <a:pPr algn="l"/>
            <a:r>
              <a:rPr lang="en-GB" sz="2400" b="0" i="0" dirty="0">
                <a:solidFill>
                  <a:srgbClr val="232323"/>
                </a:solidFill>
                <a:effectLst/>
                <a:latin typeface="Open Sans"/>
              </a:rPr>
              <a:t>Sunday – </a:t>
            </a:r>
            <a:r>
              <a:rPr lang="en-GB" sz="2400" b="0" i="0" dirty="0" err="1">
                <a:solidFill>
                  <a:srgbClr val="232323"/>
                </a:solidFill>
                <a:effectLst/>
                <a:latin typeface="Open Sans"/>
              </a:rPr>
              <a:t>Sunnandæg</a:t>
            </a:r>
            <a:r>
              <a:rPr lang="en-GB" sz="2400" b="0" i="0" dirty="0">
                <a:solidFill>
                  <a:srgbClr val="232323"/>
                </a:solidFill>
                <a:effectLst/>
                <a:latin typeface="Open Sans"/>
              </a:rPr>
              <a:t> (Sun’s day – the day of the sun).</a:t>
            </a:r>
          </a:p>
        </p:txBody>
      </p:sp>
      <p:pic>
        <p:nvPicPr>
          <p:cNvPr id="5" name="Recorded Sound">
            <a:hlinkClick r:id="" action="ppaction://media"/>
            <a:extLst>
              <a:ext uri="{FF2B5EF4-FFF2-40B4-BE49-F238E27FC236}">
                <a16:creationId xmlns:a16="http://schemas.microsoft.com/office/drawing/2014/main" id="{BC9FBAB8-BE15-43A2-8AE9-E6CD3A74A3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57095" y="4792503"/>
            <a:ext cx="609600" cy="609600"/>
          </a:xfrm>
          <a:prstGeom prst="rect">
            <a:avLst/>
          </a:prstGeom>
        </p:spPr>
      </p:pic>
    </p:spTree>
    <p:extLst>
      <p:ext uri="{BB962C8B-B14F-4D97-AF65-F5344CB8AC3E}">
        <p14:creationId xmlns:p14="http://schemas.microsoft.com/office/powerpoint/2010/main" val="8329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yellow&#10;&#10;Description automatically generated">
            <a:extLst>
              <a:ext uri="{FF2B5EF4-FFF2-40B4-BE49-F238E27FC236}">
                <a16:creationId xmlns:a16="http://schemas.microsoft.com/office/drawing/2014/main" id="{C3542346-816F-442E-A550-280953D626F1}"/>
              </a:ext>
              <a:ext uri="{C183D7F6-B498-43B3-948B-1728B52AA6E4}">
                <adec:decorative xmlns:adec="http://schemas.microsoft.com/office/drawing/2017/decorative" val="0"/>
              </a:ext>
            </a:extLst>
          </p:cNvPr>
          <p:cNvPicPr>
            <a:picLocks noChangeAspect="1"/>
          </p:cNvPicPr>
          <p:nvPr/>
        </p:nvPicPr>
        <p:blipFill>
          <a:blip r:embed="rId2">
            <a:alphaModFix amt="33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1429" y="165184"/>
            <a:ext cx="11609142" cy="6527632"/>
          </a:xfrm>
          <a:prstGeom prst="rect">
            <a:avLst/>
          </a:prstGeom>
        </p:spPr>
      </p:pic>
      <p:sp>
        <p:nvSpPr>
          <p:cNvPr id="4" name="TextBox 3">
            <a:extLst>
              <a:ext uri="{FF2B5EF4-FFF2-40B4-BE49-F238E27FC236}">
                <a16:creationId xmlns:a16="http://schemas.microsoft.com/office/drawing/2014/main" id="{7E66D8B4-880C-4067-995A-5BCBC60A10D5}"/>
              </a:ext>
            </a:extLst>
          </p:cNvPr>
          <p:cNvSpPr txBox="1"/>
          <p:nvPr/>
        </p:nvSpPr>
        <p:spPr>
          <a:xfrm>
            <a:off x="685800" y="508456"/>
            <a:ext cx="10987088" cy="3785652"/>
          </a:xfrm>
          <a:prstGeom prst="rect">
            <a:avLst/>
          </a:prstGeom>
          <a:noFill/>
        </p:spPr>
        <p:txBody>
          <a:bodyPr wrap="square">
            <a:spAutoFit/>
          </a:bodyPr>
          <a:lstStyle/>
          <a:p>
            <a:pPr marL="457200" indent="-457200" algn="l">
              <a:buFont typeface="+mj-lt"/>
              <a:buAutoNum type="arabicPeriod"/>
            </a:pPr>
            <a:r>
              <a:rPr lang="en-GB" sz="2400" b="0" i="0" dirty="0">
                <a:solidFill>
                  <a:srgbClr val="232323"/>
                </a:solidFill>
                <a:effectLst/>
                <a:latin typeface="Open Sans"/>
              </a:rPr>
              <a:t>Give three things that the Anglo-Saxons believed their gods controlled. </a:t>
            </a:r>
          </a:p>
          <a:p>
            <a:pPr marL="457200" indent="-457200" algn="l">
              <a:buFont typeface="+mj-lt"/>
              <a:buAutoNum type="arabicPeriod"/>
            </a:pPr>
            <a:r>
              <a:rPr lang="en-GB" sz="2400" dirty="0">
                <a:solidFill>
                  <a:srgbClr val="232323"/>
                </a:solidFill>
                <a:latin typeface="Open Sans"/>
              </a:rPr>
              <a:t>Which god only had one hand? How do you think he may have lost it?</a:t>
            </a:r>
          </a:p>
          <a:p>
            <a:pPr marL="457200" indent="-457200" algn="l">
              <a:buFont typeface="+mj-lt"/>
              <a:buAutoNum type="arabicPeriod"/>
            </a:pPr>
            <a:r>
              <a:rPr lang="en-GB" sz="2400" b="0" i="0" dirty="0">
                <a:solidFill>
                  <a:srgbClr val="232323"/>
                </a:solidFill>
                <a:effectLst/>
                <a:latin typeface="Open Sans"/>
              </a:rPr>
              <a:t>Which days are not named after Anglo-Saxon gods?</a:t>
            </a:r>
          </a:p>
          <a:p>
            <a:pPr marL="457200" indent="-457200" algn="l">
              <a:buFont typeface="+mj-lt"/>
              <a:buAutoNum type="arabicPeriod"/>
            </a:pPr>
            <a:r>
              <a:rPr lang="en-GB" sz="2400" dirty="0">
                <a:solidFill>
                  <a:srgbClr val="232323"/>
                </a:solidFill>
                <a:latin typeface="Open Sans"/>
              </a:rPr>
              <a:t>What was </a:t>
            </a:r>
            <a:r>
              <a:rPr lang="en-GB" sz="2400" dirty="0" err="1">
                <a:solidFill>
                  <a:srgbClr val="232323"/>
                </a:solidFill>
                <a:latin typeface="Open Sans"/>
              </a:rPr>
              <a:t>Woden’s</a:t>
            </a:r>
            <a:r>
              <a:rPr lang="en-GB" sz="2400" dirty="0">
                <a:solidFill>
                  <a:srgbClr val="232323"/>
                </a:solidFill>
                <a:latin typeface="Open Sans"/>
              </a:rPr>
              <a:t> secret weapon?</a:t>
            </a:r>
          </a:p>
          <a:p>
            <a:pPr marL="457200" indent="-457200" algn="l">
              <a:buFont typeface="+mj-lt"/>
              <a:buAutoNum type="arabicPeriod"/>
            </a:pPr>
            <a:r>
              <a:rPr lang="en-GB" sz="2400" b="0" i="0" dirty="0">
                <a:solidFill>
                  <a:srgbClr val="232323"/>
                </a:solidFill>
                <a:effectLst/>
                <a:latin typeface="Open Sans"/>
              </a:rPr>
              <a:t>Name three things Tiw was god of.</a:t>
            </a:r>
          </a:p>
          <a:p>
            <a:pPr marL="457200" indent="-457200" algn="l">
              <a:buFont typeface="+mj-lt"/>
              <a:buAutoNum type="arabicPeriod"/>
            </a:pPr>
            <a:r>
              <a:rPr lang="en-GB" sz="2400" dirty="0">
                <a:solidFill>
                  <a:srgbClr val="232323"/>
                </a:solidFill>
                <a:latin typeface="Open Sans"/>
              </a:rPr>
              <a:t>Who could guide a spear on the battle field? Why did Anglo-Saxons believe this?</a:t>
            </a:r>
          </a:p>
          <a:p>
            <a:pPr marL="457200" indent="-457200" algn="l">
              <a:buFont typeface="+mj-lt"/>
              <a:buAutoNum type="arabicPeriod"/>
            </a:pPr>
            <a:r>
              <a:rPr lang="en-GB" sz="2400" b="0" i="0" dirty="0">
                <a:solidFill>
                  <a:srgbClr val="232323"/>
                </a:solidFill>
                <a:effectLst/>
                <a:latin typeface="Open Sans"/>
              </a:rPr>
              <a:t>Which god wielded a hammer?</a:t>
            </a:r>
          </a:p>
          <a:p>
            <a:pPr marL="457200" indent="-457200" algn="l">
              <a:buFont typeface="+mj-lt"/>
              <a:buAutoNum type="arabicPeriod"/>
            </a:pPr>
            <a:r>
              <a:rPr lang="en-GB" sz="2400" dirty="0">
                <a:solidFill>
                  <a:srgbClr val="232323"/>
                </a:solidFill>
                <a:latin typeface="Open Sans"/>
              </a:rPr>
              <a:t>Why do you think the Anglo-Saxons </a:t>
            </a:r>
            <a:r>
              <a:rPr lang="en-GB" sz="2400" dirty="0" err="1">
                <a:solidFill>
                  <a:srgbClr val="232323"/>
                </a:solidFill>
                <a:latin typeface="Open Sans"/>
              </a:rPr>
              <a:t>believd</a:t>
            </a:r>
            <a:r>
              <a:rPr lang="en-GB" sz="2400" dirty="0">
                <a:solidFill>
                  <a:srgbClr val="232323"/>
                </a:solidFill>
                <a:latin typeface="Open Sans"/>
              </a:rPr>
              <a:t> that it was </a:t>
            </a:r>
            <a:r>
              <a:rPr lang="en-GB" sz="2400" dirty="0" err="1">
                <a:solidFill>
                  <a:srgbClr val="232323"/>
                </a:solidFill>
                <a:latin typeface="Open Sans"/>
              </a:rPr>
              <a:t>Frige</a:t>
            </a:r>
            <a:r>
              <a:rPr lang="en-GB" sz="2400" dirty="0">
                <a:solidFill>
                  <a:srgbClr val="232323"/>
                </a:solidFill>
                <a:latin typeface="Open Sans"/>
              </a:rPr>
              <a:t> who helped provide a good harvest?</a:t>
            </a:r>
            <a:endParaRPr lang="en-GB" sz="2400" b="0" i="0" dirty="0">
              <a:solidFill>
                <a:srgbClr val="232323"/>
              </a:solidFill>
              <a:effectLst/>
              <a:latin typeface="Open Sans"/>
            </a:endParaRPr>
          </a:p>
        </p:txBody>
      </p:sp>
    </p:spTree>
    <p:extLst>
      <p:ext uri="{BB962C8B-B14F-4D97-AF65-F5344CB8AC3E}">
        <p14:creationId xmlns:p14="http://schemas.microsoft.com/office/powerpoint/2010/main" val="1896872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yellow&#10;&#10;Description automatically generated">
            <a:extLst>
              <a:ext uri="{FF2B5EF4-FFF2-40B4-BE49-F238E27FC236}">
                <a16:creationId xmlns:a16="http://schemas.microsoft.com/office/drawing/2014/main" id="{C3542346-816F-442E-A550-280953D626F1}"/>
              </a:ext>
              <a:ext uri="{C183D7F6-B498-43B3-948B-1728B52AA6E4}">
                <adec:decorative xmlns:adec="http://schemas.microsoft.com/office/drawing/2017/decorative" val="0"/>
              </a:ext>
            </a:extLst>
          </p:cNvPr>
          <p:cNvPicPr>
            <a:picLocks noChangeAspect="1"/>
          </p:cNvPicPr>
          <p:nvPr/>
        </p:nvPicPr>
        <p:blipFill>
          <a:blip r:embed="rId2">
            <a:alphaModFix amt="33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1429" y="165184"/>
            <a:ext cx="11609142" cy="6527632"/>
          </a:xfrm>
          <a:prstGeom prst="rect">
            <a:avLst/>
          </a:prstGeom>
        </p:spPr>
      </p:pic>
      <p:sp>
        <p:nvSpPr>
          <p:cNvPr id="4" name="TextBox 3">
            <a:extLst>
              <a:ext uri="{FF2B5EF4-FFF2-40B4-BE49-F238E27FC236}">
                <a16:creationId xmlns:a16="http://schemas.microsoft.com/office/drawing/2014/main" id="{7E66D8B4-880C-4067-995A-5BCBC60A10D5}"/>
              </a:ext>
            </a:extLst>
          </p:cNvPr>
          <p:cNvSpPr txBox="1"/>
          <p:nvPr/>
        </p:nvSpPr>
        <p:spPr>
          <a:xfrm>
            <a:off x="685800" y="508456"/>
            <a:ext cx="10987088" cy="4893647"/>
          </a:xfrm>
          <a:prstGeom prst="rect">
            <a:avLst/>
          </a:prstGeom>
          <a:noFill/>
        </p:spPr>
        <p:txBody>
          <a:bodyPr wrap="square">
            <a:spAutoFit/>
          </a:bodyPr>
          <a:lstStyle/>
          <a:p>
            <a:pPr marL="457200" indent="-457200" algn="l">
              <a:buFont typeface="+mj-lt"/>
              <a:buAutoNum type="arabicPeriod"/>
            </a:pPr>
            <a:r>
              <a:rPr lang="en-GB" sz="2400" b="0" i="0" dirty="0">
                <a:solidFill>
                  <a:srgbClr val="232323"/>
                </a:solidFill>
                <a:effectLst/>
                <a:latin typeface="Open Sans"/>
              </a:rPr>
              <a:t>Give three things that the Anglo-Saxons believed their gods controlled. </a:t>
            </a:r>
            <a:r>
              <a:rPr lang="en-GB" sz="2400" dirty="0">
                <a:solidFill>
                  <a:srgbClr val="FF0000"/>
                </a:solidFill>
                <a:latin typeface="Open Sans"/>
              </a:rPr>
              <a:t>T</a:t>
            </a:r>
            <a:r>
              <a:rPr lang="en-GB" sz="2400" b="0" i="0" dirty="0">
                <a:solidFill>
                  <a:srgbClr val="FF0000"/>
                </a:solidFill>
                <a:effectLst/>
                <a:latin typeface="Open Sans"/>
              </a:rPr>
              <a:t>he family, the growing of the crops, the weather, war and death (everyday life).</a:t>
            </a:r>
          </a:p>
          <a:p>
            <a:pPr marL="457200" indent="-457200" algn="l">
              <a:buFont typeface="+mj-lt"/>
              <a:buAutoNum type="arabicPeriod"/>
            </a:pPr>
            <a:r>
              <a:rPr lang="en-GB" sz="2400" dirty="0">
                <a:solidFill>
                  <a:srgbClr val="232323"/>
                </a:solidFill>
                <a:latin typeface="Open Sans"/>
              </a:rPr>
              <a:t>Which god only had one hand? How do you think he may have lost </a:t>
            </a:r>
            <a:r>
              <a:rPr lang="en-GB" sz="2400" dirty="0" err="1">
                <a:solidFill>
                  <a:srgbClr val="232323"/>
                </a:solidFill>
                <a:latin typeface="Open Sans"/>
              </a:rPr>
              <a:t>it?</a:t>
            </a:r>
            <a:r>
              <a:rPr lang="en-GB" sz="2400" dirty="0" err="1">
                <a:solidFill>
                  <a:srgbClr val="FF0000"/>
                </a:solidFill>
                <a:latin typeface="Open Sans"/>
              </a:rPr>
              <a:t>Tiw</a:t>
            </a:r>
            <a:r>
              <a:rPr lang="en-GB" sz="2400" dirty="0">
                <a:solidFill>
                  <a:srgbClr val="FF0000"/>
                </a:solidFill>
                <a:latin typeface="Open Sans"/>
              </a:rPr>
              <a:t>. He may have lost it in battle as he was the god of war.</a:t>
            </a:r>
          </a:p>
          <a:p>
            <a:pPr marL="457200" indent="-457200" algn="l">
              <a:buFont typeface="+mj-lt"/>
              <a:buAutoNum type="arabicPeriod"/>
            </a:pPr>
            <a:r>
              <a:rPr lang="en-GB" sz="2400" b="0" i="0" dirty="0">
                <a:solidFill>
                  <a:srgbClr val="232323"/>
                </a:solidFill>
                <a:effectLst/>
                <a:latin typeface="Open Sans"/>
              </a:rPr>
              <a:t>Which days are not named after Anglo-Saxon gods? </a:t>
            </a:r>
            <a:r>
              <a:rPr lang="en-GB" sz="2400" b="0" i="0" dirty="0">
                <a:solidFill>
                  <a:srgbClr val="FF0000"/>
                </a:solidFill>
                <a:effectLst/>
                <a:latin typeface="Open Sans"/>
              </a:rPr>
              <a:t>Monday, Saturday and Sunday</a:t>
            </a:r>
          </a:p>
          <a:p>
            <a:pPr marL="457200" indent="-457200" algn="l">
              <a:buFont typeface="+mj-lt"/>
              <a:buAutoNum type="arabicPeriod"/>
            </a:pPr>
            <a:r>
              <a:rPr lang="en-GB" sz="2400" dirty="0">
                <a:solidFill>
                  <a:srgbClr val="232323"/>
                </a:solidFill>
                <a:latin typeface="Open Sans"/>
              </a:rPr>
              <a:t>What was </a:t>
            </a:r>
            <a:r>
              <a:rPr lang="en-GB" sz="2400" dirty="0" err="1">
                <a:solidFill>
                  <a:srgbClr val="232323"/>
                </a:solidFill>
                <a:latin typeface="Open Sans"/>
              </a:rPr>
              <a:t>Woden’s</a:t>
            </a:r>
            <a:r>
              <a:rPr lang="en-GB" sz="2400" dirty="0">
                <a:solidFill>
                  <a:srgbClr val="232323"/>
                </a:solidFill>
                <a:latin typeface="Open Sans"/>
              </a:rPr>
              <a:t> sacred weapon? </a:t>
            </a:r>
            <a:r>
              <a:rPr lang="en-GB" sz="2400" dirty="0">
                <a:solidFill>
                  <a:srgbClr val="FF0000"/>
                </a:solidFill>
                <a:latin typeface="Open Sans"/>
              </a:rPr>
              <a:t>His spear</a:t>
            </a:r>
          </a:p>
          <a:p>
            <a:pPr marL="457200" indent="-457200" algn="l">
              <a:buFont typeface="+mj-lt"/>
              <a:buAutoNum type="arabicPeriod"/>
            </a:pPr>
            <a:r>
              <a:rPr lang="en-GB" sz="2400" b="0" i="0" dirty="0">
                <a:solidFill>
                  <a:srgbClr val="232323"/>
                </a:solidFill>
                <a:effectLst/>
                <a:latin typeface="Open Sans"/>
              </a:rPr>
              <a:t>Name three things Tiw was god of. </a:t>
            </a:r>
            <a:r>
              <a:rPr lang="en-GB" sz="2400" dirty="0">
                <a:solidFill>
                  <a:srgbClr val="FF0000"/>
                </a:solidFill>
                <a:latin typeface="Open Sans"/>
              </a:rPr>
              <a:t>T</a:t>
            </a:r>
            <a:r>
              <a:rPr lang="en-GB" sz="2400" b="0" i="0" dirty="0">
                <a:solidFill>
                  <a:srgbClr val="FF0000"/>
                </a:solidFill>
                <a:effectLst/>
                <a:latin typeface="Open Sans"/>
              </a:rPr>
              <a:t>he god of war, combat and the sky </a:t>
            </a:r>
          </a:p>
          <a:p>
            <a:pPr marL="457200" indent="-457200" algn="l">
              <a:buFont typeface="+mj-lt"/>
              <a:buAutoNum type="arabicPeriod"/>
            </a:pPr>
            <a:r>
              <a:rPr lang="en-GB" sz="2400" dirty="0">
                <a:solidFill>
                  <a:srgbClr val="232323"/>
                </a:solidFill>
                <a:latin typeface="Open Sans"/>
              </a:rPr>
              <a:t>Who could guide a spear on the battle field? Why did Anglo-Saxons believe this? </a:t>
            </a:r>
            <a:r>
              <a:rPr lang="en-GB" sz="2400" dirty="0" err="1">
                <a:solidFill>
                  <a:srgbClr val="FF0000"/>
                </a:solidFill>
                <a:latin typeface="Open Sans"/>
              </a:rPr>
              <a:t>Woden</a:t>
            </a:r>
            <a:r>
              <a:rPr lang="en-GB" sz="2400" dirty="0">
                <a:solidFill>
                  <a:srgbClr val="FF0000"/>
                </a:solidFill>
                <a:latin typeface="Open Sans"/>
              </a:rPr>
              <a:t>. The spear was </a:t>
            </a:r>
            <a:r>
              <a:rPr lang="en-GB" sz="2400" dirty="0" err="1">
                <a:solidFill>
                  <a:srgbClr val="FF0000"/>
                </a:solidFill>
                <a:latin typeface="Open Sans"/>
              </a:rPr>
              <a:t>Woden’s</a:t>
            </a:r>
            <a:r>
              <a:rPr lang="en-GB" sz="2400" dirty="0">
                <a:solidFill>
                  <a:srgbClr val="FF0000"/>
                </a:solidFill>
                <a:latin typeface="Open Sans"/>
              </a:rPr>
              <a:t> sacred weapon.</a:t>
            </a:r>
          </a:p>
          <a:p>
            <a:pPr marL="457200" indent="-457200" algn="l">
              <a:buFont typeface="+mj-lt"/>
              <a:buAutoNum type="arabicPeriod"/>
            </a:pPr>
            <a:r>
              <a:rPr lang="en-GB" sz="2400" b="0" i="0" dirty="0">
                <a:solidFill>
                  <a:srgbClr val="232323"/>
                </a:solidFill>
                <a:effectLst/>
                <a:latin typeface="Open Sans"/>
              </a:rPr>
              <a:t>Which god wielded a hammer? </a:t>
            </a:r>
            <a:r>
              <a:rPr lang="en-GB" sz="2400" b="0" i="0" dirty="0">
                <a:solidFill>
                  <a:srgbClr val="FF0000"/>
                </a:solidFill>
                <a:effectLst/>
                <a:latin typeface="Open Sans"/>
              </a:rPr>
              <a:t>Thunor</a:t>
            </a:r>
          </a:p>
          <a:p>
            <a:pPr marL="457200" indent="-457200" algn="l">
              <a:buFont typeface="+mj-lt"/>
              <a:buAutoNum type="arabicPeriod"/>
            </a:pPr>
            <a:r>
              <a:rPr lang="en-GB" sz="2400" dirty="0">
                <a:solidFill>
                  <a:srgbClr val="232323"/>
                </a:solidFill>
                <a:latin typeface="Open Sans"/>
              </a:rPr>
              <a:t>Why do you think the Anglo-Saxons believed that it was </a:t>
            </a:r>
            <a:r>
              <a:rPr lang="en-GB" sz="2400" dirty="0" err="1">
                <a:solidFill>
                  <a:srgbClr val="232323"/>
                </a:solidFill>
                <a:latin typeface="Open Sans"/>
              </a:rPr>
              <a:t>Frige</a:t>
            </a:r>
            <a:r>
              <a:rPr lang="en-GB" sz="2400" dirty="0">
                <a:solidFill>
                  <a:srgbClr val="232323"/>
                </a:solidFill>
                <a:latin typeface="Open Sans"/>
              </a:rPr>
              <a:t> who helped provide a good harvest? </a:t>
            </a:r>
            <a:r>
              <a:rPr lang="en-GB" sz="2400" dirty="0">
                <a:solidFill>
                  <a:srgbClr val="FF0000"/>
                </a:solidFill>
                <a:latin typeface="Open Sans"/>
              </a:rPr>
              <a:t>Because she was the mother of the earth</a:t>
            </a:r>
            <a:endParaRPr lang="en-GB" sz="2400" b="0" i="0" dirty="0">
              <a:solidFill>
                <a:srgbClr val="FF0000"/>
              </a:solidFill>
              <a:effectLst/>
              <a:latin typeface="Open Sans"/>
            </a:endParaRPr>
          </a:p>
        </p:txBody>
      </p:sp>
    </p:spTree>
    <p:extLst>
      <p:ext uri="{BB962C8B-B14F-4D97-AF65-F5344CB8AC3E}">
        <p14:creationId xmlns:p14="http://schemas.microsoft.com/office/powerpoint/2010/main" val="280595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576</Words>
  <Application>Microsoft Office PowerPoint</Application>
  <PresentationFormat>Widescreen</PresentationFormat>
  <Paragraphs>33</Paragraphs>
  <Slides>6</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Spooner</dc:creator>
  <cp:lastModifiedBy>Sheila Spooner</cp:lastModifiedBy>
  <cp:revision>9</cp:revision>
  <dcterms:created xsi:type="dcterms:W3CDTF">2021-01-17T14:16:16Z</dcterms:created>
  <dcterms:modified xsi:type="dcterms:W3CDTF">2021-01-17T20:52:07Z</dcterms:modified>
</cp:coreProperties>
</file>