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3"/>
  </p:handoutMasterIdLst>
  <p:sldIdLst>
    <p:sldId id="258" r:id="rId2"/>
    <p:sldId id="264" r:id="rId3"/>
    <p:sldId id="266" r:id="rId4"/>
    <p:sldId id="267" r:id="rId5"/>
    <p:sldId id="272" r:id="rId6"/>
    <p:sldId id="274" r:id="rId7"/>
    <p:sldId id="275" r:id="rId8"/>
    <p:sldId id="276" r:id="rId9"/>
    <p:sldId id="277" r:id="rId10"/>
    <p:sldId id="278" r:id="rId11"/>
    <p:sldId id="283" r:id="rId12"/>
  </p:sldIdLst>
  <p:sldSz cx="9144000" cy="6858000" type="screen4x3"/>
  <p:notesSz cx="6858000" cy="9144000"/>
  <p:embeddedFontLst>
    <p:embeddedFont>
      <p:font typeface="BPreplay" panose="020005030000000200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Sassoon Infant Md" panose="02000603050000020003" charset="0"/>
      <p:regular r:id="rId22"/>
    </p:embeddedFont>
    <p:embeddedFont>
      <p:font typeface="Sassoon Infant Rg" panose="02000503030000020003"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1"/>
    <a:srgbClr val="DCFBF3"/>
    <a:srgbClr val="146C70"/>
    <a:srgbClr val="A21770"/>
    <a:srgbClr val="FEFBDA"/>
    <a:srgbClr val="FDFDFD"/>
    <a:srgbClr val="AD8CC0"/>
    <a:srgbClr val="990167"/>
    <a:srgbClr val="2898A8"/>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4660"/>
  </p:normalViewPr>
  <p:slideViewPr>
    <p:cSldViewPr snapToGrid="0" showGuides="1">
      <p:cViewPr varScale="1">
        <p:scale>
          <a:sx n="72" d="100"/>
          <a:sy n="72" d="100"/>
        </p:scale>
        <p:origin x="1266" y="6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winkl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519" y="5719763"/>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238" y="519574"/>
            <a:ext cx="4076999" cy="5825664"/>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140364" y="934610"/>
            <a:ext cx="2748477" cy="807568"/>
          </a:xfrm>
        </p:spPr>
        <p:txBody>
          <a:bodyPr lIns="0">
            <a:noAutofit/>
          </a:bodyPr>
          <a:lstStyle/>
          <a:p>
            <a:r>
              <a:rPr lang="en-GB" dirty="0" err="1"/>
              <a:t>Tiw</a:t>
            </a:r>
            <a:endParaRPr lang="en-GB" dirty="0"/>
          </a:p>
        </p:txBody>
      </p:sp>
      <p:sp>
        <p:nvSpPr>
          <p:cNvPr id="7" name="Content Placeholder 6"/>
          <p:cNvSpPr>
            <a:spLocks noGrp="1"/>
          </p:cNvSpPr>
          <p:nvPr>
            <p:ph idx="1"/>
          </p:nvPr>
        </p:nvSpPr>
        <p:spPr>
          <a:xfrm>
            <a:off x="593856" y="1448013"/>
            <a:ext cx="4068762" cy="3968786"/>
          </a:xfrm>
        </p:spPr>
        <p:txBody>
          <a:bodyPr>
            <a:noAutofit/>
          </a:bodyPr>
          <a:lstStyle/>
          <a:p>
            <a:r>
              <a:rPr lang="en-GB" sz="1600" dirty="0" err="1"/>
              <a:t>Tiw</a:t>
            </a:r>
            <a:r>
              <a:rPr lang="en-GB" sz="1600" dirty="0"/>
              <a:t> is another god of war.</a:t>
            </a:r>
          </a:p>
          <a:p>
            <a:r>
              <a:rPr lang="en-GB" sz="1600" dirty="0"/>
              <a:t>He is associated with being courageous and making sacrifices in battle.</a:t>
            </a:r>
          </a:p>
          <a:p>
            <a:r>
              <a:rPr lang="en-GB" sz="1600" dirty="0"/>
              <a:t>His special animal is the wolf.</a:t>
            </a:r>
          </a:p>
          <a:p>
            <a:r>
              <a:rPr lang="en-GB" sz="1600" dirty="0"/>
              <a:t>He is often shown with only one hand, as legend says a wolf bit off the other one.</a:t>
            </a:r>
          </a:p>
          <a:p>
            <a:r>
              <a:rPr lang="en-GB" sz="1600" dirty="0"/>
              <a:t>The day of the week Tuesday is named after him.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7724"/>
          <a:stretch/>
        </p:blipFill>
        <p:spPr>
          <a:xfrm>
            <a:off x="4580237" y="519574"/>
            <a:ext cx="4060525" cy="582566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815" y="593123"/>
            <a:ext cx="1922193" cy="5671751"/>
          </a:xfrm>
          <a:prstGeom prst="rect">
            <a:avLst/>
          </a:prstGeom>
        </p:spPr>
      </p:pic>
    </p:spTree>
    <p:extLst>
      <p:ext uri="{BB962C8B-B14F-4D97-AF65-F5344CB8AC3E}">
        <p14:creationId xmlns:p14="http://schemas.microsoft.com/office/powerpoint/2010/main" val="36151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49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02"/>
          <a:stretch/>
        </p:blipFill>
        <p:spPr>
          <a:xfrm>
            <a:off x="755650" y="3888258"/>
            <a:ext cx="7632700" cy="220456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7864">
            <a:off x="2029888" y="3353693"/>
            <a:ext cx="5588154" cy="2991525"/>
          </a:xfrm>
          <a:prstGeom prst="rect">
            <a:avLst/>
          </a:prstGeom>
        </p:spPr>
      </p:pic>
      <p:sp>
        <p:nvSpPr>
          <p:cNvPr id="12" name="Content Placeholder 6">
            <a:extLst>
              <a:ext uri="{FF2B5EF4-FFF2-40B4-BE49-F238E27FC236}">
                <a16:creationId xmlns:a16="http://schemas.microsoft.com/office/drawing/2014/main" id="{F01BF6ED-80BA-4C65-89F9-9D26EC3E8F1F}"/>
              </a:ext>
            </a:extLst>
          </p:cNvPr>
          <p:cNvSpPr txBox="1">
            <a:spLocks/>
          </p:cNvSpPr>
          <p:nvPr/>
        </p:nvSpPr>
        <p:spPr>
          <a:xfrm>
            <a:off x="755203" y="1097936"/>
            <a:ext cx="8137524" cy="2916194"/>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600" dirty="0"/>
              <a:t>The Anglo Saxons were Pagan when they first came to Britain.</a:t>
            </a:r>
          </a:p>
          <a:p>
            <a:pPr marL="342900" indent="-342900">
              <a:buFont typeface="+mj-lt"/>
              <a:buAutoNum type="arabicPeriod"/>
            </a:pPr>
            <a:r>
              <a:rPr lang="en-GB" sz="1600" dirty="0"/>
              <a:t>The Anglo Saxons believed in many gods.</a:t>
            </a:r>
          </a:p>
          <a:p>
            <a:pPr marL="342900" indent="-342900">
              <a:buFont typeface="+mj-lt"/>
              <a:buAutoNum type="arabicPeriod"/>
            </a:pPr>
            <a:r>
              <a:rPr lang="en-GB" sz="1600" dirty="0"/>
              <a:t>The Anglo Saxons believed that magic spells and lucky charms would protect them.</a:t>
            </a:r>
          </a:p>
          <a:p>
            <a:pPr marL="342900" indent="-342900">
              <a:buFont typeface="+mj-lt"/>
              <a:buAutoNum type="arabicPeriod"/>
            </a:pPr>
            <a:r>
              <a:rPr lang="en-GB" sz="1600" dirty="0"/>
              <a:t>The Anglo Saxons thought that burning down crops would keep ghosts away.</a:t>
            </a:r>
          </a:p>
          <a:p>
            <a:pPr marL="342900" indent="-342900">
              <a:buFont typeface="+mj-lt"/>
              <a:buAutoNum type="arabicPeriod"/>
            </a:pPr>
            <a:r>
              <a:rPr lang="en-GB" sz="1600" dirty="0"/>
              <a:t>The Anglo Saxons believed in dragons and elves.</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7" y="592866"/>
            <a:ext cx="8220075" cy="807568"/>
          </a:xfrm>
        </p:spPr>
        <p:txBody>
          <a:bodyPr>
            <a:noAutofit/>
          </a:bodyPr>
          <a:lstStyle/>
          <a:p>
            <a:r>
              <a:rPr lang="en-GB" dirty="0"/>
              <a:t>Paganism</a:t>
            </a:r>
          </a:p>
        </p:txBody>
      </p:sp>
      <p:sp>
        <p:nvSpPr>
          <p:cNvPr id="7" name="Content Placeholder 6"/>
          <p:cNvSpPr>
            <a:spLocks noGrp="1"/>
          </p:cNvSpPr>
          <p:nvPr>
            <p:ph idx="1"/>
          </p:nvPr>
        </p:nvSpPr>
        <p:spPr>
          <a:xfrm>
            <a:off x="503238" y="1058612"/>
            <a:ext cx="8137525" cy="1800808"/>
          </a:xfrm>
        </p:spPr>
        <p:txBody>
          <a:bodyPr>
            <a:noAutofit/>
          </a:bodyPr>
          <a:lstStyle/>
          <a:p>
            <a:pPr marL="0" indent="0" algn="ctr">
              <a:buNone/>
            </a:pPr>
            <a:r>
              <a:rPr lang="en-GB" sz="1600" dirty="0"/>
              <a:t>The religion of the early Anglo Saxon people was Paganism. Paganism is a polytheistic religion, which means many gods are worshipped.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0823" y="2254178"/>
            <a:ext cx="2713221" cy="37352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858" y="2699609"/>
            <a:ext cx="2128624" cy="32482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817" y="2554674"/>
            <a:ext cx="1199102" cy="353815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25029">
            <a:off x="948972" y="1381628"/>
            <a:ext cx="2682912" cy="39420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1894" y="3006391"/>
            <a:ext cx="4189527" cy="3248280"/>
          </a:xfrm>
          <a:prstGeom prst="rect">
            <a:avLst/>
          </a:prstGeom>
        </p:spPr>
      </p:pic>
    </p:spTree>
    <p:extLst>
      <p:ext uri="{BB962C8B-B14F-4D97-AF65-F5344CB8AC3E}">
        <p14:creationId xmlns:p14="http://schemas.microsoft.com/office/powerpoint/2010/main" val="82059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238" y="512763"/>
            <a:ext cx="8137525" cy="5832475"/>
          </a:xfrm>
          <a:prstGeom prst="rect">
            <a:avLst/>
          </a:prstGeom>
          <a:solidFill>
            <a:srgbClr val="14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712" r="24775"/>
          <a:stretch/>
        </p:blipFill>
        <p:spPr>
          <a:xfrm>
            <a:off x="755650" y="1323873"/>
            <a:ext cx="6310185" cy="6369828"/>
          </a:xfrm>
          <a:prstGeom prst="rect">
            <a:avLst/>
          </a:prstGeom>
        </p:spPr>
      </p:pic>
      <p:sp>
        <p:nvSpPr>
          <p:cNvPr id="6" name="Title 5"/>
          <p:cNvSpPr>
            <a:spLocks noGrp="1"/>
          </p:cNvSpPr>
          <p:nvPr>
            <p:ph type="title"/>
          </p:nvPr>
        </p:nvSpPr>
        <p:spPr>
          <a:xfrm>
            <a:off x="457197" y="592866"/>
            <a:ext cx="8220075" cy="807568"/>
          </a:xfrm>
        </p:spPr>
        <p:txBody>
          <a:bodyPr>
            <a:noAutofit/>
          </a:bodyPr>
          <a:lstStyle/>
          <a:p>
            <a:r>
              <a:rPr lang="en-GB" dirty="0">
                <a:solidFill>
                  <a:schemeClr val="bg1"/>
                </a:solidFill>
              </a:rPr>
              <a:t>Festivals</a:t>
            </a:r>
          </a:p>
        </p:txBody>
      </p:sp>
      <p:sp>
        <p:nvSpPr>
          <p:cNvPr id="7" name="Content Placeholder 6"/>
          <p:cNvSpPr>
            <a:spLocks noGrp="1"/>
          </p:cNvSpPr>
          <p:nvPr>
            <p:ph idx="1"/>
          </p:nvPr>
        </p:nvSpPr>
        <p:spPr>
          <a:xfrm>
            <a:off x="503238" y="943280"/>
            <a:ext cx="8137525" cy="1800808"/>
          </a:xfrm>
        </p:spPr>
        <p:txBody>
          <a:bodyPr>
            <a:noAutofit/>
          </a:bodyPr>
          <a:lstStyle/>
          <a:p>
            <a:pPr marL="0" indent="0" algn="ctr">
              <a:buNone/>
            </a:pPr>
            <a:r>
              <a:rPr lang="en-GB" sz="1600" dirty="0">
                <a:solidFill>
                  <a:schemeClr val="bg1"/>
                </a:solidFill>
              </a:rPr>
              <a:t>There were many Anglo Saxon festivals throughout the year. During the festivals different gods were worshipped.</a:t>
            </a:r>
          </a:p>
          <a:p>
            <a:pPr marL="0" indent="0" algn="ctr">
              <a:buNone/>
            </a:pPr>
            <a:r>
              <a:rPr lang="en-GB" sz="1600" dirty="0">
                <a:solidFill>
                  <a:schemeClr val="bg1"/>
                </a:solidFill>
              </a:rPr>
              <a:t>The people would pray to the gods and make sacrifices of objects and animals. It is believed that bonfires were common during the festivals and that people would dance around or over them and throw herbs and other offerings into the flames.</a:t>
            </a:r>
          </a:p>
        </p:txBody>
      </p:sp>
    </p:spTree>
    <p:extLst>
      <p:ext uri="{BB962C8B-B14F-4D97-AF65-F5344CB8AC3E}">
        <p14:creationId xmlns:p14="http://schemas.microsoft.com/office/powerpoint/2010/main" val="224427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7" y="699960"/>
            <a:ext cx="8220075" cy="807568"/>
          </a:xfrm>
        </p:spPr>
        <p:txBody>
          <a:bodyPr>
            <a:noAutofit/>
          </a:bodyPr>
          <a:lstStyle/>
          <a:p>
            <a:r>
              <a:rPr lang="en-GB" dirty="0"/>
              <a:t>Magic and Spells</a:t>
            </a:r>
          </a:p>
        </p:txBody>
      </p:sp>
      <p:sp>
        <p:nvSpPr>
          <p:cNvPr id="7" name="Content Placeholder 6"/>
          <p:cNvSpPr>
            <a:spLocks noGrp="1"/>
          </p:cNvSpPr>
          <p:nvPr>
            <p:ph idx="1"/>
          </p:nvPr>
        </p:nvSpPr>
        <p:spPr>
          <a:xfrm>
            <a:off x="503239" y="1221052"/>
            <a:ext cx="8137524" cy="1800808"/>
          </a:xfrm>
        </p:spPr>
        <p:txBody>
          <a:bodyPr>
            <a:noAutofit/>
          </a:bodyPr>
          <a:lstStyle/>
          <a:p>
            <a:pPr marL="0" indent="0" algn="ctr">
              <a:buNone/>
            </a:pPr>
            <a:r>
              <a:rPr lang="en-GB" sz="1600" dirty="0"/>
              <a:t>The Anglo Saxon people were very superstitious.</a:t>
            </a:r>
          </a:p>
          <a:p>
            <a:pPr marL="0" indent="0" algn="ctr">
              <a:buNone/>
            </a:pPr>
            <a:r>
              <a:rPr lang="en-GB" sz="1600" dirty="0"/>
              <a:t>They believed in good and bad omens, lucky charms, spells and magic as they thought that these things could influence what happened in different aspects of their lives.</a:t>
            </a:r>
          </a:p>
          <a:p>
            <a:pPr marL="0" indent="0" algn="ctr">
              <a:buNone/>
            </a:pPr>
            <a:r>
              <a:rPr lang="en-GB" sz="1600" dirty="0"/>
              <a:t>The Anglo Saxons performed many rituals that they believed would protect them in this life and the next. This was especially true about the way they dealt with the dead. It was common to bury a person with their belongings as the Anglo Saxons believed the dead person would need these in the afterlife. Some people were even buried with a slave or pet!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 y="2825825"/>
            <a:ext cx="7685903" cy="3766092"/>
          </a:xfrm>
          <a:prstGeom prst="rect">
            <a:avLst/>
          </a:prstGeom>
        </p:spPr>
      </p:pic>
    </p:spTree>
    <p:extLst>
      <p:ext uri="{BB962C8B-B14F-4D97-AF65-F5344CB8AC3E}">
        <p14:creationId xmlns:p14="http://schemas.microsoft.com/office/powerpoint/2010/main" val="25914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7" y="699960"/>
            <a:ext cx="8220075" cy="807568"/>
          </a:xfrm>
        </p:spPr>
        <p:txBody>
          <a:bodyPr>
            <a:noAutofit/>
          </a:bodyPr>
          <a:lstStyle/>
          <a:p>
            <a:r>
              <a:rPr lang="en-GB" dirty="0"/>
              <a:t>Anglo Saxon Gods</a:t>
            </a:r>
          </a:p>
        </p:txBody>
      </p:sp>
      <p:sp>
        <p:nvSpPr>
          <p:cNvPr id="7" name="Content Placeholder 6"/>
          <p:cNvSpPr>
            <a:spLocks noGrp="1"/>
          </p:cNvSpPr>
          <p:nvPr>
            <p:ph idx="1"/>
          </p:nvPr>
        </p:nvSpPr>
        <p:spPr>
          <a:xfrm>
            <a:off x="503239" y="1221052"/>
            <a:ext cx="8137524" cy="1800808"/>
          </a:xfrm>
        </p:spPr>
        <p:txBody>
          <a:bodyPr>
            <a:noAutofit/>
          </a:bodyPr>
          <a:lstStyle/>
          <a:p>
            <a:pPr marL="0" indent="0" algn="ctr">
              <a:buNone/>
            </a:pPr>
            <a:r>
              <a:rPr lang="en-GB" sz="1600" dirty="0"/>
              <a:t>The Anglo Saxons believed in lots of different gods who they believed represented and were responsible for different things.</a:t>
            </a:r>
          </a:p>
          <a:p>
            <a:pPr marL="0" indent="0" algn="ctr">
              <a:buNone/>
            </a:pPr>
            <a:r>
              <a:rPr lang="en-GB" sz="1600" dirty="0"/>
              <a:t>The people prayed to the gods in hope that they would offer protection or provide them with the things they needed.</a:t>
            </a:r>
          </a:p>
          <a:p>
            <a:pPr marL="0" indent="0" algn="ctr">
              <a:buNone/>
            </a:pPr>
            <a:r>
              <a:rPr lang="en-GB" sz="1600" dirty="0"/>
              <a:t>Today we are going to learn about some of the main Anglo Saxon gods.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3272957"/>
            <a:ext cx="1927432" cy="28320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673" y="3472653"/>
            <a:ext cx="1678928" cy="25620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9535" y="3343256"/>
            <a:ext cx="1955043" cy="26914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0586" y="3154763"/>
            <a:ext cx="999854" cy="2950234"/>
          </a:xfrm>
          <a:prstGeom prst="rect">
            <a:avLst/>
          </a:prstGeom>
        </p:spPr>
      </p:pic>
    </p:spTree>
    <p:extLst>
      <p:ext uri="{BB962C8B-B14F-4D97-AF65-F5344CB8AC3E}">
        <p14:creationId xmlns:p14="http://schemas.microsoft.com/office/powerpoint/2010/main" val="26940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238" y="519574"/>
            <a:ext cx="4076999" cy="5825664"/>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593856" y="876944"/>
            <a:ext cx="2748477" cy="807568"/>
          </a:xfrm>
        </p:spPr>
        <p:txBody>
          <a:bodyPr lIns="0">
            <a:noAutofit/>
          </a:bodyPr>
          <a:lstStyle/>
          <a:p>
            <a:r>
              <a:rPr lang="en-GB" dirty="0" err="1"/>
              <a:t>Woden</a:t>
            </a:r>
            <a:endParaRPr lang="en-GB" dirty="0"/>
          </a:p>
        </p:txBody>
      </p:sp>
      <p:sp>
        <p:nvSpPr>
          <p:cNvPr id="7" name="Content Placeholder 6"/>
          <p:cNvSpPr>
            <a:spLocks noGrp="1"/>
          </p:cNvSpPr>
          <p:nvPr>
            <p:ph idx="1"/>
          </p:nvPr>
        </p:nvSpPr>
        <p:spPr>
          <a:xfrm>
            <a:off x="593856" y="1448013"/>
            <a:ext cx="4068762" cy="3968786"/>
          </a:xfrm>
        </p:spPr>
        <p:txBody>
          <a:bodyPr>
            <a:noAutofit/>
          </a:bodyPr>
          <a:lstStyle/>
          <a:p>
            <a:r>
              <a:rPr lang="en-GB" sz="1600" dirty="0" err="1"/>
              <a:t>Woden</a:t>
            </a:r>
            <a:r>
              <a:rPr lang="en-GB" sz="1600" dirty="0"/>
              <a:t> was the chief of the Anglo Saxon gods.</a:t>
            </a:r>
          </a:p>
          <a:p>
            <a:r>
              <a:rPr lang="en-GB" sz="1600" dirty="0"/>
              <a:t>He was the god of battle and war.</a:t>
            </a:r>
          </a:p>
          <a:p>
            <a:r>
              <a:rPr lang="en-GB" sz="1600" dirty="0" err="1"/>
              <a:t>Woden</a:t>
            </a:r>
            <a:r>
              <a:rPr lang="en-GB" sz="1600" dirty="0"/>
              <a:t> was also believed to be the observer of humans and the Anglo Saxons thought he may visit them in disguise.</a:t>
            </a:r>
          </a:p>
          <a:p>
            <a:r>
              <a:rPr lang="en-GB" sz="1600" dirty="0"/>
              <a:t>His special animal was the wolf and he had two wolves as pets.</a:t>
            </a:r>
          </a:p>
          <a:p>
            <a:r>
              <a:rPr lang="en-GB" sz="1600" dirty="0"/>
              <a:t>His special object was a spear.</a:t>
            </a:r>
          </a:p>
          <a:p>
            <a:r>
              <a:rPr lang="en-GB" sz="1600" dirty="0"/>
              <a:t>The day of the week Wednesday was named after him.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7724"/>
          <a:stretch/>
        </p:blipFill>
        <p:spPr>
          <a:xfrm>
            <a:off x="4580237" y="519574"/>
            <a:ext cx="4060525" cy="582566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606" y="569419"/>
            <a:ext cx="4154355" cy="5719162"/>
          </a:xfrm>
          <a:prstGeom prst="rect">
            <a:avLst/>
          </a:prstGeom>
        </p:spPr>
      </p:pic>
    </p:spTree>
    <p:extLst>
      <p:ext uri="{BB962C8B-B14F-4D97-AF65-F5344CB8AC3E}">
        <p14:creationId xmlns:p14="http://schemas.microsoft.com/office/powerpoint/2010/main" val="120475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238" y="519574"/>
            <a:ext cx="4076999" cy="5825664"/>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12213" y="901658"/>
            <a:ext cx="2748477" cy="807568"/>
          </a:xfrm>
        </p:spPr>
        <p:txBody>
          <a:bodyPr lIns="0">
            <a:noAutofit/>
          </a:bodyPr>
          <a:lstStyle/>
          <a:p>
            <a:r>
              <a:rPr lang="en-GB" dirty="0" err="1"/>
              <a:t>Frige</a:t>
            </a:r>
            <a:endParaRPr lang="en-GB" dirty="0"/>
          </a:p>
        </p:txBody>
      </p:sp>
      <p:sp>
        <p:nvSpPr>
          <p:cNvPr id="7" name="Content Placeholder 6"/>
          <p:cNvSpPr>
            <a:spLocks noGrp="1"/>
          </p:cNvSpPr>
          <p:nvPr>
            <p:ph idx="1"/>
          </p:nvPr>
        </p:nvSpPr>
        <p:spPr>
          <a:xfrm>
            <a:off x="593856" y="1448013"/>
            <a:ext cx="4068762" cy="3968786"/>
          </a:xfrm>
        </p:spPr>
        <p:txBody>
          <a:bodyPr>
            <a:noAutofit/>
          </a:bodyPr>
          <a:lstStyle/>
          <a:p>
            <a:r>
              <a:rPr lang="en-GB" sz="1600" dirty="0" err="1"/>
              <a:t>Frige</a:t>
            </a:r>
            <a:r>
              <a:rPr lang="en-GB" sz="1600" dirty="0"/>
              <a:t> was the wife of </a:t>
            </a:r>
            <a:r>
              <a:rPr lang="en-GB" sz="1600" dirty="0" err="1"/>
              <a:t>Woden</a:t>
            </a:r>
            <a:r>
              <a:rPr lang="en-GB" sz="1600" dirty="0"/>
              <a:t>.</a:t>
            </a:r>
          </a:p>
          <a:p>
            <a:r>
              <a:rPr lang="en-GB" sz="1600" dirty="0"/>
              <a:t>She was the goddess of the household and childbirth and people would pray to her to ask for a good birth.</a:t>
            </a:r>
          </a:p>
          <a:p>
            <a:r>
              <a:rPr lang="en-GB" sz="1600" dirty="0"/>
              <a:t>Her name means ‘beloved’.</a:t>
            </a:r>
          </a:p>
          <a:p>
            <a:r>
              <a:rPr lang="en-GB" sz="1600" dirty="0"/>
              <a:t>Her symbols are the stork and the spinning wheel.</a:t>
            </a:r>
          </a:p>
          <a:p>
            <a:r>
              <a:rPr lang="en-GB" sz="1600" dirty="0"/>
              <a:t>The day of the week Friday is named after 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7724"/>
          <a:stretch/>
        </p:blipFill>
        <p:spPr>
          <a:xfrm>
            <a:off x="4580237" y="519574"/>
            <a:ext cx="4060525" cy="58256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228" y="595957"/>
            <a:ext cx="3717495" cy="5672897"/>
          </a:xfrm>
          <a:prstGeom prst="rect">
            <a:avLst/>
          </a:prstGeom>
        </p:spPr>
      </p:pic>
    </p:spTree>
    <p:extLst>
      <p:ext uri="{BB962C8B-B14F-4D97-AF65-F5344CB8AC3E}">
        <p14:creationId xmlns:p14="http://schemas.microsoft.com/office/powerpoint/2010/main" val="32072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238" y="519574"/>
            <a:ext cx="4076999" cy="5825664"/>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503238" y="728663"/>
            <a:ext cx="2748477" cy="807568"/>
          </a:xfrm>
        </p:spPr>
        <p:txBody>
          <a:bodyPr lIns="0">
            <a:noAutofit/>
          </a:bodyPr>
          <a:lstStyle/>
          <a:p>
            <a:r>
              <a:rPr lang="en-GB" dirty="0"/>
              <a:t>Thunor</a:t>
            </a:r>
          </a:p>
        </p:txBody>
      </p:sp>
      <p:sp>
        <p:nvSpPr>
          <p:cNvPr id="7" name="Content Placeholder 6"/>
          <p:cNvSpPr>
            <a:spLocks noGrp="1"/>
          </p:cNvSpPr>
          <p:nvPr>
            <p:ph idx="1"/>
          </p:nvPr>
        </p:nvSpPr>
        <p:spPr>
          <a:xfrm>
            <a:off x="593856" y="1132447"/>
            <a:ext cx="4068762" cy="3968786"/>
          </a:xfrm>
        </p:spPr>
        <p:txBody>
          <a:bodyPr>
            <a:noAutofit/>
          </a:bodyPr>
          <a:lstStyle/>
          <a:p>
            <a:r>
              <a:rPr lang="en-GB" sz="1600" dirty="0"/>
              <a:t>Thunor was the god of thunder. He is also known as Thor.</a:t>
            </a:r>
          </a:p>
          <a:p>
            <a:r>
              <a:rPr lang="en-GB" sz="1600" dirty="0"/>
              <a:t>Thunor was known as the protector of humans against threats.</a:t>
            </a:r>
          </a:p>
          <a:p>
            <a:r>
              <a:rPr lang="en-GB" sz="1600" dirty="0"/>
              <a:t>He has a hammer as his symbol.</a:t>
            </a:r>
          </a:p>
          <a:p>
            <a:r>
              <a:rPr lang="en-GB" sz="1600" dirty="0"/>
              <a:t>Goats are his special animal as they were believed to pull his chariot.</a:t>
            </a:r>
          </a:p>
          <a:p>
            <a:r>
              <a:rPr lang="en-GB" sz="1600" dirty="0"/>
              <a:t>Thunor was the son of </a:t>
            </a:r>
            <a:r>
              <a:rPr lang="en-GB" sz="1600" dirty="0" err="1"/>
              <a:t>Woden</a:t>
            </a:r>
            <a:r>
              <a:rPr lang="en-GB" sz="1600" dirty="0"/>
              <a:t> and </a:t>
            </a:r>
            <a:r>
              <a:rPr lang="en-GB" sz="1600" dirty="0" err="1"/>
              <a:t>Frige</a:t>
            </a:r>
            <a:r>
              <a:rPr lang="en-GB" sz="1600" dirty="0"/>
              <a:t>.</a:t>
            </a:r>
          </a:p>
          <a:p>
            <a:r>
              <a:rPr lang="en-GB" sz="1600" dirty="0"/>
              <a:t>The day of the week Thursday is named after him.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7724"/>
          <a:stretch/>
        </p:blipFill>
        <p:spPr>
          <a:xfrm>
            <a:off x="4580237" y="519574"/>
            <a:ext cx="4060525" cy="582566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41738">
            <a:off x="3237469" y="1990956"/>
            <a:ext cx="5082013" cy="3940255"/>
          </a:xfrm>
          <a:prstGeom prst="rect">
            <a:avLst/>
          </a:prstGeom>
        </p:spPr>
      </p:pic>
    </p:spTree>
    <p:extLst>
      <p:ext uri="{BB962C8B-B14F-4D97-AF65-F5344CB8AC3E}">
        <p14:creationId xmlns:p14="http://schemas.microsoft.com/office/powerpoint/2010/main" val="3482685638"/>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1207</TotalTime>
  <Words>571</Words>
  <Application>Microsoft Office PowerPoint</Application>
  <PresentationFormat>On-screen Show (4:3)</PresentationFormat>
  <Paragraphs>44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BPreplay</vt:lpstr>
      <vt:lpstr>Sassoon Infant Rg</vt:lpstr>
      <vt:lpstr>Calibri</vt:lpstr>
      <vt:lpstr>Sassoon Infant Md</vt:lpstr>
      <vt:lpstr>Office Theme</vt:lpstr>
      <vt:lpstr>PowerPoint Presentation</vt:lpstr>
      <vt:lpstr>PowerPoint Presentation</vt:lpstr>
      <vt:lpstr>Paganism</vt:lpstr>
      <vt:lpstr>Festivals</vt:lpstr>
      <vt:lpstr>Magic and Spells</vt:lpstr>
      <vt:lpstr>Anglo Saxon Gods</vt:lpstr>
      <vt:lpstr>Woden</vt:lpstr>
      <vt:lpstr>Frige</vt:lpstr>
      <vt:lpstr>Thunor</vt:lpstr>
      <vt:lpstr>Tiw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Sheila Spooner</cp:lastModifiedBy>
  <cp:revision>86</cp:revision>
  <dcterms:created xsi:type="dcterms:W3CDTF">2014-10-01T16:09:27Z</dcterms:created>
  <dcterms:modified xsi:type="dcterms:W3CDTF">2021-01-17T21:11:26Z</dcterms:modified>
</cp:coreProperties>
</file>