
<file path=[Content_Types].xml><?xml version="1.0" encoding="utf-8"?>
<Types xmlns="http://schemas.openxmlformats.org/package/2006/content-types">
  <Default Extension="HAkrAfydNn2uptmGK6xaZNP9uyu" ContentType="image/jpeg"/>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68" d="100"/>
          <a:sy n="68" d="100"/>
        </p:scale>
        <p:origin x="7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2B64D-EC91-4D3D-84F1-B864C8DDBB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6A5F7D-5ED6-404B-81AD-0954AAB2D0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55B9D8-E8C6-4B76-8731-444F081B99F4}"/>
              </a:ext>
            </a:extLst>
          </p:cNvPr>
          <p:cNvSpPr>
            <a:spLocks noGrp="1"/>
          </p:cNvSpPr>
          <p:nvPr>
            <p:ph type="dt" sz="half" idx="10"/>
          </p:nvPr>
        </p:nvSpPr>
        <p:spPr/>
        <p:txBody>
          <a:bodyPr/>
          <a:lstStyle/>
          <a:p>
            <a:fld id="{32EE7B3A-5BEA-4E1C-BEE1-D8D787089696}" type="datetimeFigureOut">
              <a:rPr lang="en-GB" smtClean="0"/>
              <a:t>31/01/2021</a:t>
            </a:fld>
            <a:endParaRPr lang="en-GB"/>
          </a:p>
        </p:txBody>
      </p:sp>
      <p:sp>
        <p:nvSpPr>
          <p:cNvPr id="5" name="Footer Placeholder 4">
            <a:extLst>
              <a:ext uri="{FF2B5EF4-FFF2-40B4-BE49-F238E27FC236}">
                <a16:creationId xmlns:a16="http://schemas.microsoft.com/office/drawing/2014/main" id="{E0153FE2-3AEB-4FD2-8CEC-0677917BC1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8A4AD4-0A11-4284-81B7-E4643C134DEB}"/>
              </a:ext>
            </a:extLst>
          </p:cNvPr>
          <p:cNvSpPr>
            <a:spLocks noGrp="1"/>
          </p:cNvSpPr>
          <p:nvPr>
            <p:ph type="sldNum" sz="quarter" idx="12"/>
          </p:nvPr>
        </p:nvSpPr>
        <p:spPr/>
        <p:txBody>
          <a:bodyPr/>
          <a:lstStyle/>
          <a:p>
            <a:fld id="{7069F841-1910-4B24-82C3-B86615E9DB5F}" type="slidenum">
              <a:rPr lang="en-GB" smtClean="0"/>
              <a:t>‹#›</a:t>
            </a:fld>
            <a:endParaRPr lang="en-GB"/>
          </a:p>
        </p:txBody>
      </p:sp>
    </p:spTree>
    <p:extLst>
      <p:ext uri="{BB962C8B-B14F-4D97-AF65-F5344CB8AC3E}">
        <p14:creationId xmlns:p14="http://schemas.microsoft.com/office/powerpoint/2010/main" val="2901918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BFD31-D906-44C9-865D-5928BF43238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FA5146-D5FE-4FC7-993E-2A1B205151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BF91E9-DA7B-46A1-AB51-B01B18131E22}"/>
              </a:ext>
            </a:extLst>
          </p:cNvPr>
          <p:cNvSpPr>
            <a:spLocks noGrp="1"/>
          </p:cNvSpPr>
          <p:nvPr>
            <p:ph type="dt" sz="half" idx="10"/>
          </p:nvPr>
        </p:nvSpPr>
        <p:spPr/>
        <p:txBody>
          <a:bodyPr/>
          <a:lstStyle/>
          <a:p>
            <a:fld id="{32EE7B3A-5BEA-4E1C-BEE1-D8D787089696}" type="datetimeFigureOut">
              <a:rPr lang="en-GB" smtClean="0"/>
              <a:t>31/01/2021</a:t>
            </a:fld>
            <a:endParaRPr lang="en-GB"/>
          </a:p>
        </p:txBody>
      </p:sp>
      <p:sp>
        <p:nvSpPr>
          <p:cNvPr id="5" name="Footer Placeholder 4">
            <a:extLst>
              <a:ext uri="{FF2B5EF4-FFF2-40B4-BE49-F238E27FC236}">
                <a16:creationId xmlns:a16="http://schemas.microsoft.com/office/drawing/2014/main" id="{A224AD5F-CFA4-4AF0-AE07-109EBA0FC6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2F319C-DC65-4786-B0B0-CB28359EEFE4}"/>
              </a:ext>
            </a:extLst>
          </p:cNvPr>
          <p:cNvSpPr>
            <a:spLocks noGrp="1"/>
          </p:cNvSpPr>
          <p:nvPr>
            <p:ph type="sldNum" sz="quarter" idx="12"/>
          </p:nvPr>
        </p:nvSpPr>
        <p:spPr/>
        <p:txBody>
          <a:bodyPr/>
          <a:lstStyle/>
          <a:p>
            <a:fld id="{7069F841-1910-4B24-82C3-B86615E9DB5F}" type="slidenum">
              <a:rPr lang="en-GB" smtClean="0"/>
              <a:t>‹#›</a:t>
            </a:fld>
            <a:endParaRPr lang="en-GB"/>
          </a:p>
        </p:txBody>
      </p:sp>
    </p:spTree>
    <p:extLst>
      <p:ext uri="{BB962C8B-B14F-4D97-AF65-F5344CB8AC3E}">
        <p14:creationId xmlns:p14="http://schemas.microsoft.com/office/powerpoint/2010/main" val="4177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04CF53-6C33-4D21-906A-718B1A0DBC4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BF5550-45CA-4223-8491-28DC0C6727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3BB1CA-DD4F-4FD7-9D4F-1B0E8E03C39E}"/>
              </a:ext>
            </a:extLst>
          </p:cNvPr>
          <p:cNvSpPr>
            <a:spLocks noGrp="1"/>
          </p:cNvSpPr>
          <p:nvPr>
            <p:ph type="dt" sz="half" idx="10"/>
          </p:nvPr>
        </p:nvSpPr>
        <p:spPr/>
        <p:txBody>
          <a:bodyPr/>
          <a:lstStyle/>
          <a:p>
            <a:fld id="{32EE7B3A-5BEA-4E1C-BEE1-D8D787089696}" type="datetimeFigureOut">
              <a:rPr lang="en-GB" smtClean="0"/>
              <a:t>31/01/2021</a:t>
            </a:fld>
            <a:endParaRPr lang="en-GB"/>
          </a:p>
        </p:txBody>
      </p:sp>
      <p:sp>
        <p:nvSpPr>
          <p:cNvPr id="5" name="Footer Placeholder 4">
            <a:extLst>
              <a:ext uri="{FF2B5EF4-FFF2-40B4-BE49-F238E27FC236}">
                <a16:creationId xmlns:a16="http://schemas.microsoft.com/office/drawing/2014/main" id="{4FDE122E-1AE8-432C-ABE8-2D8FF0DDCD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487D62-A429-4017-9973-2A08E1F504C2}"/>
              </a:ext>
            </a:extLst>
          </p:cNvPr>
          <p:cNvSpPr>
            <a:spLocks noGrp="1"/>
          </p:cNvSpPr>
          <p:nvPr>
            <p:ph type="sldNum" sz="quarter" idx="12"/>
          </p:nvPr>
        </p:nvSpPr>
        <p:spPr/>
        <p:txBody>
          <a:bodyPr/>
          <a:lstStyle/>
          <a:p>
            <a:fld id="{7069F841-1910-4B24-82C3-B86615E9DB5F}" type="slidenum">
              <a:rPr lang="en-GB" smtClean="0"/>
              <a:t>‹#›</a:t>
            </a:fld>
            <a:endParaRPr lang="en-GB"/>
          </a:p>
        </p:txBody>
      </p:sp>
    </p:spTree>
    <p:extLst>
      <p:ext uri="{BB962C8B-B14F-4D97-AF65-F5344CB8AC3E}">
        <p14:creationId xmlns:p14="http://schemas.microsoft.com/office/powerpoint/2010/main" val="37959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6D583-3CF9-4E6C-8136-6CFC9CC942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AF90CD-DC00-4E7F-B67C-311265E243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BE604F-C67B-4326-B826-72DFC4FC7757}"/>
              </a:ext>
            </a:extLst>
          </p:cNvPr>
          <p:cNvSpPr>
            <a:spLocks noGrp="1"/>
          </p:cNvSpPr>
          <p:nvPr>
            <p:ph type="dt" sz="half" idx="10"/>
          </p:nvPr>
        </p:nvSpPr>
        <p:spPr/>
        <p:txBody>
          <a:bodyPr/>
          <a:lstStyle/>
          <a:p>
            <a:fld id="{32EE7B3A-5BEA-4E1C-BEE1-D8D787089696}" type="datetimeFigureOut">
              <a:rPr lang="en-GB" smtClean="0"/>
              <a:t>31/01/2021</a:t>
            </a:fld>
            <a:endParaRPr lang="en-GB"/>
          </a:p>
        </p:txBody>
      </p:sp>
      <p:sp>
        <p:nvSpPr>
          <p:cNvPr id="5" name="Footer Placeholder 4">
            <a:extLst>
              <a:ext uri="{FF2B5EF4-FFF2-40B4-BE49-F238E27FC236}">
                <a16:creationId xmlns:a16="http://schemas.microsoft.com/office/drawing/2014/main" id="{E03ECAEB-8A96-455F-BB98-56DDD54EEC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D96884-4DD2-4C16-9241-2F1E7CAEAB0C}"/>
              </a:ext>
            </a:extLst>
          </p:cNvPr>
          <p:cNvSpPr>
            <a:spLocks noGrp="1"/>
          </p:cNvSpPr>
          <p:nvPr>
            <p:ph type="sldNum" sz="quarter" idx="12"/>
          </p:nvPr>
        </p:nvSpPr>
        <p:spPr/>
        <p:txBody>
          <a:bodyPr/>
          <a:lstStyle/>
          <a:p>
            <a:fld id="{7069F841-1910-4B24-82C3-B86615E9DB5F}" type="slidenum">
              <a:rPr lang="en-GB" smtClean="0"/>
              <a:t>‹#›</a:t>
            </a:fld>
            <a:endParaRPr lang="en-GB"/>
          </a:p>
        </p:txBody>
      </p:sp>
    </p:spTree>
    <p:extLst>
      <p:ext uri="{BB962C8B-B14F-4D97-AF65-F5344CB8AC3E}">
        <p14:creationId xmlns:p14="http://schemas.microsoft.com/office/powerpoint/2010/main" val="109764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E9BCC-CA32-4849-A44B-1910E0142A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334BE6-BA5E-44CE-800F-D042BFBEAB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D88F02-86C4-400E-ABD1-00114E2E1D29}"/>
              </a:ext>
            </a:extLst>
          </p:cNvPr>
          <p:cNvSpPr>
            <a:spLocks noGrp="1"/>
          </p:cNvSpPr>
          <p:nvPr>
            <p:ph type="dt" sz="half" idx="10"/>
          </p:nvPr>
        </p:nvSpPr>
        <p:spPr/>
        <p:txBody>
          <a:bodyPr/>
          <a:lstStyle/>
          <a:p>
            <a:fld id="{32EE7B3A-5BEA-4E1C-BEE1-D8D787089696}" type="datetimeFigureOut">
              <a:rPr lang="en-GB" smtClean="0"/>
              <a:t>31/01/2021</a:t>
            </a:fld>
            <a:endParaRPr lang="en-GB"/>
          </a:p>
        </p:txBody>
      </p:sp>
      <p:sp>
        <p:nvSpPr>
          <p:cNvPr id="5" name="Footer Placeholder 4">
            <a:extLst>
              <a:ext uri="{FF2B5EF4-FFF2-40B4-BE49-F238E27FC236}">
                <a16:creationId xmlns:a16="http://schemas.microsoft.com/office/drawing/2014/main" id="{723C8C66-6DA2-4285-B6C4-FAD95AC963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C5D3DF-9F33-44B4-AF71-845FDB9929F0}"/>
              </a:ext>
            </a:extLst>
          </p:cNvPr>
          <p:cNvSpPr>
            <a:spLocks noGrp="1"/>
          </p:cNvSpPr>
          <p:nvPr>
            <p:ph type="sldNum" sz="quarter" idx="12"/>
          </p:nvPr>
        </p:nvSpPr>
        <p:spPr/>
        <p:txBody>
          <a:bodyPr/>
          <a:lstStyle/>
          <a:p>
            <a:fld id="{7069F841-1910-4B24-82C3-B86615E9DB5F}" type="slidenum">
              <a:rPr lang="en-GB" smtClean="0"/>
              <a:t>‹#›</a:t>
            </a:fld>
            <a:endParaRPr lang="en-GB"/>
          </a:p>
        </p:txBody>
      </p:sp>
    </p:spTree>
    <p:extLst>
      <p:ext uri="{BB962C8B-B14F-4D97-AF65-F5344CB8AC3E}">
        <p14:creationId xmlns:p14="http://schemas.microsoft.com/office/powerpoint/2010/main" val="2618848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AA4D-3814-4857-B6A1-0D563A33AE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E4CE2D-572C-45BB-921C-395DB4F9E1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61EF869-3196-4B2B-BF3F-BCA9D066C9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73FBBD-4145-4B48-B9AF-296A245F7737}"/>
              </a:ext>
            </a:extLst>
          </p:cNvPr>
          <p:cNvSpPr>
            <a:spLocks noGrp="1"/>
          </p:cNvSpPr>
          <p:nvPr>
            <p:ph type="dt" sz="half" idx="10"/>
          </p:nvPr>
        </p:nvSpPr>
        <p:spPr/>
        <p:txBody>
          <a:bodyPr/>
          <a:lstStyle/>
          <a:p>
            <a:fld id="{32EE7B3A-5BEA-4E1C-BEE1-D8D787089696}" type="datetimeFigureOut">
              <a:rPr lang="en-GB" smtClean="0"/>
              <a:t>31/01/2021</a:t>
            </a:fld>
            <a:endParaRPr lang="en-GB"/>
          </a:p>
        </p:txBody>
      </p:sp>
      <p:sp>
        <p:nvSpPr>
          <p:cNvPr id="6" name="Footer Placeholder 5">
            <a:extLst>
              <a:ext uri="{FF2B5EF4-FFF2-40B4-BE49-F238E27FC236}">
                <a16:creationId xmlns:a16="http://schemas.microsoft.com/office/drawing/2014/main" id="{00D3AD1E-16BD-480E-B337-BFF1DFDFC1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1E7ABB-2642-4BA8-B9F2-016FB98DC4E8}"/>
              </a:ext>
            </a:extLst>
          </p:cNvPr>
          <p:cNvSpPr>
            <a:spLocks noGrp="1"/>
          </p:cNvSpPr>
          <p:nvPr>
            <p:ph type="sldNum" sz="quarter" idx="12"/>
          </p:nvPr>
        </p:nvSpPr>
        <p:spPr/>
        <p:txBody>
          <a:bodyPr/>
          <a:lstStyle/>
          <a:p>
            <a:fld id="{7069F841-1910-4B24-82C3-B86615E9DB5F}" type="slidenum">
              <a:rPr lang="en-GB" smtClean="0"/>
              <a:t>‹#›</a:t>
            </a:fld>
            <a:endParaRPr lang="en-GB"/>
          </a:p>
        </p:txBody>
      </p:sp>
    </p:spTree>
    <p:extLst>
      <p:ext uri="{BB962C8B-B14F-4D97-AF65-F5344CB8AC3E}">
        <p14:creationId xmlns:p14="http://schemas.microsoft.com/office/powerpoint/2010/main" val="120166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AE4C9-564C-4144-9006-F9818FE7585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035BFF-DB2D-498B-AB08-4654043955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DCF91B-8A7F-4622-B105-DD7CF1FC40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48BE9E-B312-4648-968F-668437B8D0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92691C-85B1-4AC5-89D1-8E3E8F9420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3066B83-EA91-4C68-967D-71111F38F7C7}"/>
              </a:ext>
            </a:extLst>
          </p:cNvPr>
          <p:cNvSpPr>
            <a:spLocks noGrp="1"/>
          </p:cNvSpPr>
          <p:nvPr>
            <p:ph type="dt" sz="half" idx="10"/>
          </p:nvPr>
        </p:nvSpPr>
        <p:spPr/>
        <p:txBody>
          <a:bodyPr/>
          <a:lstStyle/>
          <a:p>
            <a:fld id="{32EE7B3A-5BEA-4E1C-BEE1-D8D787089696}" type="datetimeFigureOut">
              <a:rPr lang="en-GB" smtClean="0"/>
              <a:t>31/01/2021</a:t>
            </a:fld>
            <a:endParaRPr lang="en-GB"/>
          </a:p>
        </p:txBody>
      </p:sp>
      <p:sp>
        <p:nvSpPr>
          <p:cNvPr id="8" name="Footer Placeholder 7">
            <a:extLst>
              <a:ext uri="{FF2B5EF4-FFF2-40B4-BE49-F238E27FC236}">
                <a16:creationId xmlns:a16="http://schemas.microsoft.com/office/drawing/2014/main" id="{A0153280-C16C-40BD-B1B8-B57AE71A2AC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929FA47-B02B-418D-9425-11A505709B32}"/>
              </a:ext>
            </a:extLst>
          </p:cNvPr>
          <p:cNvSpPr>
            <a:spLocks noGrp="1"/>
          </p:cNvSpPr>
          <p:nvPr>
            <p:ph type="sldNum" sz="quarter" idx="12"/>
          </p:nvPr>
        </p:nvSpPr>
        <p:spPr/>
        <p:txBody>
          <a:bodyPr/>
          <a:lstStyle/>
          <a:p>
            <a:fld id="{7069F841-1910-4B24-82C3-B86615E9DB5F}" type="slidenum">
              <a:rPr lang="en-GB" smtClean="0"/>
              <a:t>‹#›</a:t>
            </a:fld>
            <a:endParaRPr lang="en-GB"/>
          </a:p>
        </p:txBody>
      </p:sp>
    </p:spTree>
    <p:extLst>
      <p:ext uri="{BB962C8B-B14F-4D97-AF65-F5344CB8AC3E}">
        <p14:creationId xmlns:p14="http://schemas.microsoft.com/office/powerpoint/2010/main" val="3855826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7FB99-C300-49EF-915F-C9F9F961A08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F7E1786-83D7-4BB8-B16E-6463CEC283AD}"/>
              </a:ext>
            </a:extLst>
          </p:cNvPr>
          <p:cNvSpPr>
            <a:spLocks noGrp="1"/>
          </p:cNvSpPr>
          <p:nvPr>
            <p:ph type="dt" sz="half" idx="10"/>
          </p:nvPr>
        </p:nvSpPr>
        <p:spPr/>
        <p:txBody>
          <a:bodyPr/>
          <a:lstStyle/>
          <a:p>
            <a:fld id="{32EE7B3A-5BEA-4E1C-BEE1-D8D787089696}" type="datetimeFigureOut">
              <a:rPr lang="en-GB" smtClean="0"/>
              <a:t>31/01/2021</a:t>
            </a:fld>
            <a:endParaRPr lang="en-GB"/>
          </a:p>
        </p:txBody>
      </p:sp>
      <p:sp>
        <p:nvSpPr>
          <p:cNvPr id="4" name="Footer Placeholder 3">
            <a:extLst>
              <a:ext uri="{FF2B5EF4-FFF2-40B4-BE49-F238E27FC236}">
                <a16:creationId xmlns:a16="http://schemas.microsoft.com/office/drawing/2014/main" id="{2FE0547F-4045-463D-AE26-7A28AEF414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856C95-0FC1-424F-96EF-496563DA24E8}"/>
              </a:ext>
            </a:extLst>
          </p:cNvPr>
          <p:cNvSpPr>
            <a:spLocks noGrp="1"/>
          </p:cNvSpPr>
          <p:nvPr>
            <p:ph type="sldNum" sz="quarter" idx="12"/>
          </p:nvPr>
        </p:nvSpPr>
        <p:spPr/>
        <p:txBody>
          <a:bodyPr/>
          <a:lstStyle/>
          <a:p>
            <a:fld id="{7069F841-1910-4B24-82C3-B86615E9DB5F}" type="slidenum">
              <a:rPr lang="en-GB" smtClean="0"/>
              <a:t>‹#›</a:t>
            </a:fld>
            <a:endParaRPr lang="en-GB"/>
          </a:p>
        </p:txBody>
      </p:sp>
    </p:spTree>
    <p:extLst>
      <p:ext uri="{BB962C8B-B14F-4D97-AF65-F5344CB8AC3E}">
        <p14:creationId xmlns:p14="http://schemas.microsoft.com/office/powerpoint/2010/main" val="400056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9E0570-D6B5-425A-B927-2430A7AC73A0}"/>
              </a:ext>
            </a:extLst>
          </p:cNvPr>
          <p:cNvSpPr>
            <a:spLocks noGrp="1"/>
          </p:cNvSpPr>
          <p:nvPr>
            <p:ph type="dt" sz="half" idx="10"/>
          </p:nvPr>
        </p:nvSpPr>
        <p:spPr/>
        <p:txBody>
          <a:bodyPr/>
          <a:lstStyle/>
          <a:p>
            <a:fld id="{32EE7B3A-5BEA-4E1C-BEE1-D8D787089696}" type="datetimeFigureOut">
              <a:rPr lang="en-GB" smtClean="0"/>
              <a:t>31/01/2021</a:t>
            </a:fld>
            <a:endParaRPr lang="en-GB"/>
          </a:p>
        </p:txBody>
      </p:sp>
      <p:sp>
        <p:nvSpPr>
          <p:cNvPr id="3" name="Footer Placeholder 2">
            <a:extLst>
              <a:ext uri="{FF2B5EF4-FFF2-40B4-BE49-F238E27FC236}">
                <a16:creationId xmlns:a16="http://schemas.microsoft.com/office/drawing/2014/main" id="{C5791BA9-D45A-4E3A-9AE1-8AA6B17C563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1C1CEDF-8181-45E0-ABA3-FC02AFBF0F0B}"/>
              </a:ext>
            </a:extLst>
          </p:cNvPr>
          <p:cNvSpPr>
            <a:spLocks noGrp="1"/>
          </p:cNvSpPr>
          <p:nvPr>
            <p:ph type="sldNum" sz="quarter" idx="12"/>
          </p:nvPr>
        </p:nvSpPr>
        <p:spPr/>
        <p:txBody>
          <a:bodyPr/>
          <a:lstStyle/>
          <a:p>
            <a:fld id="{7069F841-1910-4B24-82C3-B86615E9DB5F}" type="slidenum">
              <a:rPr lang="en-GB" smtClean="0"/>
              <a:t>‹#›</a:t>
            </a:fld>
            <a:endParaRPr lang="en-GB"/>
          </a:p>
        </p:txBody>
      </p:sp>
    </p:spTree>
    <p:extLst>
      <p:ext uri="{BB962C8B-B14F-4D97-AF65-F5344CB8AC3E}">
        <p14:creationId xmlns:p14="http://schemas.microsoft.com/office/powerpoint/2010/main" val="2225841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1F0AD-A868-458E-808B-E08218BB61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105E688-0A86-4994-8AC3-DC92E2C28D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BBE801B-5AAA-4591-BF7A-F9766E1C2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5D8917-F21E-4D8D-96B1-BB5EA919C2D9}"/>
              </a:ext>
            </a:extLst>
          </p:cNvPr>
          <p:cNvSpPr>
            <a:spLocks noGrp="1"/>
          </p:cNvSpPr>
          <p:nvPr>
            <p:ph type="dt" sz="half" idx="10"/>
          </p:nvPr>
        </p:nvSpPr>
        <p:spPr/>
        <p:txBody>
          <a:bodyPr/>
          <a:lstStyle/>
          <a:p>
            <a:fld id="{32EE7B3A-5BEA-4E1C-BEE1-D8D787089696}" type="datetimeFigureOut">
              <a:rPr lang="en-GB" smtClean="0"/>
              <a:t>31/01/2021</a:t>
            </a:fld>
            <a:endParaRPr lang="en-GB"/>
          </a:p>
        </p:txBody>
      </p:sp>
      <p:sp>
        <p:nvSpPr>
          <p:cNvPr id="6" name="Footer Placeholder 5">
            <a:extLst>
              <a:ext uri="{FF2B5EF4-FFF2-40B4-BE49-F238E27FC236}">
                <a16:creationId xmlns:a16="http://schemas.microsoft.com/office/drawing/2014/main" id="{0AE5ABC3-1E7F-4FF0-8A3A-8BF1A206F9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56CD58-404D-4DEA-A8F3-465990F64AA8}"/>
              </a:ext>
            </a:extLst>
          </p:cNvPr>
          <p:cNvSpPr>
            <a:spLocks noGrp="1"/>
          </p:cNvSpPr>
          <p:nvPr>
            <p:ph type="sldNum" sz="quarter" idx="12"/>
          </p:nvPr>
        </p:nvSpPr>
        <p:spPr/>
        <p:txBody>
          <a:bodyPr/>
          <a:lstStyle/>
          <a:p>
            <a:fld id="{7069F841-1910-4B24-82C3-B86615E9DB5F}" type="slidenum">
              <a:rPr lang="en-GB" smtClean="0"/>
              <a:t>‹#›</a:t>
            </a:fld>
            <a:endParaRPr lang="en-GB"/>
          </a:p>
        </p:txBody>
      </p:sp>
    </p:spTree>
    <p:extLst>
      <p:ext uri="{BB962C8B-B14F-4D97-AF65-F5344CB8AC3E}">
        <p14:creationId xmlns:p14="http://schemas.microsoft.com/office/powerpoint/2010/main" val="4150821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8090-BADA-4A75-AD97-A3D54707F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BD1950-958E-4D90-86F7-2E08830432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332A2A7-33FB-4891-A0E9-756E8B5B9C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7F66E6-EC9E-4900-95B9-8278B0906B42}"/>
              </a:ext>
            </a:extLst>
          </p:cNvPr>
          <p:cNvSpPr>
            <a:spLocks noGrp="1"/>
          </p:cNvSpPr>
          <p:nvPr>
            <p:ph type="dt" sz="half" idx="10"/>
          </p:nvPr>
        </p:nvSpPr>
        <p:spPr/>
        <p:txBody>
          <a:bodyPr/>
          <a:lstStyle/>
          <a:p>
            <a:fld id="{32EE7B3A-5BEA-4E1C-BEE1-D8D787089696}" type="datetimeFigureOut">
              <a:rPr lang="en-GB" smtClean="0"/>
              <a:t>31/01/2021</a:t>
            </a:fld>
            <a:endParaRPr lang="en-GB"/>
          </a:p>
        </p:txBody>
      </p:sp>
      <p:sp>
        <p:nvSpPr>
          <p:cNvPr id="6" name="Footer Placeholder 5">
            <a:extLst>
              <a:ext uri="{FF2B5EF4-FFF2-40B4-BE49-F238E27FC236}">
                <a16:creationId xmlns:a16="http://schemas.microsoft.com/office/drawing/2014/main" id="{E77C001F-E851-4EC8-A12E-1AD8C16BC6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2021EC-122C-4843-8185-E543E0773DA4}"/>
              </a:ext>
            </a:extLst>
          </p:cNvPr>
          <p:cNvSpPr>
            <a:spLocks noGrp="1"/>
          </p:cNvSpPr>
          <p:nvPr>
            <p:ph type="sldNum" sz="quarter" idx="12"/>
          </p:nvPr>
        </p:nvSpPr>
        <p:spPr/>
        <p:txBody>
          <a:bodyPr/>
          <a:lstStyle/>
          <a:p>
            <a:fld id="{7069F841-1910-4B24-82C3-B86615E9DB5F}" type="slidenum">
              <a:rPr lang="en-GB" smtClean="0"/>
              <a:t>‹#›</a:t>
            </a:fld>
            <a:endParaRPr lang="en-GB"/>
          </a:p>
        </p:txBody>
      </p:sp>
    </p:spTree>
    <p:extLst>
      <p:ext uri="{BB962C8B-B14F-4D97-AF65-F5344CB8AC3E}">
        <p14:creationId xmlns:p14="http://schemas.microsoft.com/office/powerpoint/2010/main" val="667799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HAkrAfydNn2uptmGK6xaZNP9uyu"/><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deviantart.com/sandara/art/White-Dragon-39182014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6000"/>
            <a:lum/>
            <a:extLst>
              <a:ext uri="{837473B0-CC2E-450A-ABE3-18F120FF3D39}">
                <a1611:picAttrSrcUrl xmlns:a1611="http://schemas.microsoft.com/office/drawing/2016/11/main" r:id="rId14"/>
              </a:ext>
            </a:extLst>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E3C7F3-A456-4BA7-A2B2-E3C41B9FF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A43F70-EC2F-482E-B603-6668D3D3A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3FC6B2-CD09-4A90-BB9E-56642EA3FC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EE7B3A-5BEA-4E1C-BEE1-D8D787089696}" type="datetimeFigureOut">
              <a:rPr lang="en-GB" smtClean="0"/>
              <a:t>31/01/2021</a:t>
            </a:fld>
            <a:endParaRPr lang="en-GB"/>
          </a:p>
        </p:txBody>
      </p:sp>
      <p:sp>
        <p:nvSpPr>
          <p:cNvPr id="5" name="Footer Placeholder 4">
            <a:extLst>
              <a:ext uri="{FF2B5EF4-FFF2-40B4-BE49-F238E27FC236}">
                <a16:creationId xmlns:a16="http://schemas.microsoft.com/office/drawing/2014/main" id="{1A52CB95-38A7-4B37-B727-9656758866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23D4D99-2C1E-49E2-B1A3-A1DA687728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69F841-1910-4B24-82C3-B86615E9DB5F}" type="slidenum">
              <a:rPr lang="en-GB" smtClean="0"/>
              <a:t>‹#›</a:t>
            </a:fld>
            <a:endParaRPr lang="en-GB"/>
          </a:p>
        </p:txBody>
      </p:sp>
    </p:spTree>
    <p:extLst>
      <p:ext uri="{BB962C8B-B14F-4D97-AF65-F5344CB8AC3E}">
        <p14:creationId xmlns:p14="http://schemas.microsoft.com/office/powerpoint/2010/main" val="65161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603E3A-F8CA-446C-831F-237C79B0D282}"/>
              </a:ext>
            </a:extLst>
          </p:cNvPr>
          <p:cNvSpPr txBox="1"/>
          <p:nvPr/>
        </p:nvSpPr>
        <p:spPr>
          <a:xfrm>
            <a:off x="358309" y="1232528"/>
            <a:ext cx="9875520" cy="1569660"/>
          </a:xfrm>
          <a:prstGeom prst="rect">
            <a:avLst/>
          </a:prstGeom>
          <a:noFill/>
        </p:spPr>
        <p:txBody>
          <a:bodyPr wrap="square">
            <a:spAutoFit/>
          </a:bodyPr>
          <a:lstStyle/>
          <a:p>
            <a:r>
              <a:rPr lang="en-GB" sz="1800" b="0" i="0" u="none" strike="noStrike" baseline="0" dirty="0">
                <a:latin typeface="Calibri" panose="020F0502020204030204" pitchFamily="34" charset="0"/>
              </a:rPr>
              <a:t> </a:t>
            </a:r>
            <a:r>
              <a:rPr lang="en-GB" sz="2400" b="0" i="0" u="none" strike="noStrike" baseline="0" dirty="0">
                <a:latin typeface="Calibri" panose="020F0502020204030204" pitchFamily="34" charset="0"/>
              </a:rPr>
              <a:t>Are you in the market for a new pet? Have you considered a dragon? Before you dismiss it out of hand, remember that there are so many different types of dragon, there’s bound to be one that suits your needs. Let’s have a look at some famous dragons and see which one you want to take home! </a:t>
            </a:r>
            <a:r>
              <a:rPr lang="en-GB" sz="1600" b="0" i="0" u="none" strike="noStrike" baseline="0" dirty="0">
                <a:latin typeface="Henny Penny"/>
              </a:rPr>
              <a:t> </a:t>
            </a:r>
            <a:endParaRPr lang="en-GB" dirty="0"/>
          </a:p>
        </p:txBody>
      </p:sp>
      <p:pic>
        <p:nvPicPr>
          <p:cNvPr id="7" name="Picture 6">
            <a:extLst>
              <a:ext uri="{FF2B5EF4-FFF2-40B4-BE49-F238E27FC236}">
                <a16:creationId xmlns:a16="http://schemas.microsoft.com/office/drawing/2014/main" id="{E82C7F83-3644-4120-9169-AA65D5EA1428}"/>
              </a:ext>
            </a:extLst>
          </p:cNvPr>
          <p:cNvPicPr>
            <a:picLocks noChangeAspect="1"/>
          </p:cNvPicPr>
          <p:nvPr/>
        </p:nvPicPr>
        <p:blipFill>
          <a:blip r:embed="rId4"/>
          <a:stretch>
            <a:fillRect/>
          </a:stretch>
        </p:blipFill>
        <p:spPr>
          <a:xfrm>
            <a:off x="358309" y="324587"/>
            <a:ext cx="8275659" cy="907941"/>
          </a:xfrm>
          <a:prstGeom prst="rect">
            <a:avLst/>
          </a:prstGeom>
        </p:spPr>
      </p:pic>
      <p:pic>
        <p:nvPicPr>
          <p:cNvPr id="8" name="Picture 7">
            <a:extLst>
              <a:ext uri="{FF2B5EF4-FFF2-40B4-BE49-F238E27FC236}">
                <a16:creationId xmlns:a16="http://schemas.microsoft.com/office/drawing/2014/main" id="{4C4E2B20-BD9C-48B0-BE69-38A28BBAE49E}"/>
              </a:ext>
            </a:extLst>
          </p:cNvPr>
          <p:cNvPicPr>
            <a:picLocks noChangeAspect="1"/>
          </p:cNvPicPr>
          <p:nvPr/>
        </p:nvPicPr>
        <p:blipFill>
          <a:blip r:embed="rId5"/>
          <a:stretch>
            <a:fillRect/>
          </a:stretch>
        </p:blipFill>
        <p:spPr>
          <a:xfrm>
            <a:off x="9271466" y="2369527"/>
            <a:ext cx="2562225" cy="4400550"/>
          </a:xfrm>
          <a:prstGeom prst="rect">
            <a:avLst/>
          </a:prstGeom>
        </p:spPr>
      </p:pic>
      <p:pic>
        <p:nvPicPr>
          <p:cNvPr id="9" name="Recorded Sound">
            <a:hlinkClick r:id="" action="ppaction://media"/>
            <a:extLst>
              <a:ext uri="{FF2B5EF4-FFF2-40B4-BE49-F238E27FC236}">
                <a16:creationId xmlns:a16="http://schemas.microsoft.com/office/drawing/2014/main" id="{34F897C1-EF65-43A5-B844-C22B0A61486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552578" y="324587"/>
            <a:ext cx="609600" cy="609600"/>
          </a:xfrm>
          <a:prstGeom prst="rect">
            <a:avLst/>
          </a:prstGeom>
        </p:spPr>
      </p:pic>
    </p:spTree>
    <p:extLst>
      <p:ext uri="{BB962C8B-B14F-4D97-AF65-F5344CB8AC3E}">
        <p14:creationId xmlns:p14="http://schemas.microsoft.com/office/powerpoint/2010/main" val="312970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37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04E0BC-02FD-4633-812A-5291BFF0A8FC}"/>
              </a:ext>
            </a:extLst>
          </p:cNvPr>
          <p:cNvSpPr txBox="1"/>
          <p:nvPr/>
        </p:nvSpPr>
        <p:spPr>
          <a:xfrm>
            <a:off x="351692" y="1139483"/>
            <a:ext cx="10053711" cy="1569660"/>
          </a:xfrm>
          <a:prstGeom prst="rect">
            <a:avLst/>
          </a:prstGeom>
          <a:noFill/>
        </p:spPr>
        <p:txBody>
          <a:bodyPr wrap="square" rtlCol="0">
            <a:spAutoFit/>
          </a:bodyPr>
          <a:lstStyle/>
          <a:p>
            <a:r>
              <a:rPr lang="en-GB" sz="2400" dirty="0">
                <a:solidFill>
                  <a:srgbClr val="000000"/>
                </a:solidFill>
                <a:latin typeface="Calibri" panose="020F0502020204030204" pitchFamily="34" charset="0"/>
              </a:rPr>
              <a:t> </a:t>
            </a:r>
            <a:r>
              <a:rPr lang="en-GB" sz="2400" b="0" i="0" u="none" strike="noStrike" baseline="0" dirty="0">
                <a:latin typeface="Calibri" panose="020F0502020204030204" pitchFamily="34" charset="0"/>
              </a:rPr>
              <a:t>Okay, so </a:t>
            </a:r>
            <a:r>
              <a:rPr lang="en-GB" sz="2400" b="0" i="0" u="none" strike="noStrike" baseline="0" dirty="0" err="1">
                <a:latin typeface="Calibri" panose="020F0502020204030204" pitchFamily="34" charset="0"/>
              </a:rPr>
              <a:t>drakones</a:t>
            </a:r>
            <a:r>
              <a:rPr lang="en-GB" sz="2400" b="0" i="0" u="none" strike="noStrike" baseline="0" dirty="0">
                <a:latin typeface="Calibri" panose="020F0502020204030204" pitchFamily="34" charset="0"/>
              </a:rPr>
              <a:t> look more like a snake than your usual dragon. Their heads are filled with sharp teeth and they can grow to be 180 feet long. You might need a big cage or a large garden for this one. Having said that, it’s better than any guard dog you could find! </a:t>
            </a:r>
            <a:endParaRPr lang="en-GB" sz="2400" dirty="0"/>
          </a:p>
        </p:txBody>
      </p:sp>
      <p:pic>
        <p:nvPicPr>
          <p:cNvPr id="4" name="Picture 3">
            <a:extLst>
              <a:ext uri="{FF2B5EF4-FFF2-40B4-BE49-F238E27FC236}">
                <a16:creationId xmlns:a16="http://schemas.microsoft.com/office/drawing/2014/main" id="{1832DD38-EE24-4F1D-A2B2-C8351F56E3AF}"/>
              </a:ext>
            </a:extLst>
          </p:cNvPr>
          <p:cNvPicPr>
            <a:picLocks noChangeAspect="1"/>
          </p:cNvPicPr>
          <p:nvPr/>
        </p:nvPicPr>
        <p:blipFill>
          <a:blip r:embed="rId4"/>
          <a:stretch>
            <a:fillRect/>
          </a:stretch>
        </p:blipFill>
        <p:spPr>
          <a:xfrm>
            <a:off x="351692" y="115252"/>
            <a:ext cx="3120332" cy="1024231"/>
          </a:xfrm>
          <a:prstGeom prst="rect">
            <a:avLst/>
          </a:prstGeom>
        </p:spPr>
      </p:pic>
      <p:pic>
        <p:nvPicPr>
          <p:cNvPr id="6" name="Picture 5">
            <a:extLst>
              <a:ext uri="{FF2B5EF4-FFF2-40B4-BE49-F238E27FC236}">
                <a16:creationId xmlns:a16="http://schemas.microsoft.com/office/drawing/2014/main" id="{7FC7A3E5-1831-4B90-8E6D-79495756D9CE}"/>
              </a:ext>
            </a:extLst>
          </p:cNvPr>
          <p:cNvPicPr>
            <a:picLocks noChangeAspect="1"/>
          </p:cNvPicPr>
          <p:nvPr/>
        </p:nvPicPr>
        <p:blipFill>
          <a:blip r:embed="rId5"/>
          <a:stretch>
            <a:fillRect/>
          </a:stretch>
        </p:blipFill>
        <p:spPr>
          <a:xfrm>
            <a:off x="351692" y="3847514"/>
            <a:ext cx="2264899" cy="998504"/>
          </a:xfrm>
          <a:prstGeom prst="rect">
            <a:avLst/>
          </a:prstGeom>
        </p:spPr>
      </p:pic>
      <p:sp>
        <p:nvSpPr>
          <p:cNvPr id="7" name="TextBox 6">
            <a:extLst>
              <a:ext uri="{FF2B5EF4-FFF2-40B4-BE49-F238E27FC236}">
                <a16:creationId xmlns:a16="http://schemas.microsoft.com/office/drawing/2014/main" id="{D0BE5B2C-4B0C-404A-8D50-551C6301014B}"/>
              </a:ext>
            </a:extLst>
          </p:cNvPr>
          <p:cNvSpPr txBox="1"/>
          <p:nvPr/>
        </p:nvSpPr>
        <p:spPr>
          <a:xfrm>
            <a:off x="351692" y="3880426"/>
            <a:ext cx="10444926" cy="2862322"/>
          </a:xfrm>
          <a:prstGeom prst="rect">
            <a:avLst/>
          </a:prstGeom>
          <a:noFill/>
        </p:spPr>
        <p:txBody>
          <a:bodyPr wrap="square" rtlCol="0">
            <a:spAutoFit/>
          </a:bodyPr>
          <a:lstStyle/>
          <a:p>
            <a:pPr algn="l"/>
            <a:endParaRPr lang="en-GB" sz="1800" b="0" i="0" u="none" strike="noStrike" baseline="0" dirty="0">
              <a:solidFill>
                <a:srgbClr val="000000"/>
              </a:solidFill>
              <a:latin typeface="Calibri" panose="020F0502020204030204" pitchFamily="34" charset="0"/>
            </a:endParaRPr>
          </a:p>
          <a:p>
            <a:endParaRPr lang="en-GB" sz="1800" b="0" i="0" u="none" strike="noStrike" baseline="0" dirty="0">
              <a:latin typeface="Calibri" panose="020F0502020204030204" pitchFamily="34" charset="0"/>
            </a:endParaRPr>
          </a:p>
          <a:p>
            <a:r>
              <a:rPr lang="en-GB" sz="2400" b="0" i="0" u="none" strike="noStrike" baseline="0" dirty="0">
                <a:latin typeface="Calibri" panose="020F0502020204030204" pitchFamily="34" charset="0"/>
              </a:rPr>
              <a:t> Lots of people confuse wyverns with your standard dragon. There is a difference, though. Wyverns don’t have arms. Instead, they simply have two wings and two legs. There are rumours that their spiked tails might be venomous, but don’t let that put you off! Nobody who has been stung by them has ever complained! Wyverns are particularly loyal to their owners and love nothing more than to play “Fetch”! </a:t>
            </a:r>
            <a:endParaRPr lang="en-GB" sz="2400" dirty="0"/>
          </a:p>
        </p:txBody>
      </p:sp>
      <p:pic>
        <p:nvPicPr>
          <p:cNvPr id="9" name="Recorded Sound">
            <a:hlinkClick r:id="" action="ppaction://media"/>
            <a:extLst>
              <a:ext uri="{FF2B5EF4-FFF2-40B4-BE49-F238E27FC236}">
                <a16:creationId xmlns:a16="http://schemas.microsoft.com/office/drawing/2014/main" id="{712C4FE8-77F3-41DC-BBA7-C84B5317807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96618" y="322567"/>
            <a:ext cx="609600" cy="609600"/>
          </a:xfrm>
          <a:prstGeom prst="rect">
            <a:avLst/>
          </a:prstGeom>
        </p:spPr>
      </p:pic>
    </p:spTree>
    <p:extLst>
      <p:ext uri="{BB962C8B-B14F-4D97-AF65-F5344CB8AC3E}">
        <p14:creationId xmlns:p14="http://schemas.microsoft.com/office/powerpoint/2010/main" val="340667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89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AEB898-970C-4550-AA38-679AA61D9AC8}"/>
              </a:ext>
            </a:extLst>
          </p:cNvPr>
          <p:cNvPicPr>
            <a:picLocks noChangeAspect="1"/>
          </p:cNvPicPr>
          <p:nvPr/>
        </p:nvPicPr>
        <p:blipFill>
          <a:blip r:embed="rId4"/>
          <a:stretch>
            <a:fillRect/>
          </a:stretch>
        </p:blipFill>
        <p:spPr>
          <a:xfrm>
            <a:off x="224864" y="119795"/>
            <a:ext cx="1477327" cy="992235"/>
          </a:xfrm>
          <a:prstGeom prst="rect">
            <a:avLst/>
          </a:prstGeom>
        </p:spPr>
      </p:pic>
      <p:pic>
        <p:nvPicPr>
          <p:cNvPr id="9" name="Picture 8">
            <a:extLst>
              <a:ext uri="{FF2B5EF4-FFF2-40B4-BE49-F238E27FC236}">
                <a16:creationId xmlns:a16="http://schemas.microsoft.com/office/drawing/2014/main" id="{9AED55C6-7DCF-4A41-AE44-B9A6D9008C2D}"/>
              </a:ext>
            </a:extLst>
          </p:cNvPr>
          <p:cNvPicPr>
            <a:picLocks noChangeAspect="1"/>
          </p:cNvPicPr>
          <p:nvPr/>
        </p:nvPicPr>
        <p:blipFill>
          <a:blip r:embed="rId5"/>
          <a:stretch>
            <a:fillRect/>
          </a:stretch>
        </p:blipFill>
        <p:spPr>
          <a:xfrm>
            <a:off x="224864" y="4306770"/>
            <a:ext cx="1430362" cy="866886"/>
          </a:xfrm>
          <a:prstGeom prst="rect">
            <a:avLst/>
          </a:prstGeom>
        </p:spPr>
      </p:pic>
      <p:sp>
        <p:nvSpPr>
          <p:cNvPr id="5" name="TextBox 4">
            <a:extLst>
              <a:ext uri="{FF2B5EF4-FFF2-40B4-BE49-F238E27FC236}">
                <a16:creationId xmlns:a16="http://schemas.microsoft.com/office/drawing/2014/main" id="{3A67F798-A358-4144-AB33-14DB5D6ED317}"/>
              </a:ext>
            </a:extLst>
          </p:cNvPr>
          <p:cNvSpPr txBox="1"/>
          <p:nvPr/>
        </p:nvSpPr>
        <p:spPr>
          <a:xfrm>
            <a:off x="224864" y="393895"/>
            <a:ext cx="11620133" cy="2800767"/>
          </a:xfrm>
          <a:prstGeom prst="rect">
            <a:avLst/>
          </a:prstGeom>
          <a:noFill/>
        </p:spPr>
        <p:txBody>
          <a:bodyPr wrap="square">
            <a:spAutoFit/>
          </a:bodyPr>
          <a:lstStyle/>
          <a:p>
            <a:pPr algn="l"/>
            <a:endParaRPr lang="en-GB" sz="1600" b="0" i="0" u="none" strike="noStrike" baseline="0" dirty="0">
              <a:solidFill>
                <a:srgbClr val="000000"/>
              </a:solidFill>
              <a:latin typeface="Calibri" panose="020F0502020204030204" pitchFamily="34" charset="0"/>
            </a:endParaRPr>
          </a:p>
          <a:p>
            <a:endParaRPr lang="en-GB" sz="1600" b="0" i="0" u="none" strike="noStrike" baseline="0" dirty="0">
              <a:latin typeface="Calibri" panose="020F0502020204030204" pitchFamily="34" charset="0"/>
            </a:endParaRPr>
          </a:p>
          <a:p>
            <a:r>
              <a:rPr lang="en-GB" sz="1600" b="0" i="0" u="none" strike="noStrike" baseline="0" dirty="0">
                <a:latin typeface="Calibri" panose="020F0502020204030204" pitchFamily="34" charset="0"/>
              </a:rPr>
              <a:t> </a:t>
            </a:r>
            <a:r>
              <a:rPr lang="en-GB" sz="2400" b="0" i="0" u="none" strike="noStrike" baseline="0" dirty="0">
                <a:latin typeface="Calibri" panose="020F0502020204030204" pitchFamily="34" charset="0"/>
              </a:rPr>
              <a:t>Are you looking for something a little bit different to your dragon-owning friends? The Hydra might be right up your street! When you first get it, it will have a lot of heads. We’re talking at least nine, maybe more. If that’s not enough, chop a few off and watch as two more take their place! One small problem, the Hydra’s blood is definitely venomous. Heracles once used the blood of the Hydra to destroy a centaur. So, probably best to mop up quickly if it cuts itself. </a:t>
            </a:r>
            <a:endParaRPr lang="en-GB" dirty="0"/>
          </a:p>
        </p:txBody>
      </p:sp>
      <p:sp>
        <p:nvSpPr>
          <p:cNvPr id="7" name="TextBox 6">
            <a:extLst>
              <a:ext uri="{FF2B5EF4-FFF2-40B4-BE49-F238E27FC236}">
                <a16:creationId xmlns:a16="http://schemas.microsoft.com/office/drawing/2014/main" id="{1B10658D-4EA4-4BB8-BC5C-82E0C483DBCF}"/>
              </a:ext>
            </a:extLst>
          </p:cNvPr>
          <p:cNvSpPr txBox="1"/>
          <p:nvPr/>
        </p:nvSpPr>
        <p:spPr>
          <a:xfrm>
            <a:off x="63304" y="4306770"/>
            <a:ext cx="12065391" cy="2431435"/>
          </a:xfrm>
          <a:prstGeom prst="rect">
            <a:avLst/>
          </a:prstGeom>
          <a:noFill/>
        </p:spPr>
        <p:txBody>
          <a:bodyPr wrap="square">
            <a:spAutoFit/>
          </a:bodyPr>
          <a:lstStyle/>
          <a:p>
            <a:pPr algn="l"/>
            <a:endParaRPr lang="en-GB" sz="1600" b="0" i="0" u="none" strike="noStrike" baseline="0" dirty="0">
              <a:solidFill>
                <a:srgbClr val="000000"/>
              </a:solidFill>
              <a:latin typeface="Calibri" panose="020F0502020204030204" pitchFamily="34" charset="0"/>
            </a:endParaRPr>
          </a:p>
          <a:p>
            <a:endParaRPr lang="en-GB" sz="1600" b="0" i="0" u="none" strike="noStrike" baseline="0" dirty="0">
              <a:latin typeface="Calibri" panose="020F0502020204030204" pitchFamily="34" charset="0"/>
            </a:endParaRPr>
          </a:p>
          <a:p>
            <a:r>
              <a:rPr lang="en-GB" sz="1600" b="0" i="0" u="none" strike="noStrike" baseline="0" dirty="0">
                <a:latin typeface="Calibri" panose="020F0502020204030204" pitchFamily="34" charset="0"/>
              </a:rPr>
              <a:t> </a:t>
            </a:r>
            <a:r>
              <a:rPr lang="en-GB" sz="2400" b="0" i="0" u="none" strike="noStrike" baseline="0" dirty="0"/>
              <a:t>Definitely not one for the beginner, </a:t>
            </a:r>
            <a:r>
              <a:rPr lang="en-GB" sz="2400" b="0" i="0" u="none" strike="noStrike" baseline="0" dirty="0" err="1"/>
              <a:t>Campe</a:t>
            </a:r>
            <a:r>
              <a:rPr lang="en-GB" sz="2400" b="0" i="0" u="none" strike="noStrike" baseline="0" dirty="0"/>
              <a:t> is a great challenge for anybody looking for something a little bit more unique. Thousands of years ago, </a:t>
            </a:r>
            <a:r>
              <a:rPr lang="en-GB" sz="2400" b="0" i="0" u="none" strike="noStrike" baseline="0" dirty="0" err="1"/>
              <a:t>Campe</a:t>
            </a:r>
            <a:r>
              <a:rPr lang="en-GB" sz="2400" b="0" i="0" u="none" strike="noStrike" baseline="0" dirty="0"/>
              <a:t> guarded the gates of Tartarus. Eventually, she was defeated by Zeus and is now looking to settle down somewhere with a nice log fire. She has the body of a snake and a hundred feet. Despite all that, she’s just a big softy, really. </a:t>
            </a:r>
            <a:endParaRPr lang="en-GB" sz="1800" b="0" i="0" u="none" strike="noStrike" baseline="0" dirty="0"/>
          </a:p>
        </p:txBody>
      </p:sp>
      <p:pic>
        <p:nvPicPr>
          <p:cNvPr id="13" name="Recorded Sound">
            <a:hlinkClick r:id="" action="ppaction://media"/>
            <a:extLst>
              <a:ext uri="{FF2B5EF4-FFF2-40B4-BE49-F238E27FC236}">
                <a16:creationId xmlns:a16="http://schemas.microsoft.com/office/drawing/2014/main" id="{BEFA1CBA-A3DC-4222-AAF3-CE436E69D37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80653" y="119795"/>
            <a:ext cx="609600" cy="609600"/>
          </a:xfrm>
          <a:prstGeom prst="rect">
            <a:avLst/>
          </a:prstGeom>
        </p:spPr>
      </p:pic>
    </p:spTree>
    <p:extLst>
      <p:ext uri="{BB962C8B-B14F-4D97-AF65-F5344CB8AC3E}">
        <p14:creationId xmlns:p14="http://schemas.microsoft.com/office/powerpoint/2010/main" val="333607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847"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BF1026-1A30-4E37-B6D6-386A9A55E621}"/>
              </a:ext>
            </a:extLst>
          </p:cNvPr>
          <p:cNvPicPr>
            <a:picLocks noChangeAspect="1"/>
          </p:cNvPicPr>
          <p:nvPr/>
        </p:nvPicPr>
        <p:blipFill>
          <a:blip r:embed="rId4"/>
          <a:stretch>
            <a:fillRect/>
          </a:stretch>
        </p:blipFill>
        <p:spPr>
          <a:xfrm>
            <a:off x="156064" y="142728"/>
            <a:ext cx="4563336" cy="785740"/>
          </a:xfrm>
          <a:prstGeom prst="rect">
            <a:avLst/>
          </a:prstGeom>
        </p:spPr>
      </p:pic>
      <p:sp>
        <p:nvSpPr>
          <p:cNvPr id="3" name="TextBox 2">
            <a:extLst>
              <a:ext uri="{FF2B5EF4-FFF2-40B4-BE49-F238E27FC236}">
                <a16:creationId xmlns:a16="http://schemas.microsoft.com/office/drawing/2014/main" id="{A8F8EED4-A11E-44AC-8E2C-AD614056DACC}"/>
              </a:ext>
            </a:extLst>
          </p:cNvPr>
          <p:cNvSpPr txBox="1"/>
          <p:nvPr/>
        </p:nvSpPr>
        <p:spPr>
          <a:xfrm>
            <a:off x="0" y="662247"/>
            <a:ext cx="11408898" cy="4154984"/>
          </a:xfrm>
          <a:prstGeom prst="rect">
            <a:avLst/>
          </a:prstGeom>
          <a:noFill/>
        </p:spPr>
        <p:txBody>
          <a:bodyPr wrap="square">
            <a:spAutoFit/>
          </a:bodyPr>
          <a:lstStyle/>
          <a:p>
            <a:r>
              <a:rPr lang="en-GB" sz="2400" b="0" i="0" u="none" strike="noStrike" baseline="0" dirty="0">
                <a:solidFill>
                  <a:srgbClr val="000000"/>
                </a:solidFill>
                <a:latin typeface="Calibri" panose="020F0502020204030204" pitchFamily="34" charset="0"/>
              </a:rPr>
              <a:t>The Red Dragon comes from Wales. Originally found by an ancient Celtic king in the west of Wales, the Red Dragon is loyal and brave. King Vortigern found the Red Dragon battling against a white dragon underground. Eventually, Y </a:t>
            </a:r>
            <a:r>
              <a:rPr lang="en-GB" sz="2400" b="0" i="0" u="none" strike="noStrike" baseline="0" dirty="0" err="1">
                <a:solidFill>
                  <a:srgbClr val="000000"/>
                </a:solidFill>
                <a:latin typeface="Calibri" panose="020F0502020204030204" pitchFamily="34" charset="0"/>
              </a:rPr>
              <a:t>Ddraig</a:t>
            </a:r>
            <a:r>
              <a:rPr lang="en-GB" sz="2400" b="0" i="0" u="none" strike="noStrike" baseline="0" dirty="0">
                <a:solidFill>
                  <a:srgbClr val="000000"/>
                </a:solidFill>
                <a:latin typeface="Calibri" panose="020F0502020204030204" pitchFamily="34" charset="0"/>
              </a:rPr>
              <a:t> Goch won but has been in our adoption shelter ever since. If fame is your thing, you don’t get much more famous than Y </a:t>
            </a:r>
            <a:r>
              <a:rPr lang="en-GB" sz="2400" b="0" i="0" u="none" strike="noStrike" baseline="0" dirty="0" err="1">
                <a:solidFill>
                  <a:srgbClr val="000000"/>
                </a:solidFill>
                <a:latin typeface="Calibri" panose="020F0502020204030204" pitchFamily="34" charset="0"/>
              </a:rPr>
              <a:t>Ddraig</a:t>
            </a:r>
            <a:r>
              <a:rPr lang="en-GB" sz="2400" b="0" i="0" u="none" strike="noStrike" baseline="0" dirty="0">
                <a:solidFill>
                  <a:srgbClr val="000000"/>
                </a:solidFill>
                <a:latin typeface="Calibri" panose="020F0502020204030204" pitchFamily="34" charset="0"/>
              </a:rPr>
              <a:t> Goch. The Welsh flag has a picture of it front and centre! Imagine owning a celebrity dragon! </a:t>
            </a:r>
          </a:p>
          <a:p>
            <a:endParaRPr lang="en-GB" sz="2400" dirty="0">
              <a:solidFill>
                <a:srgbClr val="000000"/>
              </a:solidFill>
              <a:latin typeface="Calibri" panose="020F0502020204030204" pitchFamily="34" charset="0"/>
            </a:endParaRPr>
          </a:p>
          <a:p>
            <a:endParaRPr lang="en-GB" sz="2400" b="0" i="0" u="none" strike="noStrike" baseline="0" dirty="0">
              <a:solidFill>
                <a:srgbClr val="000000"/>
              </a:solidFill>
              <a:latin typeface="Calibri" panose="020F0502020204030204" pitchFamily="34" charset="0"/>
            </a:endParaRPr>
          </a:p>
          <a:p>
            <a:r>
              <a:rPr lang="en-GB" sz="2400" b="0" i="0" u="none" strike="noStrike" baseline="0" dirty="0">
                <a:solidFill>
                  <a:srgbClr val="000000"/>
                </a:solidFill>
                <a:latin typeface="Calibri" panose="020F0502020204030204" pitchFamily="34" charset="0"/>
              </a:rPr>
              <a:t>Obviously, these are just a selection of some of the amazing dragons we have on offer. Why not head down to the shelter today to pick out a dragon just for you. Remember, a dragon is for life, not just for your birthday!</a:t>
            </a:r>
            <a:endParaRPr lang="en-GB" sz="2400" dirty="0"/>
          </a:p>
        </p:txBody>
      </p:sp>
      <p:pic>
        <p:nvPicPr>
          <p:cNvPr id="8" name="Recorded Sound">
            <a:hlinkClick r:id="" action="ppaction://media"/>
            <a:extLst>
              <a:ext uri="{FF2B5EF4-FFF2-40B4-BE49-F238E27FC236}">
                <a16:creationId xmlns:a16="http://schemas.microsoft.com/office/drawing/2014/main" id="{55B6FC6F-0B1A-4526-AD84-96069A4635B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88283" y="5336750"/>
            <a:ext cx="609600" cy="609600"/>
          </a:xfrm>
          <a:prstGeom prst="rect">
            <a:avLst/>
          </a:prstGeom>
        </p:spPr>
      </p:pic>
    </p:spTree>
    <p:extLst>
      <p:ext uri="{BB962C8B-B14F-4D97-AF65-F5344CB8AC3E}">
        <p14:creationId xmlns:p14="http://schemas.microsoft.com/office/powerpoint/2010/main" val="8061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29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F9F7EB-1A85-44DD-959D-0B3A675A8281}"/>
              </a:ext>
            </a:extLst>
          </p:cNvPr>
          <p:cNvSpPr txBox="1"/>
          <p:nvPr/>
        </p:nvSpPr>
        <p:spPr>
          <a:xfrm>
            <a:off x="1420837" y="984738"/>
            <a:ext cx="9864784" cy="4801314"/>
          </a:xfrm>
          <a:prstGeom prst="rect">
            <a:avLst/>
          </a:prstGeom>
          <a:noFill/>
        </p:spPr>
        <p:txBody>
          <a:bodyPr wrap="square" rtlCol="0">
            <a:spAutoFit/>
          </a:bodyPr>
          <a:lstStyle/>
          <a:p>
            <a:pPr algn="ctr"/>
            <a:r>
              <a:rPr lang="en-GB" sz="2400" b="1" dirty="0"/>
              <a:t>Inference Focus</a:t>
            </a:r>
          </a:p>
          <a:p>
            <a:pPr marL="342900" indent="-342900">
              <a:buFont typeface="+mj-lt"/>
              <a:buAutoNum type="arabicPeriod"/>
            </a:pPr>
            <a:r>
              <a:rPr lang="en-GB" sz="2400" dirty="0"/>
              <a:t>What might be one bad point of a </a:t>
            </a:r>
            <a:r>
              <a:rPr lang="en-GB" sz="2400" dirty="0" err="1"/>
              <a:t>drakone</a:t>
            </a:r>
            <a:r>
              <a:rPr lang="en-GB" sz="2400" dirty="0"/>
              <a:t>?</a:t>
            </a:r>
          </a:p>
          <a:p>
            <a:pPr marL="342900" indent="-342900">
              <a:buFont typeface="+mj-lt"/>
              <a:buAutoNum type="arabicPeriod"/>
            </a:pPr>
            <a:r>
              <a:rPr lang="en-GB" sz="2400" dirty="0"/>
              <a:t>Why might a wyvern be similar to a dog?</a:t>
            </a:r>
          </a:p>
          <a:p>
            <a:pPr marL="342900" indent="-342900">
              <a:buFont typeface="+mj-lt"/>
              <a:buAutoNum type="arabicPeriod"/>
            </a:pPr>
            <a:r>
              <a:rPr lang="en-GB" sz="2400" dirty="0"/>
              <a:t>Why light it be best to mop up the blood of the Hydra?</a:t>
            </a:r>
          </a:p>
          <a:p>
            <a:pPr marL="342900" indent="-342900">
              <a:buFont typeface="+mj-lt"/>
              <a:buAutoNum type="arabicPeriod"/>
            </a:pPr>
            <a:r>
              <a:rPr lang="en-GB" sz="2400" dirty="0"/>
              <a:t>Why is the Red Dragon describes as being famous?</a:t>
            </a:r>
          </a:p>
          <a:p>
            <a:pPr algn="ctr"/>
            <a:endParaRPr lang="en-GB" sz="2400" dirty="0"/>
          </a:p>
          <a:p>
            <a:pPr algn="ctr"/>
            <a:r>
              <a:rPr lang="en-GB" sz="2400" b="1" dirty="0"/>
              <a:t>VIPERS</a:t>
            </a:r>
          </a:p>
          <a:p>
            <a:r>
              <a:rPr lang="en-GB" sz="2400" dirty="0"/>
              <a:t>(R) Which type of dragon helped to kill a centaur?</a:t>
            </a:r>
          </a:p>
          <a:p>
            <a:r>
              <a:rPr lang="en-GB" sz="2400" dirty="0"/>
              <a:t>(V) Find and copy a phrase that means ‘’say no without thinking about it’.</a:t>
            </a:r>
          </a:p>
          <a:p>
            <a:r>
              <a:rPr lang="en-GB" sz="2400" dirty="0"/>
              <a:t>(S) What is the main difference between a wyvern and a dragon?</a:t>
            </a:r>
          </a:p>
          <a:p>
            <a:r>
              <a:rPr lang="en-GB" sz="2400" dirty="0"/>
              <a:t>(R) How long can a dracone grow to?</a:t>
            </a:r>
          </a:p>
          <a:p>
            <a:r>
              <a:rPr lang="en-GB" sz="2400" dirty="0"/>
              <a:t>(E) Explain what is the purpose of the text?</a:t>
            </a:r>
          </a:p>
          <a:p>
            <a:endParaRPr lang="en-GB" dirty="0"/>
          </a:p>
        </p:txBody>
      </p:sp>
      <p:pic>
        <p:nvPicPr>
          <p:cNvPr id="3" name="Recorded Sound">
            <a:hlinkClick r:id="" action="ppaction://media"/>
            <a:extLst>
              <a:ext uri="{FF2B5EF4-FFF2-40B4-BE49-F238E27FC236}">
                <a16:creationId xmlns:a16="http://schemas.microsoft.com/office/drawing/2014/main" id="{20369D8E-B3FF-4F12-8DE6-0C5DA95E8A1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61563" y="679938"/>
            <a:ext cx="609600" cy="609600"/>
          </a:xfrm>
          <a:prstGeom prst="rect">
            <a:avLst/>
          </a:prstGeom>
        </p:spPr>
      </p:pic>
    </p:spTree>
    <p:extLst>
      <p:ext uri="{BB962C8B-B14F-4D97-AF65-F5344CB8AC3E}">
        <p14:creationId xmlns:p14="http://schemas.microsoft.com/office/powerpoint/2010/main" val="242569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42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B1E762-7AC9-4816-98EE-7314FD9A93F1}"/>
              </a:ext>
            </a:extLst>
          </p:cNvPr>
          <p:cNvSpPr txBox="1"/>
          <p:nvPr/>
        </p:nvSpPr>
        <p:spPr>
          <a:xfrm>
            <a:off x="942535" y="1363380"/>
            <a:ext cx="8204981" cy="3508653"/>
          </a:xfrm>
          <a:prstGeom prst="rect">
            <a:avLst/>
          </a:prstGeom>
          <a:noFill/>
        </p:spPr>
        <p:txBody>
          <a:bodyPr wrap="square">
            <a:spAutoFit/>
          </a:bodyPr>
          <a:lstStyle/>
          <a:p>
            <a:pPr algn="ctr"/>
            <a:r>
              <a:rPr lang="en-GB" sz="2400" b="1" i="0" u="none" strike="noStrike" baseline="0" dirty="0">
                <a:solidFill>
                  <a:srgbClr val="000000"/>
                </a:solidFill>
                <a:latin typeface="Calibri" panose="020F0502020204030204" pitchFamily="34" charset="0"/>
              </a:rPr>
              <a:t>Answers: </a:t>
            </a:r>
          </a:p>
          <a:p>
            <a:pPr algn="ctr"/>
            <a:r>
              <a:rPr lang="en-GB" b="1" dirty="0">
                <a:solidFill>
                  <a:srgbClr val="000000"/>
                </a:solidFill>
                <a:latin typeface="Calibri" panose="020F0502020204030204" pitchFamily="34" charset="0"/>
              </a:rPr>
              <a:t>Inference</a:t>
            </a:r>
            <a:endParaRPr lang="en-GB" sz="1600" b="1" i="0" u="none" strike="noStrike" baseline="0" dirty="0">
              <a:solidFill>
                <a:srgbClr val="000000"/>
              </a:solidFill>
              <a:latin typeface="Calibri" panose="020F0502020204030204" pitchFamily="34" charset="0"/>
            </a:endParaRPr>
          </a:p>
          <a:p>
            <a:pPr marL="342900" indent="-342900">
              <a:buFont typeface="+mj-lt"/>
              <a:buAutoNum type="arabicPeriod"/>
            </a:pPr>
            <a:r>
              <a:rPr lang="en-GB" sz="1800" b="0" i="0" u="none" strike="noStrike" baseline="0" dirty="0">
                <a:solidFill>
                  <a:srgbClr val="000000"/>
                </a:solidFill>
                <a:latin typeface="Calibri" panose="020F0502020204030204" pitchFamily="34" charset="0"/>
              </a:rPr>
              <a:t>They are very big, have lots of teeth and look more like a snake </a:t>
            </a:r>
          </a:p>
          <a:p>
            <a:pPr marL="342900" indent="-342900">
              <a:buFont typeface="+mj-lt"/>
              <a:buAutoNum type="arabicPeriod"/>
            </a:pPr>
            <a:r>
              <a:rPr lang="en-GB" sz="1800" b="0" i="0" u="none" strike="noStrike" baseline="0" dirty="0">
                <a:solidFill>
                  <a:srgbClr val="000000"/>
                </a:solidFill>
                <a:latin typeface="Calibri" panose="020F0502020204030204" pitchFamily="34" charset="0"/>
              </a:rPr>
              <a:t>They both like to play “fetch” </a:t>
            </a:r>
          </a:p>
          <a:p>
            <a:pPr marL="342900" indent="-342900">
              <a:buFont typeface="+mj-lt"/>
              <a:buAutoNum type="arabicPeriod"/>
            </a:pPr>
            <a:r>
              <a:rPr lang="en-GB" sz="1800" b="0" i="0" u="none" strike="noStrike" baseline="0" dirty="0">
                <a:solidFill>
                  <a:srgbClr val="000000"/>
                </a:solidFill>
                <a:latin typeface="Calibri" panose="020F0502020204030204" pitchFamily="34" charset="0"/>
              </a:rPr>
              <a:t>It is venomous </a:t>
            </a:r>
          </a:p>
          <a:p>
            <a:pPr marL="342900" indent="-342900">
              <a:buFont typeface="+mj-lt"/>
              <a:buAutoNum type="arabicPeriod"/>
            </a:pPr>
            <a:r>
              <a:rPr lang="en-GB" sz="1800" b="0" i="0" u="none" strike="noStrike" baseline="0" dirty="0">
                <a:solidFill>
                  <a:srgbClr val="000000"/>
                </a:solidFill>
                <a:latin typeface="Calibri" panose="020F0502020204030204" pitchFamily="34" charset="0"/>
              </a:rPr>
              <a:t>It is on the Welsh flag </a:t>
            </a:r>
          </a:p>
          <a:p>
            <a:pPr algn="ctr"/>
            <a:r>
              <a:rPr lang="en-GB" sz="1800" b="1" i="0" u="none" strike="noStrike" baseline="0" dirty="0">
                <a:solidFill>
                  <a:srgbClr val="000000"/>
                </a:solidFill>
                <a:latin typeface="Calibri" panose="020F0502020204030204" pitchFamily="34" charset="0"/>
              </a:rPr>
              <a:t>VIPERS</a:t>
            </a:r>
          </a:p>
          <a:p>
            <a:r>
              <a:rPr lang="en-GB" sz="1800" b="0" i="0" u="none" strike="noStrike" baseline="0" dirty="0">
                <a:solidFill>
                  <a:srgbClr val="000000"/>
                </a:solidFill>
                <a:latin typeface="Calibri" panose="020F0502020204030204" pitchFamily="34" charset="0"/>
              </a:rPr>
              <a:t>R: Hydra </a:t>
            </a:r>
          </a:p>
          <a:p>
            <a:r>
              <a:rPr lang="en-GB" sz="1800" b="0" i="0" u="none" strike="noStrike" baseline="0" dirty="0">
                <a:solidFill>
                  <a:srgbClr val="000000"/>
                </a:solidFill>
                <a:latin typeface="Calibri" panose="020F0502020204030204" pitchFamily="34" charset="0"/>
              </a:rPr>
              <a:t>V: Dismiss it out of hand </a:t>
            </a:r>
          </a:p>
          <a:p>
            <a:r>
              <a:rPr lang="en-GB" sz="1800" b="0" i="0" u="none" strike="noStrike" baseline="0" dirty="0">
                <a:solidFill>
                  <a:srgbClr val="000000"/>
                </a:solidFill>
                <a:latin typeface="Calibri" panose="020F0502020204030204" pitchFamily="34" charset="0"/>
              </a:rPr>
              <a:t>S: A dragon has arms </a:t>
            </a:r>
          </a:p>
          <a:p>
            <a:r>
              <a:rPr lang="en-GB" sz="1800" b="0" i="0" u="none" strike="noStrike" baseline="0" dirty="0">
                <a:solidFill>
                  <a:srgbClr val="000000"/>
                </a:solidFill>
                <a:latin typeface="Calibri" panose="020F0502020204030204" pitchFamily="34" charset="0"/>
              </a:rPr>
              <a:t>R: 180 feet </a:t>
            </a:r>
          </a:p>
          <a:p>
            <a:r>
              <a:rPr lang="en-GB" sz="1800" b="0" i="0" u="none" strike="noStrike" baseline="0" dirty="0">
                <a:solidFill>
                  <a:srgbClr val="000000"/>
                </a:solidFill>
                <a:latin typeface="Calibri" panose="020F0502020204030204" pitchFamily="34" charset="0"/>
              </a:rPr>
              <a:t>E: To persuade you to buy a dragon/to persuade you that dragons make good pets </a:t>
            </a:r>
          </a:p>
        </p:txBody>
      </p:sp>
    </p:spTree>
    <p:extLst>
      <p:ext uri="{BB962C8B-B14F-4D97-AF65-F5344CB8AC3E}">
        <p14:creationId xmlns:p14="http://schemas.microsoft.com/office/powerpoint/2010/main" val="2486757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719</Words>
  <Application>Microsoft Office PowerPoint</Application>
  <PresentationFormat>Widescreen</PresentationFormat>
  <Paragraphs>39</Paragraphs>
  <Slides>6</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Henny Penny</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Sheila Spooner</dc:creator>
  <cp:lastModifiedBy>Sheila Spooner</cp:lastModifiedBy>
  <cp:revision>7</cp:revision>
  <dcterms:created xsi:type="dcterms:W3CDTF">2021-01-31T14:05:00Z</dcterms:created>
  <dcterms:modified xsi:type="dcterms:W3CDTF">2021-01-31T16:05:11Z</dcterms:modified>
</cp:coreProperties>
</file>