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3" r:id="rId4"/>
    <p:sldId id="258" r:id="rId5"/>
    <p:sldId id="277" r:id="rId6"/>
    <p:sldId id="281" r:id="rId7"/>
    <p:sldId id="283" r:id="rId8"/>
    <p:sldId id="280" r:id="rId9"/>
    <p:sldId id="284" r:id="rId10"/>
    <p:sldId id="285" r:id="rId11"/>
    <p:sldId id="286" r:id="rId12"/>
    <p:sldId id="288" r:id="rId13"/>
    <p:sldId id="287" r:id="rId14"/>
    <p:sldId id="265" r:id="rId15"/>
    <p:sldId id="276" r:id="rId16"/>
    <p:sldId id="275"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7" autoAdjust="0"/>
    <p:restoredTop sz="94660"/>
  </p:normalViewPr>
  <p:slideViewPr>
    <p:cSldViewPr snapToGrid="0">
      <p:cViewPr varScale="1">
        <p:scale>
          <a:sx n="115" d="100"/>
          <a:sy n="115"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3594FB-43ED-449F-9FB9-09D4A219EA93}"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196595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3594FB-43ED-449F-9FB9-09D4A219EA93}"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35819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3594FB-43ED-449F-9FB9-09D4A219EA93}"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311251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3594FB-43ED-449F-9FB9-09D4A219EA93}"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119793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3594FB-43ED-449F-9FB9-09D4A219EA93}"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255156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3594FB-43ED-449F-9FB9-09D4A219EA93}"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148022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3594FB-43ED-449F-9FB9-09D4A219EA93}" type="datetimeFigureOut">
              <a:rPr lang="en-GB" smtClean="0"/>
              <a:t>25/09/2023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158184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3594FB-43ED-449F-9FB9-09D4A219EA93}" type="datetimeFigureOut">
              <a:rPr lang="en-GB" smtClean="0"/>
              <a:t>25/09/2023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43506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94FB-43ED-449F-9FB9-09D4A219EA93}" type="datetimeFigureOut">
              <a:rPr lang="en-GB" smtClean="0"/>
              <a:t>25/09/2023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9618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3594FB-43ED-449F-9FB9-09D4A219EA93}"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32044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3594FB-43ED-449F-9FB9-09D4A219EA93}"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95FD02-A2C0-4151-9EB7-BE6183F5F4FB}" type="slidenum">
              <a:rPr lang="en-GB" smtClean="0"/>
              <a:t>‹#›</a:t>
            </a:fld>
            <a:endParaRPr lang="en-GB"/>
          </a:p>
        </p:txBody>
      </p:sp>
    </p:spTree>
    <p:extLst>
      <p:ext uri="{BB962C8B-B14F-4D97-AF65-F5344CB8AC3E}">
        <p14:creationId xmlns:p14="http://schemas.microsoft.com/office/powerpoint/2010/main" val="54413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94FB-43ED-449F-9FB9-09D4A219EA93}" type="datetimeFigureOut">
              <a:rPr lang="en-GB" smtClean="0"/>
              <a:t>25/09/2023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5FD02-A2C0-4151-9EB7-BE6183F5F4FB}" type="slidenum">
              <a:rPr lang="en-GB" smtClean="0"/>
              <a:t>‹#›</a:t>
            </a:fld>
            <a:endParaRPr lang="en-GB"/>
          </a:p>
        </p:txBody>
      </p:sp>
    </p:spTree>
    <p:extLst>
      <p:ext uri="{BB962C8B-B14F-4D97-AF65-F5344CB8AC3E}">
        <p14:creationId xmlns:p14="http://schemas.microsoft.com/office/powerpoint/2010/main" val="200022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arrender.hillingdon.sch.uk/reading/"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arrender.hillingdon.sch.uk/readin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610" y="3924837"/>
            <a:ext cx="10182694" cy="1824068"/>
          </a:xfrm>
        </p:spPr>
        <p:txBody>
          <a:bodyPr>
            <a:normAutofit/>
          </a:bodyPr>
          <a:lstStyle/>
          <a:p>
            <a:r>
              <a:rPr lang="en-US" sz="4000" b="1" dirty="0" smtClean="0">
                <a:solidFill>
                  <a:srgbClr val="00ADA9"/>
                </a:solidFill>
              </a:rPr>
              <a:t>Early Reading at Warrender </a:t>
            </a:r>
            <a:endParaRPr lang="en-GB" sz="4000" b="1" dirty="0">
              <a:solidFill>
                <a:srgbClr val="00ADA9"/>
              </a:solidFill>
            </a:endParaRPr>
          </a:p>
        </p:txBody>
      </p:sp>
      <p:pic>
        <p:nvPicPr>
          <p:cNvPr id="6" name="Picture 5" descr="A picture containing text&#10;&#10;Description automatically generated">
            <a:extLst>
              <a:ext uri="{FF2B5EF4-FFF2-40B4-BE49-F238E27FC236}">
                <a16:creationId xmlns:a16="http://schemas.microsoft.com/office/drawing/2014/main" id="{F3240360-E2CE-384D-AD9D-F2AAD4123CC7}"/>
              </a:ext>
            </a:extLst>
          </p:cNvPr>
          <p:cNvPicPr>
            <a:picLocks noChangeAspect="1"/>
          </p:cNvPicPr>
          <p:nvPr/>
        </p:nvPicPr>
        <p:blipFill rotWithShape="1">
          <a:blip r:embed="rId2">
            <a:extLst>
              <a:ext uri="{28A0092B-C50C-407E-A947-70E740481C1C}">
                <a14:useLocalDpi xmlns:a14="http://schemas.microsoft.com/office/drawing/2010/main" val="0"/>
              </a:ext>
            </a:extLst>
          </a:blip>
          <a:srcRect t="6416" r="1428"/>
          <a:stretch/>
        </p:blipFill>
        <p:spPr>
          <a:xfrm>
            <a:off x="1827403" y="1408048"/>
            <a:ext cx="7740547" cy="2234157"/>
          </a:xfrm>
          <a:prstGeom prst="rect">
            <a:avLst/>
          </a:prstGeom>
        </p:spPr>
      </p:pic>
      <p:sp>
        <p:nvSpPr>
          <p:cNvPr id="7" name="Rectangle 6">
            <a:extLst>
              <a:ext uri="{FF2B5EF4-FFF2-40B4-BE49-F238E27FC236}">
                <a16:creationId xmlns:a16="http://schemas.microsoft.com/office/drawing/2014/main" id="{7468DA52-2DDE-CD43-A7FE-22C18A494C41}"/>
              </a:ext>
            </a:extLst>
          </p:cNvPr>
          <p:cNvSpPr/>
          <p:nvPr/>
        </p:nvSpPr>
        <p:spPr>
          <a:xfrm>
            <a:off x="4340958" y="4644846"/>
            <a:ext cx="2967800" cy="1477328"/>
          </a:xfrm>
          <a:prstGeom prst="rect">
            <a:avLst/>
          </a:prstGeom>
        </p:spPr>
        <p:txBody>
          <a:bodyPr wrap="none">
            <a:spAutoFit/>
          </a:bodyPr>
          <a:lstStyle/>
          <a:p>
            <a:r>
              <a:rPr lang="en-US" dirty="0" smtClean="0"/>
              <a:t>Parent Information Session</a:t>
            </a:r>
            <a:endParaRPr lang="en-GB" dirty="0" smtClean="0"/>
          </a:p>
          <a:p>
            <a:r>
              <a:rPr lang="en-GB" dirty="0" smtClean="0"/>
              <a:t>Tuesday 26</a:t>
            </a:r>
            <a:r>
              <a:rPr lang="en-GB" baseline="30000" dirty="0" smtClean="0"/>
              <a:t>th</a:t>
            </a:r>
            <a:r>
              <a:rPr lang="en-GB" dirty="0" smtClean="0"/>
              <a:t> September 2023</a:t>
            </a:r>
          </a:p>
          <a:p>
            <a:r>
              <a:rPr lang="en-US" dirty="0" smtClean="0"/>
              <a:t>9am in the school hall </a:t>
            </a:r>
            <a:endParaRPr lang="en-GB" dirty="0" smtClean="0"/>
          </a:p>
          <a:p>
            <a:endParaRPr lang="en-US" dirty="0"/>
          </a:p>
          <a:p>
            <a:endParaRPr lang="en-GB" dirty="0"/>
          </a:p>
        </p:txBody>
      </p:sp>
      <p:pic>
        <p:nvPicPr>
          <p:cNvPr id="5"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317" y="0"/>
            <a:ext cx="2129975" cy="2129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arrender Doc footer.png"/>
          <p:cNvPicPr/>
          <p:nvPr/>
        </p:nvPicPr>
        <p:blipFill>
          <a:blip r:embed="rId4"/>
          <a:stretch>
            <a:fillRect/>
          </a:stretch>
        </p:blipFill>
        <p:spPr>
          <a:xfrm>
            <a:off x="2509752" y="5845175"/>
            <a:ext cx="7124700" cy="1012825"/>
          </a:xfrm>
          <a:prstGeom prst="rect">
            <a:avLst/>
          </a:prstGeom>
        </p:spPr>
      </p:pic>
    </p:spTree>
    <p:extLst>
      <p:ext uri="{BB962C8B-B14F-4D97-AF65-F5344CB8AC3E}">
        <p14:creationId xmlns:p14="http://schemas.microsoft.com/office/powerpoint/2010/main" val="295443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21236AE-4116-F44E-A1E1-732DB82A7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01" y="836714"/>
            <a:ext cx="2889823" cy="4001294"/>
          </a:xfrm>
          <a:prstGeom prst="rect">
            <a:avLst/>
          </a:prstGeom>
        </p:spPr>
      </p:pic>
      <p:pic>
        <p:nvPicPr>
          <p:cNvPr id="6" name="Picture 5" descr="Warrender Doc footer.png"/>
          <p:cNvPicPr/>
          <p:nvPr/>
        </p:nvPicPr>
        <p:blipFill>
          <a:blip r:embed="rId3"/>
          <a:stretch>
            <a:fillRect/>
          </a:stretch>
        </p:blipFill>
        <p:spPr>
          <a:xfrm>
            <a:off x="2509752" y="5845175"/>
            <a:ext cx="7124700" cy="1012825"/>
          </a:xfrm>
          <a:prstGeom prst="rect">
            <a:avLst/>
          </a:prstGeom>
        </p:spPr>
      </p:pic>
      <p:pic>
        <p:nvPicPr>
          <p:cNvPr id="7"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52164" y="1394580"/>
            <a:ext cx="4236416"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ln>
                <a:effectLst>
                  <a:reflection blurRad="6350" stA="53000" endA="300" endPos="35500" dir="5400000" sy="-90000" algn="bl" rotWithShape="0"/>
                </a:effectLst>
              </a:rPr>
              <a:t>Fred fingers</a:t>
            </a:r>
            <a:endParaRPr lang="en-US" sz="6600" b="0" cap="none" spc="0" dirty="0">
              <a:ln w="0">
                <a:solidFill>
                  <a:schemeClr val="tx1"/>
                </a:solidFill>
              </a:ln>
              <a:effectLst>
                <a:reflection blurRad="6350" stA="53000" endA="300" endPos="35500" dir="5400000" sy="-90000" algn="bl" rotWithShape="0"/>
              </a:effectLst>
            </a:endParaRPr>
          </a:p>
        </p:txBody>
      </p:sp>
      <p:sp>
        <p:nvSpPr>
          <p:cNvPr id="10" name="TextBox 9"/>
          <p:cNvSpPr txBox="1"/>
          <p:nvPr/>
        </p:nvSpPr>
        <p:spPr>
          <a:xfrm>
            <a:off x="4715652" y="2686625"/>
            <a:ext cx="5687967" cy="369332"/>
          </a:xfrm>
          <a:prstGeom prst="rect">
            <a:avLst/>
          </a:prstGeom>
          <a:noFill/>
        </p:spPr>
        <p:txBody>
          <a:bodyPr wrap="none" rtlCol="0">
            <a:spAutoFit/>
          </a:bodyPr>
          <a:lstStyle/>
          <a:p>
            <a:r>
              <a:rPr lang="en-US" dirty="0" smtClean="0"/>
              <a:t>Using your fingers to identify how many sounds in a word</a:t>
            </a:r>
            <a:endParaRPr lang="en-GB" sz="1400" i="1" dirty="0"/>
          </a:p>
        </p:txBody>
      </p:sp>
      <p:sp>
        <p:nvSpPr>
          <p:cNvPr id="8" name="Oval 7"/>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02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FB3B7474-EC0B-AC47-B6BB-667DEF31ED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05" t="11290" r="7879" b="12262"/>
          <a:stretch/>
        </p:blipFill>
        <p:spPr>
          <a:xfrm rot="5400000">
            <a:off x="333635" y="1722994"/>
            <a:ext cx="3486855" cy="2405345"/>
          </a:xfrm>
          <a:prstGeom prst="rect">
            <a:avLst/>
          </a:prstGeom>
        </p:spPr>
      </p:pic>
      <p:pic>
        <p:nvPicPr>
          <p:cNvPr id="5" name="Picture 4" descr="Warrender Doc footer.png"/>
          <p:cNvPicPr/>
          <p:nvPr/>
        </p:nvPicPr>
        <p:blipFill>
          <a:blip r:embed="rId3"/>
          <a:stretch>
            <a:fillRect/>
          </a:stretch>
        </p:blipFill>
        <p:spPr>
          <a:xfrm>
            <a:off x="2509752" y="5845175"/>
            <a:ext cx="7124700" cy="1012825"/>
          </a:xfrm>
          <a:prstGeom prst="rect">
            <a:avLst/>
          </a:prstGeom>
        </p:spPr>
      </p:pic>
      <p:pic>
        <p:nvPicPr>
          <p:cNvPr id="8"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20590" y="439461"/>
            <a:ext cx="3787640"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ln>
                <a:effectLst>
                  <a:reflection blurRad="6350" stA="53000" endA="300" endPos="35500" dir="5400000" sy="-90000" algn="bl" rotWithShape="0"/>
                </a:effectLst>
              </a:rPr>
              <a:t>Red words</a:t>
            </a:r>
            <a:endParaRPr lang="en-US" sz="6600" b="0" cap="none" spc="0" dirty="0">
              <a:ln w="0">
                <a:solidFill>
                  <a:schemeClr val="tx1"/>
                </a:solidFill>
              </a:ln>
              <a:effectLst>
                <a:reflection blurRad="6350" stA="53000" endA="300" endPos="35500" dir="5400000" sy="-90000" algn="bl" rotWithShape="0"/>
              </a:effectLst>
            </a:endParaRPr>
          </a:p>
        </p:txBody>
      </p:sp>
      <p:sp>
        <p:nvSpPr>
          <p:cNvPr id="10" name="TextBox 9"/>
          <p:cNvSpPr txBox="1"/>
          <p:nvPr/>
        </p:nvSpPr>
        <p:spPr>
          <a:xfrm>
            <a:off x="4009070" y="1719999"/>
            <a:ext cx="5849807" cy="369332"/>
          </a:xfrm>
          <a:prstGeom prst="rect">
            <a:avLst/>
          </a:prstGeom>
          <a:noFill/>
        </p:spPr>
        <p:txBody>
          <a:bodyPr wrap="none" rtlCol="0">
            <a:spAutoFit/>
          </a:bodyPr>
          <a:lstStyle/>
          <a:p>
            <a:r>
              <a:rPr lang="en-US" dirty="0" smtClean="0"/>
              <a:t>Tricky words- cannot be sounded out. Must be read by sight. </a:t>
            </a:r>
            <a:endParaRPr lang="en-GB" sz="1400" i="1" dirty="0"/>
          </a:p>
        </p:txBody>
      </p:sp>
      <p:pic>
        <p:nvPicPr>
          <p:cNvPr id="2" name="Picture 1"/>
          <p:cNvPicPr>
            <a:picLocks noChangeAspect="1"/>
          </p:cNvPicPr>
          <p:nvPr/>
        </p:nvPicPr>
        <p:blipFill>
          <a:blip r:embed="rId5"/>
          <a:stretch>
            <a:fillRect/>
          </a:stretch>
        </p:blipFill>
        <p:spPr>
          <a:xfrm>
            <a:off x="3954286" y="2559014"/>
            <a:ext cx="2472640" cy="3288356"/>
          </a:xfrm>
          <a:prstGeom prst="rect">
            <a:avLst/>
          </a:prstGeom>
        </p:spPr>
      </p:pic>
      <p:pic>
        <p:nvPicPr>
          <p:cNvPr id="3" name="Picture 2"/>
          <p:cNvPicPr>
            <a:picLocks noChangeAspect="1"/>
          </p:cNvPicPr>
          <p:nvPr/>
        </p:nvPicPr>
        <p:blipFill>
          <a:blip r:embed="rId6"/>
          <a:stretch>
            <a:fillRect/>
          </a:stretch>
        </p:blipFill>
        <p:spPr>
          <a:xfrm>
            <a:off x="6933973" y="2690903"/>
            <a:ext cx="4200525" cy="2552700"/>
          </a:xfrm>
          <a:prstGeom prst="rect">
            <a:avLst/>
          </a:prstGeom>
        </p:spPr>
      </p:pic>
      <p:sp>
        <p:nvSpPr>
          <p:cNvPr id="11" name="Oval 10"/>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746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rrender Doc footer.png"/>
          <p:cNvPicPr/>
          <p:nvPr/>
        </p:nvPicPr>
        <p:blipFill>
          <a:blip r:embed="rId2"/>
          <a:stretch>
            <a:fillRect/>
          </a:stretch>
        </p:blipFill>
        <p:spPr>
          <a:xfrm>
            <a:off x="2509752" y="5845175"/>
            <a:ext cx="7124700" cy="1012825"/>
          </a:xfrm>
          <a:prstGeom prst="rect">
            <a:avLst/>
          </a:prstGeom>
        </p:spPr>
      </p:pic>
      <p:pic>
        <p:nvPicPr>
          <p:cNvPr id="8"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61176" y="522589"/>
            <a:ext cx="5170006"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ln>
                <a:effectLst>
                  <a:reflection blurRad="6350" stA="53000" endA="300" endPos="35500" dir="5400000" sy="-90000" algn="bl" rotWithShape="0"/>
                </a:effectLst>
              </a:rPr>
              <a:t>Special friends</a:t>
            </a:r>
            <a:endParaRPr lang="en-US" sz="6600" b="0" cap="none" spc="0" dirty="0">
              <a:ln w="0">
                <a:solidFill>
                  <a:schemeClr val="tx1"/>
                </a:solidFill>
              </a:ln>
              <a:effectLst>
                <a:reflection blurRad="6350" stA="53000" endA="300" endPos="35500" dir="5400000" sy="-90000" algn="bl" rotWithShape="0"/>
              </a:effectLst>
            </a:endParaRPr>
          </a:p>
        </p:txBody>
      </p:sp>
      <p:sp>
        <p:nvSpPr>
          <p:cNvPr id="10" name="TextBox 9"/>
          <p:cNvSpPr txBox="1"/>
          <p:nvPr/>
        </p:nvSpPr>
        <p:spPr>
          <a:xfrm>
            <a:off x="3861176" y="1969162"/>
            <a:ext cx="7213224" cy="369332"/>
          </a:xfrm>
          <a:prstGeom prst="rect">
            <a:avLst/>
          </a:prstGeom>
          <a:noFill/>
        </p:spPr>
        <p:txBody>
          <a:bodyPr wrap="square" rtlCol="0">
            <a:spAutoFit/>
          </a:bodyPr>
          <a:lstStyle/>
          <a:p>
            <a:r>
              <a:rPr lang="en-US" dirty="0" smtClean="0"/>
              <a:t>When two or more letters ‘work together’ to make 1 sound. </a:t>
            </a:r>
            <a:endParaRPr lang="en-GB" sz="1400" i="1" dirty="0"/>
          </a:p>
        </p:txBody>
      </p:sp>
      <p:pic>
        <p:nvPicPr>
          <p:cNvPr id="11" name="Picture 10">
            <a:extLst>
              <a:ext uri="{FF2B5EF4-FFF2-40B4-BE49-F238E27FC236}">
                <a16:creationId xmlns:a16="http://schemas.microsoft.com/office/drawing/2014/main" id="{98079062-79C0-1242-88C7-54AAD8954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48" y="972589"/>
            <a:ext cx="3079761" cy="4164677"/>
          </a:xfrm>
          <a:prstGeom prst="rect">
            <a:avLst/>
          </a:prstGeom>
        </p:spPr>
      </p:pic>
      <p:pic>
        <p:nvPicPr>
          <p:cNvPr id="2" name="Picture 1"/>
          <p:cNvPicPr>
            <a:picLocks noChangeAspect="1"/>
          </p:cNvPicPr>
          <p:nvPr/>
        </p:nvPicPr>
        <p:blipFill>
          <a:blip r:embed="rId5"/>
          <a:stretch>
            <a:fillRect/>
          </a:stretch>
        </p:blipFill>
        <p:spPr>
          <a:xfrm>
            <a:off x="4353362" y="2645863"/>
            <a:ext cx="2277156" cy="1611273"/>
          </a:xfrm>
          <a:prstGeom prst="rect">
            <a:avLst/>
          </a:prstGeom>
        </p:spPr>
      </p:pic>
      <p:sp>
        <p:nvSpPr>
          <p:cNvPr id="12" name="Rectangle 11"/>
          <p:cNvSpPr/>
          <p:nvPr/>
        </p:nvSpPr>
        <p:spPr>
          <a:xfrm>
            <a:off x="7514627" y="2567170"/>
            <a:ext cx="2735044" cy="1446550"/>
          </a:xfrm>
          <a:prstGeom prst="rect">
            <a:avLst/>
          </a:prstGeom>
          <a:noFill/>
        </p:spPr>
        <p:txBody>
          <a:bodyPr wrap="none" lIns="91440" tIns="45720" rIns="91440" bIns="45720">
            <a:spAutoFit/>
          </a:bodyPr>
          <a:lstStyle/>
          <a:p>
            <a:pPr algn="ctr"/>
            <a:r>
              <a:rPr lang="en-US" sz="8800" dirty="0">
                <a:ln w="0">
                  <a:solidFill>
                    <a:schemeClr val="tx1"/>
                  </a:solidFill>
                </a:ln>
                <a:solidFill>
                  <a:srgbClr val="00B050"/>
                </a:solidFill>
                <a:effectLst>
                  <a:reflection blurRad="6350" stA="53000" endA="300" endPos="35500" dir="5400000" sy="-90000" algn="bl" rotWithShape="0"/>
                </a:effectLst>
              </a:rPr>
              <a:t>l</a:t>
            </a:r>
            <a:r>
              <a:rPr lang="en-US" sz="8800" b="0" cap="none" spc="0" dirty="0" smtClean="0">
                <a:ln w="0">
                  <a:solidFill>
                    <a:schemeClr val="tx1"/>
                  </a:solidFill>
                </a:ln>
                <a:solidFill>
                  <a:srgbClr val="00B050"/>
                </a:solidFill>
                <a:effectLst>
                  <a:reflection blurRad="6350" stA="53000" endA="300" endPos="35500" dir="5400000" sy="-90000" algn="bl" rotWithShape="0"/>
                </a:effectLst>
              </a:rPr>
              <a:t> ou d</a:t>
            </a:r>
            <a:endParaRPr lang="en-US" sz="8800" b="0" cap="none" spc="0" dirty="0">
              <a:ln w="0">
                <a:solidFill>
                  <a:schemeClr val="tx1"/>
                </a:solidFill>
              </a:ln>
              <a:solidFill>
                <a:srgbClr val="00B050"/>
              </a:solidFill>
              <a:effectLst>
                <a:reflection blurRad="6350" stA="53000" endA="300" endPos="35500" dir="5400000" sy="-90000" algn="bl" rotWithShape="0"/>
              </a:effectLst>
            </a:endParaRPr>
          </a:p>
        </p:txBody>
      </p:sp>
      <p:cxnSp>
        <p:nvCxnSpPr>
          <p:cNvPr id="4" name="Straight Connector 3"/>
          <p:cNvCxnSpPr/>
          <p:nvPr/>
        </p:nvCxnSpPr>
        <p:spPr>
          <a:xfrm>
            <a:off x="8353059" y="4093373"/>
            <a:ext cx="922712" cy="8313"/>
          </a:xfrm>
          <a:prstGeom prst="line">
            <a:avLst/>
          </a:prstGeom>
          <a:ln w="38100"/>
        </p:spPr>
        <p:style>
          <a:lnRef idx="1">
            <a:schemeClr val="dk1"/>
          </a:lnRef>
          <a:fillRef idx="0">
            <a:schemeClr val="dk1"/>
          </a:fillRef>
          <a:effectRef idx="0">
            <a:schemeClr val="dk1"/>
          </a:effectRef>
          <a:fontRef idx="minor">
            <a:schemeClr val="tx1"/>
          </a:fontRef>
        </p:style>
      </p:cxnSp>
      <p:sp>
        <p:nvSpPr>
          <p:cNvPr id="6" name="Oval 5"/>
          <p:cNvSpPr/>
          <p:nvPr/>
        </p:nvSpPr>
        <p:spPr>
          <a:xfrm>
            <a:off x="7707328" y="4093373"/>
            <a:ext cx="104481" cy="831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Oval 12"/>
          <p:cNvSpPr/>
          <p:nvPr/>
        </p:nvSpPr>
        <p:spPr>
          <a:xfrm>
            <a:off x="9920516" y="4060122"/>
            <a:ext cx="104481" cy="831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3861176" y="4955428"/>
            <a:ext cx="6096000" cy="646331"/>
          </a:xfrm>
          <a:prstGeom prst="rect">
            <a:avLst/>
          </a:prstGeom>
        </p:spPr>
        <p:txBody>
          <a:bodyPr>
            <a:spAutoFit/>
          </a:bodyPr>
          <a:lstStyle/>
          <a:p>
            <a:r>
              <a:rPr lang="en-US" dirty="0"/>
              <a:t>Sometimes the special friends are separated by another letter in the middle as ‘they are too chatty!’ </a:t>
            </a:r>
            <a:endParaRPr lang="en-GB" sz="1400" i="1" dirty="0"/>
          </a:p>
        </p:txBody>
      </p:sp>
      <p:pic>
        <p:nvPicPr>
          <p:cNvPr id="14" name="Picture 13"/>
          <p:cNvPicPr>
            <a:picLocks noChangeAspect="1"/>
          </p:cNvPicPr>
          <p:nvPr/>
        </p:nvPicPr>
        <p:blipFill>
          <a:blip r:embed="rId6"/>
          <a:stretch>
            <a:fillRect/>
          </a:stretch>
        </p:blipFill>
        <p:spPr>
          <a:xfrm>
            <a:off x="10164895" y="4645323"/>
            <a:ext cx="1661236" cy="1725625"/>
          </a:xfrm>
          <a:prstGeom prst="rect">
            <a:avLst/>
          </a:prstGeom>
        </p:spPr>
      </p:pic>
      <p:sp>
        <p:nvSpPr>
          <p:cNvPr id="15" name="Oval 14"/>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691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5212429">
            <a:off x="8890951" y="2611629"/>
            <a:ext cx="2193875" cy="3486843"/>
          </a:xfrm>
          <a:prstGeom prst="rect">
            <a:avLst/>
          </a:prstGeom>
        </p:spPr>
      </p:pic>
      <p:pic>
        <p:nvPicPr>
          <p:cNvPr id="3" name="Picture 2"/>
          <p:cNvPicPr>
            <a:picLocks noChangeAspect="1"/>
          </p:cNvPicPr>
          <p:nvPr/>
        </p:nvPicPr>
        <p:blipFill>
          <a:blip r:embed="rId3"/>
          <a:stretch>
            <a:fillRect/>
          </a:stretch>
        </p:blipFill>
        <p:spPr>
          <a:xfrm rot="5197795">
            <a:off x="6954084" y="10258"/>
            <a:ext cx="2856321" cy="3881553"/>
          </a:xfrm>
          <a:prstGeom prst="rect">
            <a:avLst/>
          </a:prstGeom>
        </p:spPr>
      </p:pic>
      <p:sp>
        <p:nvSpPr>
          <p:cNvPr id="4" name="Title 1">
            <a:extLst>
              <a:ext uri="{FF2B5EF4-FFF2-40B4-BE49-F238E27FC236}">
                <a16:creationId xmlns:a16="http://schemas.microsoft.com/office/drawing/2014/main" id="{9ACBE573-D666-F440-A775-4B32B64886AC}"/>
              </a:ext>
            </a:extLst>
          </p:cNvPr>
          <p:cNvSpPr>
            <a:spLocks noGrp="1"/>
          </p:cNvSpPr>
          <p:nvPr>
            <p:ph type="title"/>
          </p:nvPr>
        </p:nvSpPr>
        <p:spPr>
          <a:xfrm>
            <a:off x="199483" y="130629"/>
            <a:ext cx="9288901" cy="1341912"/>
          </a:xfrm>
        </p:spPr>
        <p:txBody>
          <a:bodyPr>
            <a:normAutofit/>
          </a:bodyPr>
          <a:lstStyle/>
          <a:p>
            <a:r>
              <a:rPr lang="en-GB" sz="4000" b="1" u="sng" dirty="0" smtClean="0">
                <a:solidFill>
                  <a:srgbClr val="00ADA9"/>
                </a:solidFill>
              </a:rPr>
              <a:t>Phonics across the curriculum: </a:t>
            </a:r>
            <a:endParaRPr lang="en-GB" sz="4000" b="1" u="sng" dirty="0">
              <a:solidFill>
                <a:srgbClr val="00ADA9"/>
              </a:solidFill>
            </a:endParaRPr>
          </a:p>
        </p:txBody>
      </p:sp>
      <p:pic>
        <p:nvPicPr>
          <p:cNvPr id="5" name="Picture 4" descr="Warrender Doc footer.png"/>
          <p:cNvPicPr/>
          <p:nvPr/>
        </p:nvPicPr>
        <p:blipFill>
          <a:blip r:embed="rId4"/>
          <a:stretch>
            <a:fillRect/>
          </a:stretch>
        </p:blipFill>
        <p:spPr>
          <a:xfrm>
            <a:off x="2509752" y="5845175"/>
            <a:ext cx="7124700" cy="1012825"/>
          </a:xfrm>
          <a:prstGeom prst="rect">
            <a:avLst/>
          </a:prstGeom>
        </p:spPr>
      </p:pic>
      <p:pic>
        <p:nvPicPr>
          <p:cNvPr id="6"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3777" y="1805673"/>
            <a:ext cx="5438157" cy="2862322"/>
          </a:xfrm>
          <a:prstGeom prst="rect">
            <a:avLst/>
          </a:prstGeom>
          <a:noFill/>
        </p:spPr>
        <p:txBody>
          <a:bodyPr wrap="square" rtlCol="0">
            <a:spAutoFit/>
          </a:bodyPr>
          <a:lstStyle/>
          <a:p>
            <a:r>
              <a:rPr lang="en-US" sz="1600" dirty="0" smtClean="0"/>
              <a:t>All of the strategies we have spoken about are used consistently, not only within RWI phonic sessions, but also across the curriculum. </a:t>
            </a:r>
          </a:p>
          <a:p>
            <a:endParaRPr lang="en-US" sz="1600" i="1" dirty="0"/>
          </a:p>
          <a:p>
            <a:r>
              <a:rPr lang="en-US" sz="1600" dirty="0" smtClean="0"/>
              <a:t>Whenever children are reading or writing within class these resources and strategies are used and are readily available to support them when needed. </a:t>
            </a:r>
          </a:p>
          <a:p>
            <a:endParaRPr lang="en-US" sz="1600" dirty="0"/>
          </a:p>
          <a:p>
            <a:r>
              <a:rPr lang="en-US" sz="1600" dirty="0" smtClean="0"/>
              <a:t>Here you can see an example of the sound display cards we have up around the room to support children with choosing the sound needed when writing a word.</a:t>
            </a:r>
            <a:endParaRPr lang="en-GB" sz="1600" dirty="0"/>
          </a:p>
        </p:txBody>
      </p:sp>
      <p:sp>
        <p:nvSpPr>
          <p:cNvPr id="9" name="Oval 8"/>
          <p:cNvSpPr/>
          <p:nvPr/>
        </p:nvSpPr>
        <p:spPr>
          <a:xfrm>
            <a:off x="10932049"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713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1" y="23751"/>
            <a:ext cx="8417253" cy="1098467"/>
          </a:xfrm>
        </p:spPr>
        <p:txBody>
          <a:bodyPr>
            <a:normAutofit/>
          </a:bodyPr>
          <a:lstStyle/>
          <a:p>
            <a:r>
              <a:rPr lang="en-GB" sz="3200" b="1" u="sng" dirty="0">
                <a:solidFill>
                  <a:srgbClr val="00ADA9"/>
                </a:solidFill>
              </a:rPr>
              <a:t>What books will my child bring home?</a:t>
            </a:r>
          </a:p>
        </p:txBody>
      </p:sp>
      <p:sp>
        <p:nvSpPr>
          <p:cNvPr id="3" name="Content Placeholder 2"/>
          <p:cNvSpPr>
            <a:spLocks noGrp="1"/>
          </p:cNvSpPr>
          <p:nvPr>
            <p:ph idx="1"/>
          </p:nvPr>
        </p:nvSpPr>
        <p:spPr>
          <a:xfrm>
            <a:off x="2618895" y="1323907"/>
            <a:ext cx="7340600" cy="5152118"/>
          </a:xfrm>
        </p:spPr>
        <p:txBody>
          <a:bodyPr>
            <a:normAutofit/>
          </a:bodyPr>
          <a:lstStyle/>
          <a:p>
            <a:pPr marL="0" indent="0">
              <a:buNone/>
            </a:pPr>
            <a:r>
              <a:rPr lang="en-GB" sz="2000" dirty="0"/>
              <a:t>Your child will bring home </a:t>
            </a:r>
            <a:r>
              <a:rPr lang="en-GB" sz="2000" b="1" u="sng" dirty="0" smtClean="0"/>
              <a:t>4</a:t>
            </a:r>
            <a:r>
              <a:rPr lang="en-GB" sz="2000" dirty="0" smtClean="0"/>
              <a:t> </a:t>
            </a:r>
            <a:r>
              <a:rPr lang="en-GB" sz="2000" dirty="0"/>
              <a:t>books weekly. </a:t>
            </a:r>
          </a:p>
          <a:p>
            <a:pPr marL="0" indent="0">
              <a:buNone/>
            </a:pPr>
            <a:endParaRPr lang="en-GB" sz="2000" dirty="0"/>
          </a:p>
          <a:p>
            <a:r>
              <a:rPr lang="en-GB" sz="2000" dirty="0"/>
              <a:t>1 x RWI story book</a:t>
            </a:r>
          </a:p>
          <a:p>
            <a:pPr marL="0" indent="0">
              <a:buNone/>
            </a:pPr>
            <a:r>
              <a:rPr lang="en-GB" sz="1900" dirty="0"/>
              <a:t>(</a:t>
            </a:r>
            <a:r>
              <a:rPr lang="en-GB" sz="1700" i="1" dirty="0"/>
              <a:t>that has been the focus that week)</a:t>
            </a:r>
            <a:endParaRPr lang="en-GB" sz="1900" dirty="0"/>
          </a:p>
          <a:p>
            <a:pPr marL="0" indent="0">
              <a:buNone/>
            </a:pPr>
            <a:endParaRPr lang="en-GB" sz="2000" dirty="0"/>
          </a:p>
          <a:p>
            <a:r>
              <a:rPr lang="en-GB" sz="2000" dirty="0"/>
              <a:t>1 x RWI book bag book</a:t>
            </a:r>
          </a:p>
          <a:p>
            <a:pPr marL="0" indent="0">
              <a:buNone/>
            </a:pPr>
            <a:r>
              <a:rPr lang="en-US" sz="2000" u="sng" dirty="0" smtClean="0"/>
              <a:t>Reading for Pleasure </a:t>
            </a:r>
            <a:endParaRPr lang="en-GB" sz="2000" u="sng" dirty="0"/>
          </a:p>
          <a:p>
            <a:r>
              <a:rPr lang="en-GB" sz="2000" dirty="0"/>
              <a:t>1 x Story book </a:t>
            </a:r>
            <a:r>
              <a:rPr lang="en-GB" sz="2000" dirty="0" smtClean="0"/>
              <a:t>(optional)</a:t>
            </a:r>
            <a:endParaRPr lang="en-GB" sz="2000" dirty="0"/>
          </a:p>
          <a:p>
            <a:pPr marL="0" indent="0">
              <a:buNone/>
            </a:pPr>
            <a:r>
              <a:rPr lang="en-GB" sz="1600" i="1" dirty="0"/>
              <a:t>(ORT- matched to level of RWI group e.g.- pink</a:t>
            </a:r>
            <a:r>
              <a:rPr lang="en-GB" sz="2000" dirty="0"/>
              <a:t>)</a:t>
            </a:r>
          </a:p>
          <a:p>
            <a:pPr marL="0" indent="0">
              <a:buNone/>
            </a:pPr>
            <a:endParaRPr lang="en-GB" sz="2000" dirty="0"/>
          </a:p>
          <a:p>
            <a:r>
              <a:rPr lang="en-GB" sz="2000" dirty="0" smtClean="0"/>
              <a:t>1 </a:t>
            </a:r>
            <a:r>
              <a:rPr lang="en-GB" sz="2000" dirty="0"/>
              <a:t>x Library books</a:t>
            </a:r>
          </a:p>
          <a:p>
            <a:pPr marL="0" indent="0">
              <a:buNone/>
            </a:pPr>
            <a:r>
              <a:rPr lang="en-GB" sz="1700" i="1" dirty="0"/>
              <a:t>(child chooses- encouraged to explore both fiction and non-fiction books)</a:t>
            </a:r>
          </a:p>
          <a:p>
            <a:pPr marL="0" indent="0">
              <a:buNone/>
            </a:pPr>
            <a:endParaRPr lang="en-GB" sz="2000" dirty="0"/>
          </a:p>
        </p:txBody>
      </p:sp>
      <p:pic>
        <p:nvPicPr>
          <p:cNvPr id="13" name="Picture 12" descr="A picture containing text&#10;&#10;Description automatically generated">
            <a:extLst>
              <a:ext uri="{FF2B5EF4-FFF2-40B4-BE49-F238E27FC236}">
                <a16:creationId xmlns:a16="http://schemas.microsoft.com/office/drawing/2014/main" id="{0F410F31-F039-3F4F-8627-89BDA3780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69446">
            <a:off x="292539" y="1336787"/>
            <a:ext cx="1774009" cy="2322873"/>
          </a:xfrm>
          <a:prstGeom prst="rect">
            <a:avLst/>
          </a:prstGeom>
        </p:spPr>
      </p:pic>
      <p:pic>
        <p:nvPicPr>
          <p:cNvPr id="15" name="Picture 14" descr="Diagram&#10;&#10;Description automatically generated">
            <a:extLst>
              <a:ext uri="{FF2B5EF4-FFF2-40B4-BE49-F238E27FC236}">
                <a16:creationId xmlns:a16="http://schemas.microsoft.com/office/drawing/2014/main" id="{5DD65AA7-08C7-FD45-85F2-AB5B8B076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6721">
            <a:off x="7773183" y="472201"/>
            <a:ext cx="2470078" cy="1730278"/>
          </a:xfrm>
          <a:prstGeom prst="rect">
            <a:avLst/>
          </a:prstGeom>
        </p:spPr>
      </p:pic>
      <p:pic>
        <p:nvPicPr>
          <p:cNvPr id="18" name="Picture 17" descr="A picture containing calendar&#10;&#10;Description automatically generated">
            <a:extLst>
              <a:ext uri="{FF2B5EF4-FFF2-40B4-BE49-F238E27FC236}">
                <a16:creationId xmlns:a16="http://schemas.microsoft.com/office/drawing/2014/main" id="{4EFC393E-478E-9A45-BB04-1A47B6878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7786">
            <a:off x="263358" y="4230885"/>
            <a:ext cx="1892286" cy="2284123"/>
          </a:xfrm>
          <a:prstGeom prst="rect">
            <a:avLst/>
          </a:prstGeom>
        </p:spPr>
      </p:pic>
      <p:pic>
        <p:nvPicPr>
          <p:cNvPr id="20" name="Picture 19" descr="Map&#10;&#10;Description automatically generated">
            <a:extLst>
              <a:ext uri="{FF2B5EF4-FFF2-40B4-BE49-F238E27FC236}">
                <a16:creationId xmlns:a16="http://schemas.microsoft.com/office/drawing/2014/main" id="{F0CADC3E-F57F-D843-8D7C-26566A67C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7801">
            <a:off x="8311881" y="2668631"/>
            <a:ext cx="1548600" cy="2381403"/>
          </a:xfrm>
          <a:prstGeom prst="rect">
            <a:avLst/>
          </a:prstGeom>
        </p:spPr>
      </p:pic>
      <p:pic>
        <p:nvPicPr>
          <p:cNvPr id="22" name="Picture 21" descr="A picture containing text, different, several&#10;&#10;Description automatically generated">
            <a:extLst>
              <a:ext uri="{FF2B5EF4-FFF2-40B4-BE49-F238E27FC236}">
                <a16:creationId xmlns:a16="http://schemas.microsoft.com/office/drawing/2014/main" id="{7AFB3A9F-C68C-724A-85E6-5A83E36E72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21860">
            <a:off x="9835736" y="3648416"/>
            <a:ext cx="1908492" cy="2383064"/>
          </a:xfrm>
          <a:prstGeom prst="rect">
            <a:avLst/>
          </a:prstGeom>
        </p:spPr>
      </p:pic>
      <p:cxnSp>
        <p:nvCxnSpPr>
          <p:cNvPr id="24" name="Straight Arrow Connector 23">
            <a:extLst>
              <a:ext uri="{FF2B5EF4-FFF2-40B4-BE49-F238E27FC236}">
                <a16:creationId xmlns:a16="http://schemas.microsoft.com/office/drawing/2014/main" id="{C0917406-998A-5C46-A310-B515D4DB5711}"/>
              </a:ext>
            </a:extLst>
          </p:cNvPr>
          <p:cNvCxnSpPr/>
          <p:nvPr/>
        </p:nvCxnSpPr>
        <p:spPr>
          <a:xfrm flipV="1">
            <a:off x="5949538" y="1795549"/>
            <a:ext cx="1663287" cy="603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15136A61-4CCC-D144-BC65-C1A71B7B8836}"/>
              </a:ext>
            </a:extLst>
          </p:cNvPr>
          <p:cNvCxnSpPr>
            <a:cxnSpLocks/>
          </p:cNvCxnSpPr>
          <p:nvPr/>
        </p:nvCxnSpPr>
        <p:spPr>
          <a:xfrm flipH="1" flipV="1">
            <a:off x="2173956" y="2751026"/>
            <a:ext cx="889878" cy="591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B1A9FA65-0F6F-1141-8780-1E906296305F}"/>
              </a:ext>
            </a:extLst>
          </p:cNvPr>
          <p:cNvCxnSpPr>
            <a:cxnSpLocks/>
          </p:cNvCxnSpPr>
          <p:nvPr/>
        </p:nvCxnSpPr>
        <p:spPr>
          <a:xfrm flipV="1">
            <a:off x="5214563" y="5110237"/>
            <a:ext cx="2682463" cy="4265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E6C72E6F-DD9F-A74B-9170-CFA9C5F5CF41}"/>
              </a:ext>
            </a:extLst>
          </p:cNvPr>
          <p:cNvCxnSpPr>
            <a:cxnSpLocks/>
          </p:cNvCxnSpPr>
          <p:nvPr/>
        </p:nvCxnSpPr>
        <p:spPr>
          <a:xfrm flipH="1">
            <a:off x="2301342" y="4899694"/>
            <a:ext cx="450182" cy="2478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descr="Warrender Doc footer.png"/>
          <p:cNvPicPr/>
          <p:nvPr/>
        </p:nvPicPr>
        <p:blipFill>
          <a:blip r:embed="rId7"/>
          <a:stretch>
            <a:fillRect/>
          </a:stretch>
        </p:blipFill>
        <p:spPr>
          <a:xfrm>
            <a:off x="2557302" y="6109734"/>
            <a:ext cx="6298495" cy="796018"/>
          </a:xfrm>
          <a:prstGeom prst="rect">
            <a:avLst/>
          </a:prstGeom>
        </p:spPr>
      </p:pic>
      <p:pic>
        <p:nvPicPr>
          <p:cNvPr id="16"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599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A42AF735-C771-6947-A749-3A985383B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82258">
            <a:off x="7487354" y="1159837"/>
            <a:ext cx="2526450" cy="3429297"/>
          </a:xfrm>
          <a:prstGeom prst="rect">
            <a:avLst/>
          </a:prstGeom>
        </p:spPr>
      </p:pic>
      <p:sp>
        <p:nvSpPr>
          <p:cNvPr id="5" name="Rectangle 4">
            <a:extLst>
              <a:ext uri="{FF2B5EF4-FFF2-40B4-BE49-F238E27FC236}">
                <a16:creationId xmlns:a16="http://schemas.microsoft.com/office/drawing/2014/main" id="{0B6775ED-4B11-D84C-B194-BEB94CDF7FAD}"/>
              </a:ext>
            </a:extLst>
          </p:cNvPr>
          <p:cNvSpPr/>
          <p:nvPr/>
        </p:nvSpPr>
        <p:spPr>
          <a:xfrm>
            <a:off x="333411" y="1820362"/>
            <a:ext cx="6628342" cy="3139321"/>
          </a:xfrm>
          <a:prstGeom prst="rect">
            <a:avLst/>
          </a:prstGeom>
        </p:spPr>
        <p:txBody>
          <a:bodyPr wrap="square">
            <a:spAutoFit/>
          </a:bodyPr>
          <a:lstStyle/>
          <a:p>
            <a:r>
              <a:rPr lang="en-GB" dirty="0"/>
              <a:t>Your child will be given a yellow reading record, please use this to record any reading you do at home with your child and please include any comments you think will be beneficial for the class teacher to </a:t>
            </a:r>
            <a:r>
              <a:rPr lang="en-GB" dirty="0" smtClean="0"/>
              <a:t>read. </a:t>
            </a:r>
          </a:p>
          <a:p>
            <a:endParaRPr lang="en-GB" dirty="0"/>
          </a:p>
          <a:p>
            <a:r>
              <a:rPr lang="en-GB" dirty="0"/>
              <a:t>School staff </a:t>
            </a:r>
            <a:r>
              <a:rPr lang="en-GB" b="1" u="sng" dirty="0"/>
              <a:t>will not </a:t>
            </a:r>
            <a:r>
              <a:rPr lang="en-GB" dirty="0"/>
              <a:t>be recording reading in this book. The purpose of this reading record is for us to track the child’s exposure to reading at home only. This does not mean that the child is not reading in school, our focus time for reading with the children is during phonic sessions each morning, which will not always be with your child’s class teacher. </a:t>
            </a:r>
          </a:p>
        </p:txBody>
      </p:sp>
      <p:sp>
        <p:nvSpPr>
          <p:cNvPr id="6" name="Title 1">
            <a:extLst>
              <a:ext uri="{FF2B5EF4-FFF2-40B4-BE49-F238E27FC236}">
                <a16:creationId xmlns:a16="http://schemas.microsoft.com/office/drawing/2014/main" id="{90894737-14E8-D04C-8232-3AE4E3E5EF85}"/>
              </a:ext>
            </a:extLst>
          </p:cNvPr>
          <p:cNvSpPr>
            <a:spLocks noGrp="1"/>
          </p:cNvSpPr>
          <p:nvPr>
            <p:ph type="title"/>
          </p:nvPr>
        </p:nvSpPr>
        <p:spPr>
          <a:xfrm>
            <a:off x="244701" y="249555"/>
            <a:ext cx="9277025" cy="1425039"/>
          </a:xfrm>
        </p:spPr>
        <p:txBody>
          <a:bodyPr/>
          <a:lstStyle/>
          <a:p>
            <a:r>
              <a:rPr lang="en-GB" b="1" u="sng" dirty="0">
                <a:solidFill>
                  <a:srgbClr val="00ADA9"/>
                </a:solidFill>
              </a:rPr>
              <a:t>Reading </a:t>
            </a:r>
            <a:r>
              <a:rPr lang="en-GB" b="1" u="sng" dirty="0" smtClean="0">
                <a:solidFill>
                  <a:srgbClr val="00ADA9"/>
                </a:solidFill>
              </a:rPr>
              <a:t>record:</a:t>
            </a:r>
            <a:endParaRPr lang="en-GB" b="1" u="sng" dirty="0">
              <a:solidFill>
                <a:srgbClr val="00ADA9"/>
              </a:solidFill>
            </a:endParaRPr>
          </a:p>
        </p:txBody>
      </p:sp>
      <p:pic>
        <p:nvPicPr>
          <p:cNvPr id="7" name="Picture 6" descr="Warrender Doc footer.png"/>
          <p:cNvPicPr/>
          <p:nvPr/>
        </p:nvPicPr>
        <p:blipFill>
          <a:blip r:embed="rId3"/>
          <a:stretch>
            <a:fillRect/>
          </a:stretch>
        </p:blipFill>
        <p:spPr>
          <a:xfrm>
            <a:off x="2299734" y="5770712"/>
            <a:ext cx="7124700" cy="1012825"/>
          </a:xfrm>
          <a:prstGeom prst="rect">
            <a:avLst/>
          </a:prstGeom>
        </p:spPr>
      </p:pic>
      <p:pic>
        <p:nvPicPr>
          <p:cNvPr id="8" name="Picture 7" descr="https://lh5.googleusercontent.com/St_Vg3PJO1t4ZF7gEWxMAImqi50oaWeC7OT64Dyz2H2wM4paCC-s2FwmYg6jzsV0ZQJLXKoWS-pNY1NkiQ-6cqIr7uY_wl8b_cseJL2s3Pc875uTRtk51REJ29dBLKEvFk3wRT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9405" y="122337"/>
            <a:ext cx="1629295" cy="1552257"/>
          </a:xfrm>
          <a:prstGeom prst="rect">
            <a:avLst/>
          </a:prstGeom>
          <a:noFill/>
          <a:ln>
            <a:noFill/>
          </a:ln>
        </p:spPr>
      </p:pic>
      <p:sp>
        <p:nvSpPr>
          <p:cNvPr id="9" name="Oval 8"/>
          <p:cNvSpPr/>
          <p:nvPr/>
        </p:nvSpPr>
        <p:spPr>
          <a:xfrm>
            <a:off x="10932049"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664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77801"/>
            <a:ext cx="10515600" cy="1325563"/>
          </a:xfrm>
        </p:spPr>
        <p:txBody>
          <a:bodyPr/>
          <a:lstStyle/>
          <a:p>
            <a:r>
              <a:rPr lang="en-GB" b="1" u="sng" dirty="0">
                <a:solidFill>
                  <a:srgbClr val="00ADA9"/>
                </a:solidFill>
              </a:rPr>
              <a:t>Lost books</a:t>
            </a:r>
          </a:p>
        </p:txBody>
      </p:sp>
      <p:sp>
        <p:nvSpPr>
          <p:cNvPr id="3" name="Content Placeholder 2"/>
          <p:cNvSpPr>
            <a:spLocks noGrp="1"/>
          </p:cNvSpPr>
          <p:nvPr>
            <p:ph idx="1"/>
          </p:nvPr>
        </p:nvSpPr>
        <p:spPr>
          <a:xfrm>
            <a:off x="317501" y="1503364"/>
            <a:ext cx="8261234" cy="5354636"/>
          </a:xfrm>
        </p:spPr>
        <p:txBody>
          <a:bodyPr>
            <a:normAutofit/>
          </a:bodyPr>
          <a:lstStyle/>
          <a:p>
            <a:pPr marL="0" indent="0">
              <a:buNone/>
            </a:pPr>
            <a:r>
              <a:rPr lang="en-GB" sz="1800" dirty="0"/>
              <a:t>As mentioned earlier, your child will bring home 2 RWI books each week. These are carefully recorded and monitored by the staff member leading your child’s phonics group to ensure we can keep track of all our resources. These books are expected to come back into school </a:t>
            </a:r>
            <a:r>
              <a:rPr lang="en-GB" sz="1800" dirty="0" smtClean="0"/>
              <a:t>the following week </a:t>
            </a:r>
            <a:r>
              <a:rPr lang="en-GB" sz="1800" dirty="0"/>
              <a:t>and in the same condition it came home in. </a:t>
            </a:r>
          </a:p>
          <a:p>
            <a:endParaRPr lang="en-GB" sz="1800" dirty="0"/>
          </a:p>
          <a:p>
            <a:pPr marL="0" indent="0">
              <a:buNone/>
            </a:pPr>
            <a:r>
              <a:rPr lang="en-GB" sz="1800" dirty="0"/>
              <a:t>Our RWI resources are very valuable and it is not easy to simply replace </a:t>
            </a:r>
            <a:r>
              <a:rPr lang="en-GB" sz="1800" dirty="0" smtClean="0"/>
              <a:t>the odd 1 </a:t>
            </a:r>
            <a:r>
              <a:rPr lang="en-GB" sz="1800" dirty="0"/>
              <a:t>book.  </a:t>
            </a:r>
            <a:r>
              <a:rPr lang="en-GB" sz="1800" dirty="0" smtClean="0"/>
              <a:t>Therefore, </a:t>
            </a:r>
            <a:r>
              <a:rPr lang="en-GB" sz="1800" dirty="0"/>
              <a:t>for any book lost </a:t>
            </a:r>
            <a:r>
              <a:rPr lang="en-GB" sz="1800" dirty="0" smtClean="0"/>
              <a:t>or badly damaged, you </a:t>
            </a:r>
            <a:r>
              <a:rPr lang="en-GB" sz="1800" dirty="0"/>
              <a:t>will be charged a £10 fee. We will allow 3 weeks for you to search for the book at home before sending a letter home with details about the payment. </a:t>
            </a:r>
          </a:p>
          <a:p>
            <a:pPr marL="0" indent="0">
              <a:buNone/>
            </a:pPr>
            <a:endParaRPr lang="en-GB" sz="1800" dirty="0"/>
          </a:p>
          <a:p>
            <a:pPr marL="0" indent="0">
              <a:buNone/>
            </a:pPr>
            <a:r>
              <a:rPr lang="en-GB" sz="1800" dirty="0"/>
              <a:t>During this time, your child </a:t>
            </a:r>
            <a:r>
              <a:rPr lang="en-GB" sz="1800" b="1" dirty="0"/>
              <a:t>will not </a:t>
            </a:r>
            <a:r>
              <a:rPr lang="en-GB" sz="1800" dirty="0"/>
              <a:t>bring home another RWI book until the original one is either found or paid for. </a:t>
            </a:r>
          </a:p>
        </p:txBody>
      </p:sp>
      <p:pic>
        <p:nvPicPr>
          <p:cNvPr id="1026" name="Picture 2" descr="The joy of exclamation marks! | Written language | The Guardian">
            <a:extLst>
              <a:ext uri="{FF2B5EF4-FFF2-40B4-BE49-F238E27FC236}">
                <a16:creationId xmlns:a16="http://schemas.microsoft.com/office/drawing/2014/main" id="{BDB9997B-007B-4749-89F7-4F246A7A24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39" r="33287"/>
          <a:stretch/>
        </p:blipFill>
        <p:spPr bwMode="auto">
          <a:xfrm rot="394233">
            <a:off x="8754198" y="1953604"/>
            <a:ext cx="1745750" cy="3167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arrender Doc footer.png"/>
          <p:cNvPicPr/>
          <p:nvPr/>
        </p:nvPicPr>
        <p:blipFill>
          <a:blip r:embed="rId3"/>
          <a:stretch>
            <a:fillRect/>
          </a:stretch>
        </p:blipFill>
        <p:spPr>
          <a:xfrm>
            <a:off x="2509752" y="5845175"/>
            <a:ext cx="7124700" cy="1012825"/>
          </a:xfrm>
          <a:prstGeom prst="rect">
            <a:avLst/>
          </a:prstGeom>
        </p:spPr>
      </p:pic>
      <p:pic>
        <p:nvPicPr>
          <p:cNvPr id="6"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0932049"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456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77801"/>
            <a:ext cx="10515600" cy="1325563"/>
          </a:xfrm>
        </p:spPr>
        <p:txBody>
          <a:bodyPr/>
          <a:lstStyle/>
          <a:p>
            <a:r>
              <a:rPr lang="en-GB" b="1" u="sng" dirty="0" smtClean="0">
                <a:solidFill>
                  <a:srgbClr val="00ADA9"/>
                </a:solidFill>
              </a:rPr>
              <a:t>Further information:</a:t>
            </a:r>
            <a:endParaRPr lang="en-GB" b="1" u="sng" dirty="0">
              <a:solidFill>
                <a:srgbClr val="00ADA9"/>
              </a:solidFill>
            </a:endParaRPr>
          </a:p>
        </p:txBody>
      </p:sp>
      <p:sp>
        <p:nvSpPr>
          <p:cNvPr id="3" name="Content Placeholder 2"/>
          <p:cNvSpPr>
            <a:spLocks noGrp="1"/>
          </p:cNvSpPr>
          <p:nvPr>
            <p:ph idx="1"/>
          </p:nvPr>
        </p:nvSpPr>
        <p:spPr>
          <a:xfrm>
            <a:off x="317500" y="2101881"/>
            <a:ext cx="5950295" cy="5354636"/>
          </a:xfrm>
        </p:spPr>
        <p:txBody>
          <a:bodyPr>
            <a:normAutofit/>
          </a:bodyPr>
          <a:lstStyle/>
          <a:p>
            <a:pPr marL="0" indent="0">
              <a:buNone/>
            </a:pPr>
            <a:r>
              <a:rPr lang="en-GB" sz="1800" dirty="0" smtClean="0"/>
              <a:t>Some of the resources mentioned in this presentation and some extra video clips for support for parents at home, can be found on our school website here: </a:t>
            </a:r>
          </a:p>
          <a:p>
            <a:pPr marL="0" indent="0">
              <a:buNone/>
            </a:pPr>
            <a:endParaRPr lang="en-GB" sz="1800" dirty="0"/>
          </a:p>
          <a:p>
            <a:pPr marL="0" indent="0">
              <a:buNone/>
            </a:pPr>
            <a:endParaRPr lang="en-GB" sz="1800" dirty="0" smtClean="0"/>
          </a:p>
          <a:p>
            <a:pPr marL="0" indent="0">
              <a:buNone/>
            </a:pPr>
            <a:r>
              <a:rPr lang="en-GB" sz="1800" dirty="0">
                <a:hlinkClick r:id="rId2"/>
              </a:rPr>
              <a:t>https://www.warrender.hillingdon.sch.uk/reading</a:t>
            </a:r>
            <a:r>
              <a:rPr lang="en-GB" sz="1800" dirty="0" smtClean="0">
                <a:hlinkClick r:id="rId2"/>
              </a:rPr>
              <a:t>/</a:t>
            </a:r>
            <a:r>
              <a:rPr lang="en-GB" sz="1800" dirty="0" smtClean="0"/>
              <a:t> </a:t>
            </a:r>
            <a:endParaRPr lang="en-GB" sz="1800" dirty="0"/>
          </a:p>
          <a:p>
            <a:pPr marL="0" indent="0">
              <a:buNone/>
            </a:pPr>
            <a:endParaRPr lang="en-GB" sz="1800" dirty="0"/>
          </a:p>
        </p:txBody>
      </p:sp>
      <p:pic>
        <p:nvPicPr>
          <p:cNvPr id="5" name="Picture 4" descr="Warrender Doc footer.png"/>
          <p:cNvPicPr/>
          <p:nvPr/>
        </p:nvPicPr>
        <p:blipFill>
          <a:blip r:embed="rId3"/>
          <a:stretch>
            <a:fillRect/>
          </a:stretch>
        </p:blipFill>
        <p:spPr>
          <a:xfrm>
            <a:off x="2509752" y="5845175"/>
            <a:ext cx="7124700" cy="1012825"/>
          </a:xfrm>
          <a:prstGeom prst="rect">
            <a:avLst/>
          </a:prstGeom>
        </p:spPr>
      </p:pic>
      <p:pic>
        <p:nvPicPr>
          <p:cNvPr id="6"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425498" y="1937486"/>
            <a:ext cx="4407602" cy="3473566"/>
          </a:xfrm>
          <a:prstGeom prst="rect">
            <a:avLst/>
          </a:prstGeom>
        </p:spPr>
      </p:pic>
      <p:sp>
        <p:nvSpPr>
          <p:cNvPr id="7" name="Oval 6"/>
          <p:cNvSpPr/>
          <p:nvPr/>
        </p:nvSpPr>
        <p:spPr>
          <a:xfrm>
            <a:off x="10932049"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867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954" y="2011681"/>
            <a:ext cx="9865591" cy="2419003"/>
          </a:xfrm>
        </p:spPr>
        <p:txBody>
          <a:bodyPr>
            <a:normAutofit fontScale="90000"/>
          </a:bodyPr>
          <a:lstStyle/>
          <a:p>
            <a:pPr algn="ctr"/>
            <a:r>
              <a:rPr lang="en-GB" b="1" dirty="0" smtClean="0">
                <a:solidFill>
                  <a:srgbClr val="00ADA9"/>
                </a:solidFill>
              </a:rPr>
              <a:t>Thank you for listening. </a:t>
            </a:r>
            <a:br>
              <a:rPr lang="en-GB" b="1" dirty="0" smtClean="0">
                <a:solidFill>
                  <a:srgbClr val="00ADA9"/>
                </a:solidFill>
              </a:rPr>
            </a:br>
            <a:r>
              <a:rPr lang="en-GB" b="1" dirty="0">
                <a:solidFill>
                  <a:srgbClr val="00ADA9"/>
                </a:solidFill>
              </a:rPr>
              <a:t/>
            </a:r>
            <a:br>
              <a:rPr lang="en-GB" b="1" dirty="0">
                <a:solidFill>
                  <a:srgbClr val="00ADA9"/>
                </a:solidFill>
              </a:rPr>
            </a:br>
            <a:r>
              <a:rPr lang="en-GB" b="1" dirty="0" smtClean="0">
                <a:solidFill>
                  <a:srgbClr val="00ADA9"/>
                </a:solidFill>
              </a:rPr>
              <a:t>If you have any further questions, please feel free to come and have a discussion with us now. </a:t>
            </a:r>
            <a:endParaRPr lang="en-GB" b="1" dirty="0">
              <a:solidFill>
                <a:srgbClr val="00ADA9"/>
              </a:solidFill>
            </a:endParaRPr>
          </a:p>
        </p:txBody>
      </p:sp>
      <p:pic>
        <p:nvPicPr>
          <p:cNvPr id="5" name="Picture 4" descr="Warrender Doc footer.png"/>
          <p:cNvPicPr/>
          <p:nvPr/>
        </p:nvPicPr>
        <p:blipFill>
          <a:blip r:embed="rId2"/>
          <a:stretch>
            <a:fillRect/>
          </a:stretch>
        </p:blipFill>
        <p:spPr>
          <a:xfrm>
            <a:off x="2509752" y="5845175"/>
            <a:ext cx="7124700" cy="1012825"/>
          </a:xfrm>
          <a:prstGeom prst="rect">
            <a:avLst/>
          </a:prstGeom>
        </p:spPr>
      </p:pic>
      <p:pic>
        <p:nvPicPr>
          <p:cNvPr id="6"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34" y="262283"/>
            <a:ext cx="10515600" cy="1325563"/>
          </a:xfrm>
        </p:spPr>
        <p:txBody>
          <a:bodyPr>
            <a:normAutofit/>
          </a:bodyPr>
          <a:lstStyle/>
          <a:p>
            <a:r>
              <a:rPr lang="en-GB" sz="4800" b="1" u="sng" dirty="0" smtClean="0">
                <a:solidFill>
                  <a:srgbClr val="00ADA9"/>
                </a:solidFill>
              </a:rPr>
              <a:t>Introduction to phonics:</a:t>
            </a:r>
            <a:endParaRPr lang="en-GB" sz="4800" b="1" u="sng" dirty="0">
              <a:solidFill>
                <a:srgbClr val="00ADA9"/>
              </a:solidFill>
            </a:endParaRPr>
          </a:p>
        </p:txBody>
      </p:sp>
      <p:sp>
        <p:nvSpPr>
          <p:cNvPr id="3" name="Content Placeholder 2"/>
          <p:cNvSpPr>
            <a:spLocks noGrp="1"/>
          </p:cNvSpPr>
          <p:nvPr>
            <p:ph idx="1"/>
          </p:nvPr>
        </p:nvSpPr>
        <p:spPr>
          <a:xfrm>
            <a:off x="237374" y="1979175"/>
            <a:ext cx="10717988" cy="4629150"/>
          </a:xfrm>
        </p:spPr>
        <p:txBody>
          <a:bodyPr>
            <a:normAutofit/>
          </a:bodyPr>
          <a:lstStyle/>
          <a:p>
            <a:pPr marL="0" indent="0">
              <a:buNone/>
            </a:pPr>
            <a:r>
              <a:rPr lang="en-GB" sz="1800" dirty="0" smtClean="0"/>
              <a:t>The first stepping stone in learning to read is for children to recognise the 26 letters in the alphabet and the 44 sounds, along with correct letter formation- this is known as </a:t>
            </a:r>
            <a:r>
              <a:rPr lang="en-GB" sz="1800" b="1" u="sng" dirty="0" smtClean="0"/>
              <a:t>phonics</a:t>
            </a:r>
            <a:r>
              <a:rPr lang="en-GB" sz="1800" dirty="0" smtClean="0"/>
              <a:t>. </a:t>
            </a:r>
            <a:r>
              <a:rPr lang="en-GB" sz="1800" dirty="0"/>
              <a:t>Every school will use different phonics programmes to support their children to learn to read and write successfully. Here at Warrender, we use a programme called </a:t>
            </a:r>
            <a:r>
              <a:rPr lang="en-GB" sz="1800" b="1" dirty="0"/>
              <a:t>Read Write Inc. </a:t>
            </a:r>
            <a:endParaRPr lang="en-GB" sz="1800" dirty="0"/>
          </a:p>
          <a:p>
            <a:pPr marL="0" indent="0">
              <a:buNone/>
            </a:pPr>
            <a:endParaRPr lang="en-GB" sz="1800" dirty="0"/>
          </a:p>
          <a:p>
            <a:pPr marL="0" indent="0">
              <a:buNone/>
            </a:pPr>
            <a:r>
              <a:rPr lang="en-GB" sz="1800" dirty="0"/>
              <a:t>Read Write </a:t>
            </a:r>
            <a:r>
              <a:rPr lang="en-GB" sz="1800" dirty="0" smtClean="0"/>
              <a:t>Inc. </a:t>
            </a:r>
            <a:r>
              <a:rPr lang="en-GB" sz="1800" dirty="0"/>
              <a:t>is a systematic synthetic phonics programme created by Ruth Miskin and is validated by the Department for Education.  </a:t>
            </a:r>
          </a:p>
          <a:p>
            <a:pPr marL="0" indent="0">
              <a:buNone/>
            </a:pPr>
            <a:endParaRPr lang="en-GB" sz="1800" dirty="0"/>
          </a:p>
          <a:p>
            <a:pPr marL="0" indent="0">
              <a:buNone/>
            </a:pPr>
            <a:r>
              <a:rPr lang="en-GB" sz="2400" b="1" i="1" dirty="0"/>
              <a:t>“Read Write Inc. Phonics teaches children to read accurately and fluently with good comprehension. They learn to form each letter, spell correctly, and compose their ideas step-by-step.”</a:t>
            </a:r>
            <a:endParaRPr lang="en-GB" sz="1600" i="1" dirty="0"/>
          </a:p>
        </p:txBody>
      </p:sp>
      <p:pic>
        <p:nvPicPr>
          <p:cNvPr id="4" name="Picture 3" descr="Warrender Doc footer.png"/>
          <p:cNvPicPr/>
          <p:nvPr/>
        </p:nvPicPr>
        <p:blipFill>
          <a:blip r:embed="rId2"/>
          <a:stretch>
            <a:fillRect/>
          </a:stretch>
        </p:blipFill>
        <p:spPr>
          <a:xfrm>
            <a:off x="2509752" y="5845175"/>
            <a:ext cx="7124700" cy="1012825"/>
          </a:xfrm>
          <a:prstGeom prst="rect">
            <a:avLst/>
          </a:prstGeom>
        </p:spPr>
      </p:pic>
      <p:pic>
        <p:nvPicPr>
          <p:cNvPr id="5"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1654444"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136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2C8924-84B6-6046-B111-86F6F44C2197}"/>
              </a:ext>
            </a:extLst>
          </p:cNvPr>
          <p:cNvSpPr/>
          <p:nvPr/>
        </p:nvSpPr>
        <p:spPr>
          <a:xfrm>
            <a:off x="2963880" y="5021664"/>
            <a:ext cx="4819140" cy="369332"/>
          </a:xfrm>
          <a:prstGeom prst="rect">
            <a:avLst/>
          </a:prstGeom>
        </p:spPr>
        <p:txBody>
          <a:bodyPr wrap="none">
            <a:spAutoFit/>
          </a:bodyPr>
          <a:lstStyle/>
          <a:p>
            <a:r>
              <a:rPr lang="en-US" dirty="0"/>
              <a:t>https://</a:t>
            </a:r>
            <a:r>
              <a:rPr lang="en-US" dirty="0" err="1"/>
              <a:t>schools.ruthmiskin.com</a:t>
            </a:r>
            <a:r>
              <a:rPr lang="en-US" dirty="0"/>
              <a:t>/training/units/56</a:t>
            </a:r>
          </a:p>
        </p:txBody>
      </p:sp>
      <p:pic>
        <p:nvPicPr>
          <p:cNvPr id="6" name="Picture 5">
            <a:extLst>
              <a:ext uri="{FF2B5EF4-FFF2-40B4-BE49-F238E27FC236}">
                <a16:creationId xmlns:a16="http://schemas.microsoft.com/office/drawing/2014/main" id="{081BDF90-5272-534A-838E-B6769330C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315" y="1552307"/>
            <a:ext cx="5415350" cy="3375084"/>
          </a:xfrm>
          <a:prstGeom prst="rect">
            <a:avLst/>
          </a:prstGeom>
        </p:spPr>
      </p:pic>
      <p:pic>
        <p:nvPicPr>
          <p:cNvPr id="5" name="Picture 4" descr="Warrender Doc footer.png"/>
          <p:cNvPicPr/>
          <p:nvPr/>
        </p:nvPicPr>
        <p:blipFill>
          <a:blip r:embed="rId3"/>
          <a:stretch>
            <a:fillRect/>
          </a:stretch>
        </p:blipFill>
        <p:spPr>
          <a:xfrm>
            <a:off x="2509752" y="5845175"/>
            <a:ext cx="7124700" cy="1012825"/>
          </a:xfrm>
          <a:prstGeom prst="rect">
            <a:avLst/>
          </a:prstGeom>
        </p:spPr>
      </p:pic>
      <p:pic>
        <p:nvPicPr>
          <p:cNvPr id="7"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37374" y="161954"/>
            <a:ext cx="10515600" cy="1325563"/>
          </a:xfrm>
        </p:spPr>
        <p:txBody>
          <a:bodyPr>
            <a:normAutofit/>
          </a:bodyPr>
          <a:lstStyle/>
          <a:p>
            <a:r>
              <a:rPr lang="en-GB" sz="4800" b="1" u="sng" dirty="0" smtClean="0">
                <a:solidFill>
                  <a:srgbClr val="00ADA9"/>
                </a:solidFill>
              </a:rPr>
              <a:t>What is Read Write </a:t>
            </a:r>
            <a:r>
              <a:rPr lang="en-GB" sz="4800" b="1" u="sng" dirty="0" err="1" smtClean="0">
                <a:solidFill>
                  <a:srgbClr val="00ADA9"/>
                </a:solidFill>
              </a:rPr>
              <a:t>Inc</a:t>
            </a:r>
            <a:r>
              <a:rPr lang="en-GB" sz="4800" b="1" u="sng" dirty="0">
                <a:solidFill>
                  <a:srgbClr val="00ADA9"/>
                </a:solidFill>
              </a:rPr>
              <a:t>?</a:t>
            </a:r>
          </a:p>
        </p:txBody>
      </p:sp>
    </p:spTree>
    <p:extLst>
      <p:ext uri="{BB962C8B-B14F-4D97-AF65-F5344CB8AC3E}">
        <p14:creationId xmlns:p14="http://schemas.microsoft.com/office/powerpoint/2010/main" val="327354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36" y="48029"/>
            <a:ext cx="10515600" cy="1325563"/>
          </a:xfrm>
        </p:spPr>
        <p:txBody>
          <a:bodyPr/>
          <a:lstStyle/>
          <a:p>
            <a:r>
              <a:rPr lang="en-GB" b="1" u="sng" dirty="0">
                <a:solidFill>
                  <a:srgbClr val="00ADA9"/>
                </a:solidFill>
              </a:rPr>
              <a:t>Key </a:t>
            </a:r>
            <a:r>
              <a:rPr lang="en-GB" b="1" u="sng" dirty="0" smtClean="0">
                <a:solidFill>
                  <a:srgbClr val="00ADA9"/>
                </a:solidFill>
              </a:rPr>
              <a:t>points:</a:t>
            </a:r>
            <a:endParaRPr lang="en-GB" b="1" u="sng" dirty="0">
              <a:solidFill>
                <a:srgbClr val="00ADA9"/>
              </a:solidFill>
            </a:endParaRPr>
          </a:p>
        </p:txBody>
      </p:sp>
      <p:sp>
        <p:nvSpPr>
          <p:cNvPr id="3" name="Content Placeholder 2"/>
          <p:cNvSpPr>
            <a:spLocks noGrp="1"/>
          </p:cNvSpPr>
          <p:nvPr>
            <p:ph idx="1"/>
          </p:nvPr>
        </p:nvSpPr>
        <p:spPr>
          <a:xfrm>
            <a:off x="201122" y="1373592"/>
            <a:ext cx="7147329" cy="4954587"/>
          </a:xfrm>
        </p:spPr>
        <p:txBody>
          <a:bodyPr>
            <a:normAutofit/>
          </a:bodyPr>
          <a:lstStyle/>
          <a:p>
            <a:r>
              <a:rPr lang="en-GB" sz="1600" dirty="0"/>
              <a:t>Our daily phonics sessions are </a:t>
            </a:r>
            <a:r>
              <a:rPr lang="en-GB" sz="1600" b="1" dirty="0"/>
              <a:t>40 minutes</a:t>
            </a:r>
            <a:r>
              <a:rPr lang="en-GB" sz="1600" dirty="0"/>
              <a:t> long and are run by both teaching staff and teaching assistants. All have been trained in delivering RWI phonic sessions and are involved in regular training and development by </a:t>
            </a:r>
            <a:r>
              <a:rPr lang="en-GB" sz="1600" dirty="0" smtClean="0"/>
              <a:t>Mrs Blake </a:t>
            </a:r>
            <a:r>
              <a:rPr lang="en-GB" sz="1600" i="1" dirty="0" smtClean="0"/>
              <a:t>(phonics </a:t>
            </a:r>
            <a:r>
              <a:rPr lang="en-GB" sz="1600" i="1" dirty="0" smtClean="0"/>
              <a:t>lead).</a:t>
            </a:r>
          </a:p>
          <a:p>
            <a:endParaRPr lang="en-GB" sz="1600" i="1" dirty="0"/>
          </a:p>
          <a:p>
            <a:r>
              <a:rPr lang="en-GB" sz="1600" dirty="0"/>
              <a:t>Your child will be placed in a </a:t>
            </a:r>
            <a:r>
              <a:rPr lang="en-GB" sz="1600" b="1" dirty="0"/>
              <a:t>colour group </a:t>
            </a:r>
            <a:r>
              <a:rPr lang="en-GB" sz="1600" dirty="0"/>
              <a:t>specific to their </a:t>
            </a:r>
            <a:r>
              <a:rPr lang="en-GB" sz="1600" dirty="0" smtClean="0"/>
              <a:t>ability. This is </a:t>
            </a:r>
            <a:r>
              <a:rPr lang="en-GB" sz="1600" dirty="0"/>
              <a:t>determined through the </a:t>
            </a:r>
            <a:r>
              <a:rPr lang="en-GB" sz="1600" b="1" dirty="0"/>
              <a:t>individual phonic assessments </a:t>
            </a:r>
            <a:r>
              <a:rPr lang="en-GB" sz="1600" dirty="0"/>
              <a:t>that take place at the start of every half term. </a:t>
            </a:r>
            <a:r>
              <a:rPr lang="en-GB" sz="1600" dirty="0" smtClean="0"/>
              <a:t>We </a:t>
            </a:r>
            <a:r>
              <a:rPr lang="en-GB" sz="1600" b="1" dirty="0" smtClean="0"/>
              <a:t>mix </a:t>
            </a:r>
            <a:r>
              <a:rPr lang="en-GB" sz="1600" dirty="0" smtClean="0"/>
              <a:t>the children across KS1 and Early Years for this to ensure all children are placed in groups appropriate for their individual ability.</a:t>
            </a:r>
          </a:p>
          <a:p>
            <a:endParaRPr lang="en-GB" sz="1600" dirty="0"/>
          </a:p>
          <a:p>
            <a:r>
              <a:rPr lang="en-GB" sz="1600" dirty="0"/>
              <a:t>Here you can see an example of the </a:t>
            </a:r>
            <a:r>
              <a:rPr lang="en-GB" sz="1600" b="1" dirty="0"/>
              <a:t>progression</a:t>
            </a:r>
            <a:r>
              <a:rPr lang="en-GB" sz="1600" dirty="0"/>
              <a:t> of the colour groups</a:t>
            </a:r>
            <a:r>
              <a:rPr lang="en-GB" sz="1600" dirty="0" smtClean="0"/>
              <a:t>:</a:t>
            </a:r>
          </a:p>
          <a:p>
            <a:endParaRPr lang="en-GB" sz="1600" dirty="0" smtClean="0"/>
          </a:p>
          <a:p>
            <a:r>
              <a:rPr lang="en-GB" sz="1600" dirty="0" smtClean="0"/>
              <a:t>Dependent on assessment results, most children in Reception will start off initially by learning only their single sounds, before moving onto exploring the story books too.  </a:t>
            </a:r>
            <a:endParaRPr lang="en-GB" sz="1600" dirty="0"/>
          </a:p>
          <a:p>
            <a:pPr marL="0" indent="0">
              <a:buNone/>
            </a:pPr>
            <a:endParaRPr lang="en-GB" sz="1800" b="1" dirty="0"/>
          </a:p>
          <a:p>
            <a:endParaRPr lang="en-GB" sz="1800" b="1" dirty="0"/>
          </a:p>
          <a:p>
            <a:endParaRPr lang="en-GB" sz="1800" dirty="0"/>
          </a:p>
          <a:p>
            <a:endParaRPr lang="en-GB" sz="1800" i="1" dirty="0"/>
          </a:p>
        </p:txBody>
      </p:sp>
      <p:pic>
        <p:nvPicPr>
          <p:cNvPr id="4" name="Picture 3"/>
          <p:cNvPicPr>
            <a:picLocks noChangeAspect="1"/>
          </p:cNvPicPr>
          <p:nvPr/>
        </p:nvPicPr>
        <p:blipFill>
          <a:blip r:embed="rId2"/>
          <a:stretch>
            <a:fillRect/>
          </a:stretch>
        </p:blipFill>
        <p:spPr>
          <a:xfrm>
            <a:off x="7507371" y="1910403"/>
            <a:ext cx="2896248" cy="3397960"/>
          </a:xfrm>
          <a:prstGeom prst="rect">
            <a:avLst/>
          </a:prstGeom>
        </p:spPr>
      </p:pic>
      <p:pic>
        <p:nvPicPr>
          <p:cNvPr id="5" name="Picture 4" descr="Warrender Doc footer.png"/>
          <p:cNvPicPr/>
          <p:nvPr/>
        </p:nvPicPr>
        <p:blipFill>
          <a:blip r:embed="rId3"/>
          <a:stretch>
            <a:fillRect/>
          </a:stretch>
        </p:blipFill>
        <p:spPr>
          <a:xfrm>
            <a:off x="2357796" y="5845175"/>
            <a:ext cx="7124700" cy="1012825"/>
          </a:xfrm>
          <a:prstGeom prst="rect">
            <a:avLst/>
          </a:prstGeom>
        </p:spPr>
      </p:pic>
      <p:pic>
        <p:nvPicPr>
          <p:cNvPr id="6"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61422"/>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048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5FE05E-86A3-894F-BF7E-BCDF8B07E710}"/>
              </a:ext>
            </a:extLst>
          </p:cNvPr>
          <p:cNvSpPr>
            <a:spLocks noGrp="1"/>
          </p:cNvSpPr>
          <p:nvPr>
            <p:ph type="title"/>
          </p:nvPr>
        </p:nvSpPr>
        <p:spPr>
          <a:xfrm>
            <a:off x="199701" y="-103313"/>
            <a:ext cx="9288901" cy="1341912"/>
          </a:xfrm>
        </p:spPr>
        <p:txBody>
          <a:bodyPr>
            <a:normAutofit/>
          </a:bodyPr>
          <a:lstStyle/>
          <a:p>
            <a:r>
              <a:rPr lang="en-GB" sz="4000" b="1" u="sng" dirty="0" smtClean="0">
                <a:solidFill>
                  <a:srgbClr val="00ADA9"/>
                </a:solidFill>
              </a:rPr>
              <a:t>Sounds:</a:t>
            </a:r>
            <a:endParaRPr lang="en-GB" sz="4000" b="1" u="sng" dirty="0">
              <a:solidFill>
                <a:srgbClr val="00ADA9"/>
              </a:solidFill>
            </a:endParaRPr>
          </a:p>
        </p:txBody>
      </p:sp>
      <p:pic>
        <p:nvPicPr>
          <p:cNvPr id="7" name="Picture 6" descr="Warrender Doc footer.png"/>
          <p:cNvPicPr/>
          <p:nvPr/>
        </p:nvPicPr>
        <p:blipFill>
          <a:blip r:embed="rId2"/>
          <a:stretch>
            <a:fillRect/>
          </a:stretch>
        </p:blipFill>
        <p:spPr>
          <a:xfrm>
            <a:off x="2509752" y="5845175"/>
            <a:ext cx="7124700" cy="1012825"/>
          </a:xfrm>
          <a:prstGeom prst="rect">
            <a:avLst/>
          </a:prstGeom>
        </p:spPr>
      </p:pic>
      <p:pic>
        <p:nvPicPr>
          <p:cNvPr id="8"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74659" y="969934"/>
            <a:ext cx="4090579" cy="5099942"/>
          </a:xfrm>
          <a:prstGeom prst="rect">
            <a:avLst/>
          </a:prstGeom>
        </p:spPr>
      </p:pic>
      <p:pic>
        <p:nvPicPr>
          <p:cNvPr id="4" name="Picture 3"/>
          <p:cNvPicPr>
            <a:picLocks noChangeAspect="1"/>
          </p:cNvPicPr>
          <p:nvPr/>
        </p:nvPicPr>
        <p:blipFill>
          <a:blip r:embed="rId5"/>
          <a:stretch>
            <a:fillRect/>
          </a:stretch>
        </p:blipFill>
        <p:spPr>
          <a:xfrm>
            <a:off x="4844152" y="390702"/>
            <a:ext cx="4204053" cy="5359440"/>
          </a:xfrm>
          <a:prstGeom prst="rect">
            <a:avLst/>
          </a:prstGeom>
        </p:spPr>
      </p:pic>
      <p:sp>
        <p:nvSpPr>
          <p:cNvPr id="9" name="Content Placeholder 2"/>
          <p:cNvSpPr>
            <a:spLocks noGrp="1"/>
          </p:cNvSpPr>
          <p:nvPr>
            <p:ph idx="1"/>
          </p:nvPr>
        </p:nvSpPr>
        <p:spPr>
          <a:xfrm>
            <a:off x="9048205" y="2075535"/>
            <a:ext cx="2921340" cy="4629150"/>
          </a:xfrm>
        </p:spPr>
        <p:txBody>
          <a:bodyPr>
            <a:normAutofit/>
          </a:bodyPr>
          <a:lstStyle/>
          <a:p>
            <a:pPr marL="0" indent="0">
              <a:buNone/>
            </a:pPr>
            <a:r>
              <a:rPr lang="en-GB" sz="1600" dirty="0" smtClean="0"/>
              <a:t>Here you can see the </a:t>
            </a:r>
            <a:r>
              <a:rPr lang="en-GB" sz="1600" b="1" dirty="0" smtClean="0"/>
              <a:t>3</a:t>
            </a:r>
            <a:r>
              <a:rPr lang="en-GB" sz="1600" dirty="0" smtClean="0"/>
              <a:t> different sets of sounds the children will learn as they progress through the programme.</a:t>
            </a:r>
          </a:p>
          <a:p>
            <a:pPr marL="0" indent="0">
              <a:buNone/>
            </a:pPr>
            <a:endParaRPr lang="en-GB" sz="1600" dirty="0"/>
          </a:p>
          <a:p>
            <a:pPr marL="0" indent="0">
              <a:buNone/>
            </a:pPr>
            <a:r>
              <a:rPr lang="en-GB" sz="1600" dirty="0" smtClean="0"/>
              <a:t>Starting with single sounds and then progressing onto </a:t>
            </a:r>
            <a:r>
              <a:rPr lang="en-GB" sz="1600" b="1" dirty="0" smtClean="0"/>
              <a:t>“special friends” </a:t>
            </a:r>
            <a:r>
              <a:rPr lang="en-GB" sz="1600" i="1" dirty="0" smtClean="0"/>
              <a:t>(2 or 3 letters that make 1 sound). </a:t>
            </a:r>
          </a:p>
          <a:p>
            <a:pPr marL="0" indent="0">
              <a:buNone/>
            </a:pPr>
            <a:r>
              <a:rPr lang="en-GB" sz="1600" dirty="0" smtClean="0"/>
              <a:t>There is a video on our school website which can support you with knowing how to say all the sounds correctly. We will direct you to this at the end of the presentation. </a:t>
            </a:r>
            <a:endParaRPr lang="en-GB" sz="1400" dirty="0"/>
          </a:p>
        </p:txBody>
      </p:sp>
      <p:sp>
        <p:nvSpPr>
          <p:cNvPr id="10" name="Oval 9"/>
          <p:cNvSpPr/>
          <p:nvPr/>
        </p:nvSpPr>
        <p:spPr>
          <a:xfrm>
            <a:off x="11654444"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605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5FE05E-86A3-894F-BF7E-BCDF8B07E710}"/>
              </a:ext>
            </a:extLst>
          </p:cNvPr>
          <p:cNvSpPr>
            <a:spLocks noGrp="1"/>
          </p:cNvSpPr>
          <p:nvPr>
            <p:ph type="title"/>
          </p:nvPr>
        </p:nvSpPr>
        <p:spPr>
          <a:xfrm>
            <a:off x="199483" y="130629"/>
            <a:ext cx="9288901" cy="1341912"/>
          </a:xfrm>
        </p:spPr>
        <p:txBody>
          <a:bodyPr>
            <a:normAutofit/>
          </a:bodyPr>
          <a:lstStyle/>
          <a:p>
            <a:r>
              <a:rPr lang="en-GB" sz="4000" b="1" u="sng" dirty="0" smtClean="0">
                <a:solidFill>
                  <a:srgbClr val="00ADA9"/>
                </a:solidFill>
              </a:rPr>
              <a:t>A typical phonics lesson:</a:t>
            </a:r>
            <a:endParaRPr lang="en-GB" sz="4000" b="1" u="sng" dirty="0">
              <a:solidFill>
                <a:srgbClr val="00ADA9"/>
              </a:solidFill>
            </a:endParaRPr>
          </a:p>
        </p:txBody>
      </p:sp>
      <p:sp>
        <p:nvSpPr>
          <p:cNvPr id="2" name="Rectangle 1"/>
          <p:cNvSpPr/>
          <p:nvPr/>
        </p:nvSpPr>
        <p:spPr>
          <a:xfrm>
            <a:off x="199482" y="1382415"/>
            <a:ext cx="7925113" cy="4462760"/>
          </a:xfrm>
          <a:prstGeom prst="rect">
            <a:avLst/>
          </a:prstGeom>
        </p:spPr>
        <p:txBody>
          <a:bodyPr wrap="square">
            <a:spAutoFit/>
          </a:bodyPr>
          <a:lstStyle/>
          <a:p>
            <a:r>
              <a:rPr lang="en-GB" dirty="0" smtClean="0"/>
              <a:t>Phonic sessions are run in 2 parts everyday. </a:t>
            </a:r>
            <a:endParaRPr lang="en-GB" dirty="0"/>
          </a:p>
          <a:p>
            <a:endParaRPr lang="en-GB" dirty="0"/>
          </a:p>
          <a:p>
            <a:r>
              <a:rPr lang="en-GB" b="1" dirty="0" smtClean="0"/>
              <a:t>Monday-Wednesday: </a:t>
            </a:r>
          </a:p>
          <a:p>
            <a:endParaRPr lang="en-GB" b="1" dirty="0" smtClean="0"/>
          </a:p>
          <a:p>
            <a:r>
              <a:rPr lang="en-GB" dirty="0" smtClean="0"/>
              <a:t>Part 1: Speed sounds </a:t>
            </a:r>
            <a:r>
              <a:rPr lang="en-GB" sz="1400" i="1" dirty="0" smtClean="0"/>
              <a:t>(taught a new sound. Different groups will have different sound focus)</a:t>
            </a:r>
          </a:p>
          <a:p>
            <a:endParaRPr lang="en-GB" dirty="0" smtClean="0"/>
          </a:p>
          <a:p>
            <a:r>
              <a:rPr lang="en-GB" dirty="0" smtClean="0"/>
              <a:t>Part </a:t>
            </a:r>
            <a:r>
              <a:rPr lang="en-GB" dirty="0"/>
              <a:t>2: Story </a:t>
            </a:r>
            <a:r>
              <a:rPr lang="en-GB" dirty="0" smtClean="0"/>
              <a:t>book</a:t>
            </a:r>
          </a:p>
          <a:p>
            <a:endParaRPr lang="en-US" dirty="0"/>
          </a:p>
          <a:p>
            <a:r>
              <a:rPr lang="en-GB" b="1" dirty="0" smtClean="0"/>
              <a:t>Thursday and Friday: </a:t>
            </a:r>
          </a:p>
          <a:p>
            <a:endParaRPr lang="en-GB" b="1" dirty="0"/>
          </a:p>
          <a:p>
            <a:r>
              <a:rPr lang="en-GB" dirty="0"/>
              <a:t>Part 1: Speed </a:t>
            </a:r>
            <a:r>
              <a:rPr lang="en-GB" dirty="0" smtClean="0"/>
              <a:t>sounds </a:t>
            </a:r>
            <a:r>
              <a:rPr lang="en-GB" sz="1400" i="1" dirty="0" smtClean="0"/>
              <a:t>(</a:t>
            </a:r>
            <a:r>
              <a:rPr lang="en-GB" sz="1400" i="1" dirty="0"/>
              <a:t>taught a new sound. Different groups will have different sound focus)</a:t>
            </a:r>
          </a:p>
          <a:p>
            <a:endParaRPr lang="en-GB" dirty="0"/>
          </a:p>
          <a:p>
            <a:r>
              <a:rPr lang="en-GB" dirty="0"/>
              <a:t>Part 2: </a:t>
            </a:r>
            <a:r>
              <a:rPr lang="en-GB" dirty="0" smtClean="0"/>
              <a:t>Writing the sounds, words and sentences </a:t>
            </a:r>
            <a:r>
              <a:rPr lang="en-GB" sz="1400" i="1" dirty="0" smtClean="0"/>
              <a:t>(handwriting focus)</a:t>
            </a:r>
          </a:p>
          <a:p>
            <a:endParaRPr lang="en-US" dirty="0"/>
          </a:p>
          <a:p>
            <a:endParaRPr lang="en-US" dirty="0"/>
          </a:p>
          <a:p>
            <a:r>
              <a:rPr lang="en-US" sz="1400" i="1" dirty="0" smtClean="0"/>
              <a:t>Here is an example of the 1</a:t>
            </a:r>
            <a:r>
              <a:rPr lang="en-US" sz="1400" i="1" baseline="30000" dirty="0" smtClean="0"/>
              <a:t>st</a:t>
            </a:r>
            <a:r>
              <a:rPr lang="en-US" sz="1400" i="1" dirty="0" smtClean="0"/>
              <a:t> part of a </a:t>
            </a:r>
            <a:r>
              <a:rPr lang="en-US" sz="1400" i="1" dirty="0"/>
              <a:t>phonics session: </a:t>
            </a:r>
            <a:r>
              <a:rPr lang="en-US" sz="1400" i="1" dirty="0">
                <a:hlinkClick r:id="rId2"/>
              </a:rPr>
              <a:t>https://www.warrender.hillingdon.sch.uk/reading</a:t>
            </a:r>
            <a:r>
              <a:rPr lang="en-US" sz="1400" i="1" dirty="0" smtClean="0">
                <a:hlinkClick r:id="rId2"/>
              </a:rPr>
              <a:t>/</a:t>
            </a:r>
            <a:r>
              <a:rPr lang="en-US" sz="1400" i="1" dirty="0" smtClean="0"/>
              <a:t> </a:t>
            </a:r>
            <a:endParaRPr lang="en-GB" sz="1400" i="1" dirty="0"/>
          </a:p>
        </p:txBody>
      </p:sp>
      <p:pic>
        <p:nvPicPr>
          <p:cNvPr id="7" name="Picture 6" descr="Warrender Doc footer.png"/>
          <p:cNvPicPr/>
          <p:nvPr/>
        </p:nvPicPr>
        <p:blipFill>
          <a:blip r:embed="rId3"/>
          <a:stretch>
            <a:fillRect/>
          </a:stretch>
        </p:blipFill>
        <p:spPr>
          <a:xfrm>
            <a:off x="2509752" y="5845175"/>
            <a:ext cx="7124700" cy="1012825"/>
          </a:xfrm>
          <a:prstGeom prst="rect">
            <a:avLst/>
          </a:prstGeom>
        </p:spPr>
      </p:pic>
      <p:pic>
        <p:nvPicPr>
          <p:cNvPr id="8"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8079062-79C0-1242-88C7-54AAD8954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203" y="207211"/>
            <a:ext cx="2207872" cy="2985645"/>
          </a:xfrm>
          <a:prstGeom prst="rect">
            <a:avLst/>
          </a:prstGeom>
        </p:spPr>
      </p:pic>
      <p:pic>
        <p:nvPicPr>
          <p:cNvPr id="10" name="Picture 9" descr="Diagram&#10;&#10;Description automatically generated">
            <a:extLst>
              <a:ext uri="{FF2B5EF4-FFF2-40B4-BE49-F238E27FC236}">
                <a16:creationId xmlns:a16="http://schemas.microsoft.com/office/drawing/2014/main" id="{5DD65AA7-08C7-FD45-85F2-AB5B8B0769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80980">
            <a:off x="8832855" y="3619259"/>
            <a:ext cx="2568916" cy="1799513"/>
          </a:xfrm>
          <a:prstGeom prst="rect">
            <a:avLst/>
          </a:prstGeom>
        </p:spPr>
      </p:pic>
      <p:sp>
        <p:nvSpPr>
          <p:cNvPr id="11" name="Oval 10"/>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973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5FE05E-86A3-894F-BF7E-BCDF8B07E710}"/>
              </a:ext>
            </a:extLst>
          </p:cNvPr>
          <p:cNvSpPr>
            <a:spLocks noGrp="1"/>
          </p:cNvSpPr>
          <p:nvPr>
            <p:ph type="title"/>
          </p:nvPr>
        </p:nvSpPr>
        <p:spPr>
          <a:xfrm>
            <a:off x="199483" y="130629"/>
            <a:ext cx="9288901" cy="1341912"/>
          </a:xfrm>
        </p:spPr>
        <p:txBody>
          <a:bodyPr>
            <a:normAutofit/>
          </a:bodyPr>
          <a:lstStyle/>
          <a:p>
            <a:r>
              <a:rPr lang="en-GB" sz="4000" b="1" u="sng" dirty="0">
                <a:solidFill>
                  <a:srgbClr val="00ADA9"/>
                </a:solidFill>
              </a:rPr>
              <a:t>Handwriting </a:t>
            </a:r>
            <a:r>
              <a:rPr lang="en-GB" sz="4000" b="1" u="sng" dirty="0" smtClean="0">
                <a:solidFill>
                  <a:srgbClr val="00ADA9"/>
                </a:solidFill>
              </a:rPr>
              <a:t>phrases to support writing:</a:t>
            </a:r>
            <a:endParaRPr lang="en-GB" sz="4000" b="1" u="sng" dirty="0">
              <a:solidFill>
                <a:srgbClr val="00ADA9"/>
              </a:solidFill>
            </a:endParaRPr>
          </a:p>
        </p:txBody>
      </p:sp>
      <p:pic>
        <p:nvPicPr>
          <p:cNvPr id="9" name="Picture 8" descr="Warrender Doc footer.png"/>
          <p:cNvPicPr/>
          <p:nvPr/>
        </p:nvPicPr>
        <p:blipFill>
          <a:blip r:embed="rId2"/>
          <a:stretch>
            <a:fillRect/>
          </a:stretch>
        </p:blipFill>
        <p:spPr>
          <a:xfrm>
            <a:off x="2509752" y="5845175"/>
            <a:ext cx="7124700" cy="1012825"/>
          </a:xfrm>
          <a:prstGeom prst="rect">
            <a:avLst/>
          </a:prstGeom>
        </p:spPr>
      </p:pic>
      <p:pic>
        <p:nvPicPr>
          <p:cNvPr id="10"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9484" y="1448791"/>
            <a:ext cx="5212102" cy="3785652"/>
          </a:xfrm>
          <a:prstGeom prst="rect">
            <a:avLst/>
          </a:prstGeom>
        </p:spPr>
        <p:txBody>
          <a:bodyPr wrap="square">
            <a:spAutoFit/>
          </a:bodyPr>
          <a:lstStyle/>
          <a:p>
            <a:r>
              <a:rPr lang="en-GB" sz="1600" dirty="0" smtClean="0"/>
              <a:t>Within the Read Write Inc. scheme, rhymes are used to support correct letter formation.</a:t>
            </a:r>
          </a:p>
          <a:p>
            <a:endParaRPr lang="en-GB" sz="1600" dirty="0"/>
          </a:p>
          <a:p>
            <a:r>
              <a:rPr lang="en-GB" sz="1600" dirty="0"/>
              <a:t>A</a:t>
            </a:r>
            <a:r>
              <a:rPr lang="en-GB" sz="1600" dirty="0" smtClean="0"/>
              <a:t>s the children are taught the single letters in the alphabet they are also taught </a:t>
            </a:r>
            <a:r>
              <a:rPr lang="en-GB" sz="1600" dirty="0"/>
              <a:t>t</a:t>
            </a:r>
            <a:r>
              <a:rPr lang="en-GB" sz="1600" dirty="0" smtClean="0"/>
              <a:t>he </a:t>
            </a:r>
            <a:r>
              <a:rPr lang="en-GB" sz="1600" b="1" dirty="0" smtClean="0"/>
              <a:t>rhyme</a:t>
            </a:r>
            <a:r>
              <a:rPr lang="en-GB" sz="1600" dirty="0" smtClean="0"/>
              <a:t> to match, here you can see a few examples: </a:t>
            </a:r>
          </a:p>
          <a:p>
            <a:endParaRPr lang="en-GB" sz="1600" dirty="0" smtClean="0"/>
          </a:p>
          <a:p>
            <a:r>
              <a:rPr lang="en-GB" sz="1600" dirty="0" smtClean="0"/>
              <a:t>This is really important and used consistently across the school to ensure correct letter formation within writing. The rhymes are really effective in supporting the children to form letters accurately. </a:t>
            </a:r>
          </a:p>
          <a:p>
            <a:endParaRPr lang="en-GB" sz="1600" dirty="0"/>
          </a:p>
          <a:p>
            <a:r>
              <a:rPr lang="en-GB" sz="1600" dirty="0" smtClean="0"/>
              <a:t>Please </a:t>
            </a:r>
            <a:r>
              <a:rPr lang="en-GB" sz="1600" b="1" dirty="0" smtClean="0"/>
              <a:t>implement this at home </a:t>
            </a:r>
            <a:r>
              <a:rPr lang="en-GB" sz="1600" dirty="0" smtClean="0"/>
              <a:t>too whenever writing with your child. You can take a copy of this home today, or you can find the document on our school website. </a:t>
            </a:r>
            <a:endParaRPr lang="en-GB" sz="1600" dirty="0"/>
          </a:p>
        </p:txBody>
      </p:sp>
      <p:pic>
        <p:nvPicPr>
          <p:cNvPr id="3" name="Picture 2"/>
          <p:cNvPicPr>
            <a:picLocks noChangeAspect="1"/>
          </p:cNvPicPr>
          <p:nvPr/>
        </p:nvPicPr>
        <p:blipFill>
          <a:blip r:embed="rId4"/>
          <a:stretch>
            <a:fillRect/>
          </a:stretch>
        </p:blipFill>
        <p:spPr>
          <a:xfrm>
            <a:off x="8402157" y="752793"/>
            <a:ext cx="2001462" cy="2833395"/>
          </a:xfrm>
          <a:prstGeom prst="rect">
            <a:avLst/>
          </a:prstGeom>
        </p:spPr>
      </p:pic>
      <p:pic>
        <p:nvPicPr>
          <p:cNvPr id="4" name="Picture 3"/>
          <p:cNvPicPr>
            <a:picLocks noChangeAspect="1"/>
          </p:cNvPicPr>
          <p:nvPr/>
        </p:nvPicPr>
        <p:blipFill>
          <a:blip r:embed="rId5"/>
          <a:stretch>
            <a:fillRect/>
          </a:stretch>
        </p:blipFill>
        <p:spPr>
          <a:xfrm>
            <a:off x="10075024" y="4171881"/>
            <a:ext cx="2011682" cy="2686119"/>
          </a:xfrm>
          <a:prstGeom prst="rect">
            <a:avLst/>
          </a:prstGeom>
        </p:spPr>
      </p:pic>
      <p:pic>
        <p:nvPicPr>
          <p:cNvPr id="2" name="Picture 1"/>
          <p:cNvPicPr>
            <a:picLocks noChangeAspect="1"/>
          </p:cNvPicPr>
          <p:nvPr/>
        </p:nvPicPr>
        <p:blipFill>
          <a:blip r:embed="rId6"/>
          <a:stretch>
            <a:fillRect/>
          </a:stretch>
        </p:blipFill>
        <p:spPr>
          <a:xfrm>
            <a:off x="5967065" y="3958659"/>
            <a:ext cx="2352675" cy="1581150"/>
          </a:xfrm>
          <a:prstGeom prst="rect">
            <a:avLst/>
          </a:prstGeom>
        </p:spPr>
      </p:pic>
      <p:pic>
        <p:nvPicPr>
          <p:cNvPr id="5" name="Picture 4"/>
          <p:cNvPicPr>
            <a:picLocks noChangeAspect="1"/>
          </p:cNvPicPr>
          <p:nvPr/>
        </p:nvPicPr>
        <p:blipFill>
          <a:blip r:embed="rId7"/>
          <a:stretch>
            <a:fillRect/>
          </a:stretch>
        </p:blipFill>
        <p:spPr>
          <a:xfrm>
            <a:off x="6053445" y="2661440"/>
            <a:ext cx="1753782" cy="1297219"/>
          </a:xfrm>
          <a:prstGeom prst="rect">
            <a:avLst/>
          </a:prstGeom>
        </p:spPr>
      </p:pic>
      <p:sp>
        <p:nvSpPr>
          <p:cNvPr id="12" name="Oval 11"/>
          <p:cNvSpPr/>
          <p:nvPr/>
        </p:nvSpPr>
        <p:spPr>
          <a:xfrm>
            <a:off x="10932049" y="6351587"/>
            <a:ext cx="365760" cy="340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79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CBE573-D666-F440-A775-4B32B64886AC}"/>
              </a:ext>
            </a:extLst>
          </p:cNvPr>
          <p:cNvSpPr>
            <a:spLocks noGrp="1"/>
          </p:cNvSpPr>
          <p:nvPr>
            <p:ph type="title"/>
          </p:nvPr>
        </p:nvSpPr>
        <p:spPr>
          <a:xfrm>
            <a:off x="116355" y="75743"/>
            <a:ext cx="9288901" cy="1341912"/>
          </a:xfrm>
        </p:spPr>
        <p:txBody>
          <a:bodyPr>
            <a:normAutofit/>
          </a:bodyPr>
          <a:lstStyle/>
          <a:p>
            <a:r>
              <a:rPr lang="en-GB" sz="4000" b="1" u="sng" dirty="0">
                <a:solidFill>
                  <a:srgbClr val="00ADA9"/>
                </a:solidFill>
              </a:rPr>
              <a:t>RWI sayings: </a:t>
            </a:r>
          </a:p>
        </p:txBody>
      </p:sp>
      <p:pic>
        <p:nvPicPr>
          <p:cNvPr id="3" name="Picture 2" descr="A picture containing text, clipart&#10;&#10;Description automatically generated">
            <a:extLst>
              <a:ext uri="{FF2B5EF4-FFF2-40B4-BE49-F238E27FC236}">
                <a16:creationId xmlns:a16="http://schemas.microsoft.com/office/drawing/2014/main" id="{8E4289AD-9D29-5643-9F37-4C594BD2C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366" y="1334395"/>
            <a:ext cx="2751282" cy="4039580"/>
          </a:xfrm>
          <a:prstGeom prst="rect">
            <a:avLst/>
          </a:prstGeom>
        </p:spPr>
      </p:pic>
      <p:pic>
        <p:nvPicPr>
          <p:cNvPr id="6" name="Picture 5" descr="Warrender Doc footer.png"/>
          <p:cNvPicPr/>
          <p:nvPr/>
        </p:nvPicPr>
        <p:blipFill>
          <a:blip r:embed="rId3"/>
          <a:stretch>
            <a:fillRect/>
          </a:stretch>
        </p:blipFill>
        <p:spPr>
          <a:xfrm>
            <a:off x="2509752" y="5845175"/>
            <a:ext cx="7124700" cy="1012825"/>
          </a:xfrm>
          <a:prstGeom prst="rect">
            <a:avLst/>
          </a:prstGeom>
        </p:spPr>
      </p:pic>
      <p:pic>
        <p:nvPicPr>
          <p:cNvPr id="7"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86090" y="1417655"/>
            <a:ext cx="3172023"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ln>
                <a:effectLst>
                  <a:reflection blurRad="6350" stA="53000" endA="300" endPos="35500" dir="5400000" sy="-90000" algn="bl" rotWithShape="0"/>
                </a:effectLst>
              </a:rPr>
              <a:t>Fred talk</a:t>
            </a:r>
            <a:endParaRPr lang="en-US" sz="6600" b="0" cap="none" spc="0" dirty="0">
              <a:ln w="0">
                <a:solidFill>
                  <a:schemeClr val="tx1"/>
                </a:solidFill>
              </a:ln>
              <a:effectLst>
                <a:reflection blurRad="6350" stA="53000" endA="300" endPos="35500" dir="5400000" sy="-90000" algn="bl" rotWithShape="0"/>
              </a:effectLst>
            </a:endParaRPr>
          </a:p>
        </p:txBody>
      </p:sp>
      <p:sp>
        <p:nvSpPr>
          <p:cNvPr id="9" name="TextBox 8"/>
          <p:cNvSpPr txBox="1"/>
          <p:nvPr/>
        </p:nvSpPr>
        <p:spPr>
          <a:xfrm>
            <a:off x="4611829" y="2843537"/>
            <a:ext cx="2920543" cy="369332"/>
          </a:xfrm>
          <a:prstGeom prst="rect">
            <a:avLst/>
          </a:prstGeom>
          <a:noFill/>
        </p:spPr>
        <p:txBody>
          <a:bodyPr wrap="none" rtlCol="0">
            <a:spAutoFit/>
          </a:bodyPr>
          <a:lstStyle/>
          <a:p>
            <a:r>
              <a:rPr lang="en-US" dirty="0" smtClean="0"/>
              <a:t>Sounding out the word aloud</a:t>
            </a:r>
            <a:endParaRPr lang="en-GB" dirty="0"/>
          </a:p>
        </p:txBody>
      </p:sp>
      <p:pic>
        <p:nvPicPr>
          <p:cNvPr id="2" name="Picture 1"/>
          <p:cNvPicPr>
            <a:picLocks noChangeAspect="1"/>
          </p:cNvPicPr>
          <p:nvPr/>
        </p:nvPicPr>
        <p:blipFill>
          <a:blip r:embed="rId5"/>
          <a:stretch>
            <a:fillRect/>
          </a:stretch>
        </p:blipFill>
        <p:spPr>
          <a:xfrm>
            <a:off x="5762514" y="3712815"/>
            <a:ext cx="2249823" cy="1445142"/>
          </a:xfrm>
          <a:prstGeom prst="rect">
            <a:avLst/>
          </a:prstGeom>
        </p:spPr>
      </p:pic>
      <p:sp>
        <p:nvSpPr>
          <p:cNvPr id="10" name="Oval 9"/>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797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8E4289AD-9D29-5643-9F37-4C594BD2C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47" y="1793890"/>
            <a:ext cx="2392713" cy="3513110"/>
          </a:xfrm>
          <a:prstGeom prst="rect">
            <a:avLst/>
          </a:prstGeom>
        </p:spPr>
      </p:pic>
      <p:sp>
        <p:nvSpPr>
          <p:cNvPr id="2" name="Cloud Callout 1"/>
          <p:cNvSpPr/>
          <p:nvPr/>
        </p:nvSpPr>
        <p:spPr>
          <a:xfrm>
            <a:off x="228877" y="390392"/>
            <a:ext cx="2626242" cy="1403498"/>
          </a:xfrm>
          <a:prstGeom prst="cloudCallout">
            <a:avLst>
              <a:gd name="adj1" fmla="val 54876"/>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arrender Doc footer.png"/>
          <p:cNvPicPr/>
          <p:nvPr/>
        </p:nvPicPr>
        <p:blipFill>
          <a:blip r:embed="rId3"/>
          <a:stretch>
            <a:fillRect/>
          </a:stretch>
        </p:blipFill>
        <p:spPr>
          <a:xfrm>
            <a:off x="2509752" y="5845175"/>
            <a:ext cx="7124700" cy="1012825"/>
          </a:xfrm>
          <a:prstGeom prst="rect">
            <a:avLst/>
          </a:prstGeom>
        </p:spPr>
      </p:pic>
      <p:pic>
        <p:nvPicPr>
          <p:cNvPr id="7" name="Picture 2" descr="Warrender School (@SchoolWarrender) | Twitter">
            <a:extLst>
              <a:ext uri="{FF2B5EF4-FFF2-40B4-BE49-F238E27FC236}">
                <a16:creationId xmlns:a16="http://schemas.microsoft.com/office/drawing/2014/main" id="{104781AA-B32C-BE4C-B273-583A1D552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619" y="75743"/>
            <a:ext cx="1788381" cy="17883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16309" y="1500541"/>
            <a:ext cx="6206892"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ln>
                <a:effectLst>
                  <a:reflection blurRad="6350" stA="53000" endA="300" endPos="35500" dir="5400000" sy="-90000" algn="bl" rotWithShape="0"/>
                </a:effectLst>
              </a:rPr>
              <a:t>Fred in your head</a:t>
            </a:r>
            <a:endParaRPr lang="en-US" sz="6600" b="0" cap="none" spc="0" dirty="0">
              <a:ln w="0">
                <a:solidFill>
                  <a:schemeClr val="tx1"/>
                </a:solidFill>
              </a:ln>
              <a:effectLst>
                <a:reflection blurRad="6350" stA="53000" endA="300" endPos="35500" dir="5400000" sy="-90000" algn="bl" rotWithShape="0"/>
              </a:effectLst>
            </a:endParaRPr>
          </a:p>
        </p:txBody>
      </p:sp>
      <p:sp>
        <p:nvSpPr>
          <p:cNvPr id="10" name="TextBox 9"/>
          <p:cNvSpPr txBox="1"/>
          <p:nvPr/>
        </p:nvSpPr>
        <p:spPr>
          <a:xfrm>
            <a:off x="3963081" y="2928445"/>
            <a:ext cx="7116500" cy="800219"/>
          </a:xfrm>
          <a:prstGeom prst="rect">
            <a:avLst/>
          </a:prstGeom>
          <a:noFill/>
        </p:spPr>
        <p:txBody>
          <a:bodyPr wrap="none" rtlCol="0">
            <a:spAutoFit/>
          </a:bodyPr>
          <a:lstStyle/>
          <a:p>
            <a:r>
              <a:rPr lang="en-US" dirty="0" smtClean="0"/>
              <a:t>Sounding out the word in your head silently, before saying the word aloud</a:t>
            </a:r>
          </a:p>
          <a:p>
            <a:endParaRPr lang="en-US" sz="1400" i="1" dirty="0" smtClean="0"/>
          </a:p>
          <a:p>
            <a:r>
              <a:rPr lang="en-US" sz="1400" i="1" dirty="0" smtClean="0"/>
              <a:t>(helps to develop fluency)</a:t>
            </a:r>
            <a:endParaRPr lang="en-GB" sz="1400" i="1" dirty="0"/>
          </a:p>
        </p:txBody>
      </p:sp>
      <p:sp>
        <p:nvSpPr>
          <p:cNvPr id="11" name="TextBox 10"/>
          <p:cNvSpPr txBox="1"/>
          <p:nvPr/>
        </p:nvSpPr>
        <p:spPr>
          <a:xfrm>
            <a:off x="851745" y="756556"/>
            <a:ext cx="1380506" cy="646331"/>
          </a:xfrm>
          <a:prstGeom prst="rect">
            <a:avLst/>
          </a:prstGeom>
          <a:noFill/>
        </p:spPr>
        <p:txBody>
          <a:bodyPr wrap="none" rtlCol="0">
            <a:spAutoFit/>
          </a:bodyPr>
          <a:lstStyle/>
          <a:p>
            <a:r>
              <a:rPr lang="en-US" sz="3600" dirty="0"/>
              <a:t>c</a:t>
            </a:r>
            <a:r>
              <a:rPr lang="en-US" sz="3600" dirty="0" smtClean="0"/>
              <a:t>   a   t</a:t>
            </a:r>
            <a:endParaRPr lang="en-GB" sz="2800" i="1" dirty="0"/>
          </a:p>
        </p:txBody>
      </p:sp>
      <p:sp>
        <p:nvSpPr>
          <p:cNvPr id="12" name="Oval 11"/>
          <p:cNvSpPr/>
          <p:nvPr/>
        </p:nvSpPr>
        <p:spPr>
          <a:xfrm>
            <a:off x="11654444" y="6351587"/>
            <a:ext cx="365760" cy="34082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9748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1182</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Introduction to phonics:</vt:lpstr>
      <vt:lpstr>What is Read Write Inc?</vt:lpstr>
      <vt:lpstr>Key points:</vt:lpstr>
      <vt:lpstr>Sounds:</vt:lpstr>
      <vt:lpstr>A typical phonics lesson:</vt:lpstr>
      <vt:lpstr>Handwriting phrases to support writing:</vt:lpstr>
      <vt:lpstr>RWI sayings: </vt:lpstr>
      <vt:lpstr>PowerPoint Presentation</vt:lpstr>
      <vt:lpstr>PowerPoint Presentation</vt:lpstr>
      <vt:lpstr>PowerPoint Presentation</vt:lpstr>
      <vt:lpstr>PowerPoint Presentation</vt:lpstr>
      <vt:lpstr>Phonics across the curriculum: </vt:lpstr>
      <vt:lpstr>What books will my child bring home?</vt:lpstr>
      <vt:lpstr>Reading record:</vt:lpstr>
      <vt:lpstr>Lost books</vt:lpstr>
      <vt:lpstr>Further information:</vt:lpstr>
      <vt:lpstr>Thank you for listening.   If you have any further questions, please feel free to come and have a discussion with us 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jimpey3.312</dc:creator>
  <cp:lastModifiedBy>hbrown91.312</cp:lastModifiedBy>
  <cp:revision>51</cp:revision>
  <dcterms:created xsi:type="dcterms:W3CDTF">2020-12-11T11:23:32Z</dcterms:created>
  <dcterms:modified xsi:type="dcterms:W3CDTF">2023-09-25T09:17:39Z</dcterms:modified>
</cp:coreProperties>
</file>