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349" r:id="rId5"/>
    <p:sldId id="357" r:id="rId6"/>
    <p:sldId id="360" r:id="rId7"/>
    <p:sldId id="359" r:id="rId8"/>
    <p:sldId id="367" r:id="rId9"/>
    <p:sldId id="363" r:id="rId10"/>
    <p:sldId id="371" r:id="rId11"/>
    <p:sldId id="366" r:id="rId12"/>
    <p:sldId id="369" r:id="rId13"/>
    <p:sldId id="362" r:id="rId14"/>
    <p:sldId id="365" r:id="rId15"/>
    <p:sldId id="361" r:id="rId16"/>
    <p:sldId id="372" r:id="rId17"/>
    <p:sldId id="37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5" autoAdjust="0"/>
    <p:restoredTop sz="94660"/>
  </p:normalViewPr>
  <p:slideViewPr>
    <p:cSldViewPr snapToGrid="0">
      <p:cViewPr varScale="1">
        <p:scale>
          <a:sx n="115" d="100"/>
          <a:sy n="115" d="100"/>
        </p:scale>
        <p:origin x="606" y="108"/>
      </p:cViewPr>
      <p:guideLst>
        <p:guide orient="horz" pos="2160"/>
        <p:guide pos="3840"/>
      </p:guideLst>
    </p:cSldViewPr>
  </p:slideViewPr>
  <p:notesTextViewPr>
    <p:cViewPr>
      <p:scale>
        <a:sx n="1" d="1"/>
        <a:sy n="1" d="1"/>
      </p:scale>
      <p:origin x="0" y="0"/>
    </p:cViewPr>
  </p:notesTextViewPr>
  <p:sorterViewPr>
    <p:cViewPr>
      <p:scale>
        <a:sx n="70" d="100"/>
        <a:sy n="70" d="100"/>
      </p:scale>
      <p:origin x="0" y="-2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5"/>
          </a:xfrm>
          <a:prstGeom prst="rect">
            <a:avLst/>
          </a:prstGeom>
        </p:spPr>
        <p:txBody>
          <a:bodyPr vert="horz" lIns="91440" tIns="45720" rIns="91440" bIns="45720" rtlCol="0"/>
          <a:lstStyle>
            <a:lvl1pPr algn="r">
              <a:defRPr sz="1200"/>
            </a:lvl1pPr>
          </a:lstStyle>
          <a:p>
            <a:fld id="{13BE578D-3FD9-4D3B-89D6-8FF82F5BE59D}" type="datetimeFigureOut">
              <a:rPr lang="en-GB" smtClean="0"/>
              <a:t>07/05/2025</a:t>
            </a:fld>
            <a:endParaRPr lang="en-GB"/>
          </a:p>
        </p:txBody>
      </p:sp>
      <p:sp>
        <p:nvSpPr>
          <p:cNvPr id="4" name="Footer Placeholder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BD196FB1-8E2E-4F58-B274-A1DFEEAECC87}" type="slidenum">
              <a:rPr lang="en-GB" smtClean="0"/>
              <a:t>‹#›</a:t>
            </a:fld>
            <a:endParaRPr lang="en-GB"/>
          </a:p>
        </p:txBody>
      </p:sp>
    </p:spTree>
    <p:extLst>
      <p:ext uri="{BB962C8B-B14F-4D97-AF65-F5344CB8AC3E}">
        <p14:creationId xmlns:p14="http://schemas.microsoft.com/office/powerpoint/2010/main" val="2460227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5"/>
          </a:xfrm>
          <a:prstGeom prst="rect">
            <a:avLst/>
          </a:prstGeom>
        </p:spPr>
        <p:txBody>
          <a:bodyPr vert="horz" lIns="91440" tIns="45720" rIns="91440" bIns="45720" rtlCol="0"/>
          <a:lstStyle>
            <a:lvl1pPr algn="r">
              <a:defRPr sz="1200"/>
            </a:lvl1pPr>
          </a:lstStyle>
          <a:p>
            <a:fld id="{C0819DCC-2A37-4FA7-8100-A91EBC9F71A3}" type="datetimeFigureOut">
              <a:rPr lang="en-GB" smtClean="0"/>
              <a:t>07/05/2025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AB0CCAA0-4FCC-4B22-8861-F1056DD6CCE1}" type="slidenum">
              <a:rPr lang="en-GB" smtClean="0"/>
              <a:t>‹#›</a:t>
            </a:fld>
            <a:endParaRPr lang="en-GB"/>
          </a:p>
        </p:txBody>
      </p:sp>
    </p:spTree>
    <p:extLst>
      <p:ext uri="{BB962C8B-B14F-4D97-AF65-F5344CB8AC3E}">
        <p14:creationId xmlns:p14="http://schemas.microsoft.com/office/powerpoint/2010/main" val="421897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69292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282986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17270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5806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1FB251-1D57-4D2B-93B7-A652165CE439}"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66315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1FB251-1D57-4D2B-93B7-A652165CE439}"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58172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1FB251-1D57-4D2B-93B7-A652165CE439}" type="datetimeFigureOut">
              <a:rPr lang="en-GB" smtClean="0"/>
              <a:t>07/05/2025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274008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1FB251-1D57-4D2B-93B7-A652165CE439}" type="datetimeFigureOut">
              <a:rPr lang="en-GB" smtClean="0"/>
              <a:t>07/05/2025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331971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FB251-1D57-4D2B-93B7-A652165CE439}" type="datetimeFigureOut">
              <a:rPr lang="en-GB" smtClean="0"/>
              <a:t>07/05/2025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336254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1FB251-1D57-4D2B-93B7-A652165CE439}"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365753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1FB251-1D57-4D2B-93B7-A652165CE439}" type="datetimeFigureOut">
              <a:rPr lang="en-GB" smtClean="0"/>
              <a:t>07/05/2025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76338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FB251-1D57-4D2B-93B7-A652165CE439}" type="datetimeFigureOut">
              <a:rPr lang="en-GB" smtClean="0"/>
              <a:t>07/05/2025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57025-1963-4A9E-9FFD-7CE4DAE33DED}" type="slidenum">
              <a:rPr lang="en-GB" smtClean="0"/>
              <a:t>‹#›</a:t>
            </a:fld>
            <a:endParaRPr lang="en-GB"/>
          </a:p>
        </p:txBody>
      </p:sp>
    </p:spTree>
    <p:extLst>
      <p:ext uri="{BB962C8B-B14F-4D97-AF65-F5344CB8AC3E}">
        <p14:creationId xmlns:p14="http://schemas.microsoft.com/office/powerpoint/2010/main" val="119403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417" y="2184400"/>
            <a:ext cx="2340649" cy="2252133"/>
          </a:xfrm>
          <a:prstGeom prst="rect">
            <a:avLst/>
          </a:prstGeom>
          <a:noFill/>
          <a:ln>
            <a:noFill/>
          </a:ln>
        </p:spPr>
      </p:pic>
      <p:sp>
        <p:nvSpPr>
          <p:cNvPr id="11" name="Subtitle 2"/>
          <p:cNvSpPr txBox="1">
            <a:spLocks/>
          </p:cNvSpPr>
          <p:nvPr/>
        </p:nvSpPr>
        <p:spPr>
          <a:xfrm>
            <a:off x="1875381" y="1261132"/>
            <a:ext cx="9144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dirty="0" smtClean="0"/>
              <a:t>Year 6 School Journey</a:t>
            </a:r>
          </a:p>
          <a:p>
            <a:pPr marL="0" indent="0" algn="ctr">
              <a:buNone/>
            </a:pPr>
            <a:endParaRPr lang="en-US" sz="4800" dirty="0" smtClean="0"/>
          </a:p>
          <a:p>
            <a:pPr marL="0" indent="0" algn="ctr">
              <a:buNone/>
            </a:pPr>
            <a:endParaRPr lang="en-GB" sz="4800" dirty="0" smtClean="0"/>
          </a:p>
          <a:p>
            <a:pPr marL="0" indent="0" algn="ctr">
              <a:buNone/>
            </a:pPr>
            <a:endParaRPr lang="en-GB" sz="4800" dirty="0"/>
          </a:p>
          <a:p>
            <a:pPr marL="0" indent="0" algn="ctr">
              <a:buNone/>
            </a:pPr>
            <a:r>
              <a:rPr lang="en-GB" sz="4800" dirty="0" smtClean="0"/>
              <a:t>Wednesday </a:t>
            </a:r>
            <a:r>
              <a:rPr lang="en-GB" sz="4800" dirty="0" smtClean="0"/>
              <a:t>7</a:t>
            </a:r>
            <a:r>
              <a:rPr lang="en-GB" sz="4800" baseline="30000" dirty="0" smtClean="0"/>
              <a:t>th</a:t>
            </a:r>
            <a:r>
              <a:rPr lang="en-GB" sz="4800" dirty="0" smtClean="0"/>
              <a:t> May 2025</a:t>
            </a:r>
            <a:endParaRPr lang="en-GB" sz="4800" dirty="0"/>
          </a:p>
        </p:txBody>
      </p:sp>
    </p:spTree>
    <p:extLst>
      <p:ext uri="{BB962C8B-B14F-4D97-AF65-F5344CB8AC3E}">
        <p14:creationId xmlns:p14="http://schemas.microsoft.com/office/powerpoint/2010/main" val="2086529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2157846" y="214796"/>
            <a:ext cx="10224655" cy="646331"/>
          </a:xfrm>
          <a:prstGeom prst="rect">
            <a:avLst/>
          </a:prstGeom>
          <a:noFill/>
        </p:spPr>
        <p:txBody>
          <a:bodyPr wrap="square" rtlCol="0">
            <a:spAutoFit/>
          </a:bodyPr>
          <a:lstStyle/>
          <a:p>
            <a:r>
              <a:rPr lang="en-US" sz="3600" u="sng" dirty="0" smtClean="0"/>
              <a:t>Dormitories </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9" name="TextBox 8"/>
          <p:cNvSpPr txBox="1"/>
          <p:nvPr/>
        </p:nvSpPr>
        <p:spPr>
          <a:xfrm>
            <a:off x="3360420" y="922020"/>
            <a:ext cx="7297880" cy="360098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Each room has two sets of bunk beds enabling up to 4 children to share</a:t>
            </a:r>
          </a:p>
          <a:p>
            <a:pPr marL="285750" indent="-285750">
              <a:buFont typeface="Arial" panose="020B0604020202020204" pitchFamily="34" charset="0"/>
              <a:buChar char="•"/>
            </a:pPr>
            <a:r>
              <a:rPr lang="en-US" sz="2400" dirty="0" smtClean="0"/>
              <a:t>The  bunkhouse will only have Warrender children in</a:t>
            </a:r>
          </a:p>
          <a:p>
            <a:pPr marL="285750" indent="-285750">
              <a:buFont typeface="Arial" panose="020B0604020202020204" pitchFamily="34" charset="0"/>
              <a:buChar char="•"/>
            </a:pPr>
            <a:r>
              <a:rPr lang="en-US" sz="2400" dirty="0" smtClean="0"/>
              <a:t>There is a central hall space within the bunkhouse to be used in down time and for hot chocolate and biscuit before bedtime!  </a:t>
            </a:r>
          </a:p>
          <a:p>
            <a:pPr marL="285750" indent="-285750">
              <a:buFont typeface="Arial" panose="020B0604020202020204" pitchFamily="34" charset="0"/>
              <a:buChar char="•"/>
            </a:pPr>
            <a:r>
              <a:rPr lang="en-US" sz="2400" dirty="0" smtClean="0"/>
              <a:t>It contains its own showers and toilets for the children to use- rooms do not have </a:t>
            </a:r>
            <a:r>
              <a:rPr lang="en-US" sz="2400" dirty="0" err="1" smtClean="0"/>
              <a:t>ensuite</a:t>
            </a:r>
            <a:r>
              <a:rPr lang="en-US" sz="2400" dirty="0" smtClean="0"/>
              <a:t>. </a:t>
            </a:r>
          </a:p>
          <a:p>
            <a:endParaRPr lang="en-US" dirty="0" smtClean="0"/>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4"/>
          <a:stretch>
            <a:fillRect/>
          </a:stretch>
        </p:blipFill>
        <p:spPr>
          <a:xfrm>
            <a:off x="117763" y="1383221"/>
            <a:ext cx="3154199" cy="4398758"/>
          </a:xfrm>
          <a:prstGeom prst="rect">
            <a:avLst/>
          </a:prstGeom>
        </p:spPr>
      </p:pic>
      <p:pic>
        <p:nvPicPr>
          <p:cNvPr id="11" name="Picture 10"/>
          <p:cNvPicPr>
            <a:picLocks noChangeAspect="1"/>
          </p:cNvPicPr>
          <p:nvPr/>
        </p:nvPicPr>
        <p:blipFill>
          <a:blip r:embed="rId5"/>
          <a:stretch>
            <a:fillRect/>
          </a:stretch>
        </p:blipFill>
        <p:spPr>
          <a:xfrm>
            <a:off x="8220252" y="3582600"/>
            <a:ext cx="3484939" cy="2263721"/>
          </a:xfrm>
          <a:prstGeom prst="rect">
            <a:avLst/>
          </a:prstGeom>
        </p:spPr>
      </p:pic>
    </p:spTree>
    <p:extLst>
      <p:ext uri="{BB962C8B-B14F-4D97-AF65-F5344CB8AC3E}">
        <p14:creationId xmlns:p14="http://schemas.microsoft.com/office/powerpoint/2010/main" val="317158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1850404" y="457200"/>
            <a:ext cx="10224655" cy="646331"/>
          </a:xfrm>
          <a:prstGeom prst="rect">
            <a:avLst/>
          </a:prstGeom>
          <a:noFill/>
        </p:spPr>
        <p:txBody>
          <a:bodyPr wrap="square" rtlCol="0">
            <a:spAutoFit/>
          </a:bodyPr>
          <a:lstStyle/>
          <a:p>
            <a:r>
              <a:rPr lang="en-US" sz="3600" u="sng" dirty="0" smtClean="0"/>
              <a:t>Camp Shop</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7" name="Rectangle 6"/>
          <p:cNvSpPr/>
          <p:nvPr/>
        </p:nvSpPr>
        <p:spPr>
          <a:xfrm>
            <a:off x="1369102" y="1425583"/>
            <a:ext cx="6905468" cy="4401205"/>
          </a:xfrm>
          <a:prstGeom prst="rect">
            <a:avLst/>
          </a:prstGeom>
        </p:spPr>
        <p:txBody>
          <a:bodyPr wrap="square">
            <a:spAutoFit/>
          </a:bodyPr>
          <a:lstStyle/>
          <a:p>
            <a:pPr marL="342900" indent="-342900">
              <a:spcAft>
                <a:spcPts val="0"/>
              </a:spcAft>
              <a:buFont typeface="Arial" panose="020B0604020202020204" pitchFamily="34" charset="0"/>
              <a:buChar char="•"/>
            </a:pPr>
            <a:r>
              <a:rPr lang="en-GB" sz="2400" dirty="0" smtClean="0"/>
              <a:t> </a:t>
            </a:r>
            <a:r>
              <a:rPr lang="en-GB" sz="2400" dirty="0"/>
              <a:t>The shop stocks drinks, sweets, ice creams, hot drinks, PACCAR </a:t>
            </a:r>
            <a:r>
              <a:rPr lang="en-GB" sz="2400" dirty="0" smtClean="0"/>
              <a:t>souvenirs and </a:t>
            </a:r>
            <a:r>
              <a:rPr lang="en-GB" sz="2400" dirty="0"/>
              <a:t>cheap </a:t>
            </a:r>
            <a:r>
              <a:rPr lang="en-GB" sz="2400" dirty="0" smtClean="0"/>
              <a:t>toys</a:t>
            </a:r>
          </a:p>
          <a:p>
            <a:pPr marL="342900" indent="-342900">
              <a:spcAft>
                <a:spcPts val="0"/>
              </a:spcAft>
              <a:buFont typeface="Arial" panose="020B0604020202020204" pitchFamily="34" charset="0"/>
              <a:buChar char="•"/>
            </a:pPr>
            <a:endParaRPr lang="en-GB" sz="2400" dirty="0"/>
          </a:p>
          <a:p>
            <a:pPr marL="342900" indent="-342900">
              <a:spcAft>
                <a:spcPts val="0"/>
              </a:spcAft>
              <a:buFont typeface="Arial" panose="020B0604020202020204" pitchFamily="34" charset="0"/>
              <a:buChar char="•"/>
            </a:pPr>
            <a:r>
              <a:rPr lang="en-GB" sz="2400" dirty="0" smtClean="0"/>
              <a:t> </a:t>
            </a:r>
            <a:r>
              <a:rPr lang="en-GB" sz="2400" dirty="0"/>
              <a:t>There are also vending machines (accessible 24/7) that sell sweets, drinks and hot drinks</a:t>
            </a:r>
            <a:r>
              <a:rPr lang="en-GB" sz="2400" dirty="0" smtClean="0"/>
              <a:t>.</a:t>
            </a:r>
          </a:p>
          <a:p>
            <a:pPr marL="342900" indent="-342900">
              <a:spcAft>
                <a:spcPts val="0"/>
              </a:spcAft>
              <a:buFont typeface="Arial" panose="020B0604020202020204" pitchFamily="34" charset="0"/>
              <a:buChar char="•"/>
            </a:pPr>
            <a:endParaRPr lang="en-US" sz="2400" dirty="0" smtClean="0"/>
          </a:p>
          <a:p>
            <a:pPr marL="342900" indent="-342900">
              <a:spcAft>
                <a:spcPts val="0"/>
              </a:spcAft>
              <a:buFont typeface="Arial" panose="020B0604020202020204" pitchFamily="34" charset="0"/>
              <a:buChar char="•"/>
            </a:pPr>
            <a:r>
              <a:rPr lang="en-US" sz="2400" dirty="0" smtClean="0"/>
              <a:t>Children will have an opportunity to visit the shop during their opening times.</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smtClean="0"/>
              <a:t>Max £10 – parents will be given back any additional money</a:t>
            </a:r>
          </a:p>
          <a:p>
            <a:pPr>
              <a:spcAft>
                <a:spcPts val="0"/>
              </a:spcAft>
            </a:pPr>
            <a:endParaRPr lang="en-US" sz="16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14698" y="4065219"/>
            <a:ext cx="2952293" cy="22142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0070441" y="1550193"/>
            <a:ext cx="2202873" cy="165215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179955" y="1561300"/>
            <a:ext cx="2260458" cy="1695343"/>
          </a:xfrm>
          <a:prstGeom prst="rect">
            <a:avLst/>
          </a:prstGeom>
        </p:spPr>
      </p:pic>
    </p:spTree>
    <p:extLst>
      <p:ext uri="{BB962C8B-B14F-4D97-AF65-F5344CB8AC3E}">
        <p14:creationId xmlns:p14="http://schemas.microsoft.com/office/powerpoint/2010/main" val="1118780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1075540" y="1029659"/>
            <a:ext cx="10224655" cy="646331"/>
          </a:xfrm>
          <a:prstGeom prst="rect">
            <a:avLst/>
          </a:prstGeom>
          <a:noFill/>
        </p:spPr>
        <p:txBody>
          <a:bodyPr wrap="square" rtlCol="0">
            <a:spAutoFit/>
          </a:bodyPr>
          <a:lstStyle/>
          <a:p>
            <a:r>
              <a:rPr lang="en-US" sz="3600" u="sng" dirty="0" err="1" smtClean="0"/>
              <a:t>Behaviour</a:t>
            </a:r>
            <a:r>
              <a:rPr lang="en-US" sz="3600" u="sng" dirty="0" smtClean="0"/>
              <a:t> </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9" name="TextBox 8"/>
          <p:cNvSpPr txBox="1"/>
          <p:nvPr/>
        </p:nvSpPr>
        <p:spPr>
          <a:xfrm>
            <a:off x="543020" y="1788355"/>
            <a:ext cx="6770546" cy="3262432"/>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400" dirty="0" smtClean="0"/>
              <a:t>We expect our children to behave in the manner they do at school. </a:t>
            </a:r>
          </a:p>
          <a:p>
            <a:pPr marL="285750" indent="-285750">
              <a:buFont typeface="Arial" panose="020B0604020202020204" pitchFamily="34" charset="0"/>
              <a:buChar char="•"/>
            </a:pPr>
            <a:r>
              <a:rPr lang="en-US" sz="2400" dirty="0" smtClean="0"/>
              <a:t>We will follow our school rules of rewards and consequences. </a:t>
            </a:r>
          </a:p>
          <a:p>
            <a:pPr marL="285750" indent="-285750">
              <a:buFont typeface="Arial" panose="020B0604020202020204" pitchFamily="34" charset="0"/>
              <a:buChar char="•"/>
            </a:pPr>
            <a:r>
              <a:rPr lang="en-US" sz="2400" dirty="0" smtClean="0"/>
              <a:t>If </a:t>
            </a:r>
            <a:r>
              <a:rPr lang="en-US" sz="2400" dirty="0"/>
              <a:t>children make poor choices, they will be asked to sit out of </a:t>
            </a:r>
            <a:r>
              <a:rPr lang="en-US" sz="2400" dirty="0" smtClean="0"/>
              <a:t>activities. In very extreme cases, if children considered to be a safety risk, we will request parents to collect from the residential. </a:t>
            </a:r>
            <a:endParaRPr lang="en-GB" sz="1400" dirty="0"/>
          </a:p>
        </p:txBody>
      </p:sp>
      <p:pic>
        <p:nvPicPr>
          <p:cNvPr id="7" name="Picture 6"/>
          <p:cNvPicPr>
            <a:picLocks noChangeAspect="1"/>
          </p:cNvPicPr>
          <p:nvPr/>
        </p:nvPicPr>
        <p:blipFill>
          <a:blip r:embed="rId4"/>
          <a:stretch>
            <a:fillRect/>
          </a:stretch>
        </p:blipFill>
        <p:spPr>
          <a:xfrm>
            <a:off x="7749677" y="2084432"/>
            <a:ext cx="3550518" cy="2663797"/>
          </a:xfrm>
          <a:prstGeom prst="rect">
            <a:avLst/>
          </a:prstGeom>
        </p:spPr>
      </p:pic>
    </p:spTree>
    <p:extLst>
      <p:ext uri="{BB962C8B-B14F-4D97-AF65-F5344CB8AC3E}">
        <p14:creationId xmlns:p14="http://schemas.microsoft.com/office/powerpoint/2010/main" val="222070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1227757" y="1162717"/>
            <a:ext cx="10224655" cy="646331"/>
          </a:xfrm>
          <a:prstGeom prst="rect">
            <a:avLst/>
          </a:prstGeom>
          <a:noFill/>
        </p:spPr>
        <p:txBody>
          <a:bodyPr wrap="square" rtlCol="0">
            <a:spAutoFit/>
          </a:bodyPr>
          <a:lstStyle/>
          <a:p>
            <a:r>
              <a:rPr lang="en-US" sz="3600" u="sng" dirty="0" smtClean="0"/>
              <a:t>Monday Departure </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7" name="Rectangle 6"/>
          <p:cNvSpPr/>
          <p:nvPr/>
        </p:nvSpPr>
        <p:spPr>
          <a:xfrm>
            <a:off x="941419" y="1903614"/>
            <a:ext cx="5184824" cy="2554545"/>
          </a:xfrm>
          <a:prstGeom prst="rect">
            <a:avLst/>
          </a:prstGeom>
        </p:spPr>
        <p:txBody>
          <a:bodyPr wrap="square">
            <a:spAutoFit/>
          </a:bodyPr>
          <a:lstStyle/>
          <a:p>
            <a:pPr marL="342900" indent="-342900">
              <a:spcAft>
                <a:spcPts val="0"/>
              </a:spcAft>
              <a:buFont typeface="Arial" panose="020B0604020202020204" pitchFamily="34" charset="0"/>
              <a:buChar char="•"/>
            </a:pPr>
            <a:r>
              <a:rPr lang="en-GB" sz="2400" dirty="0" smtClean="0"/>
              <a:t>Arrive at 9am </a:t>
            </a:r>
          </a:p>
          <a:p>
            <a:pPr marL="342900" indent="-342900">
              <a:spcAft>
                <a:spcPts val="0"/>
              </a:spcAft>
              <a:buFont typeface="Arial" panose="020B0604020202020204" pitchFamily="34" charset="0"/>
              <a:buChar char="•"/>
            </a:pPr>
            <a:r>
              <a:rPr lang="en-GB" sz="2400" dirty="0" smtClean="0"/>
              <a:t>Photos and medical in the hall </a:t>
            </a:r>
          </a:p>
          <a:p>
            <a:pPr marL="342900" indent="-342900">
              <a:spcAft>
                <a:spcPts val="0"/>
              </a:spcAft>
              <a:buFont typeface="Arial" panose="020B0604020202020204" pitchFamily="34" charset="0"/>
              <a:buChar char="•"/>
            </a:pPr>
            <a:r>
              <a:rPr lang="en-GB" sz="2400" dirty="0" smtClean="0"/>
              <a:t>Parents to drop off</a:t>
            </a:r>
          </a:p>
          <a:p>
            <a:pPr marL="342900" indent="-342900">
              <a:spcAft>
                <a:spcPts val="0"/>
              </a:spcAft>
              <a:buFont typeface="Arial" panose="020B0604020202020204" pitchFamily="34" charset="0"/>
              <a:buChar char="•"/>
            </a:pPr>
            <a:r>
              <a:rPr lang="en-GB" sz="2400" dirty="0" smtClean="0"/>
              <a:t>You can come back to wave the coach off- we will confirm the departure time.  </a:t>
            </a:r>
            <a:endParaRPr lang="en-US" sz="2400" dirty="0" smtClean="0"/>
          </a:p>
          <a:p>
            <a:pPr>
              <a:spcAft>
                <a:spcPts val="0"/>
              </a:spcAft>
            </a:pPr>
            <a:endParaRPr lang="en-US" sz="16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0101">
            <a:off x="6917812" y="1637032"/>
            <a:ext cx="4365678" cy="3274259"/>
          </a:xfrm>
          <a:prstGeom prst="rect">
            <a:avLst/>
          </a:prstGeom>
        </p:spPr>
      </p:pic>
    </p:spTree>
    <p:extLst>
      <p:ext uri="{BB962C8B-B14F-4D97-AF65-F5344CB8AC3E}">
        <p14:creationId xmlns:p14="http://schemas.microsoft.com/office/powerpoint/2010/main" val="2412526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83" y="142025"/>
            <a:ext cx="1087582" cy="1087549"/>
          </a:xfrm>
          <a:prstGeom prst="rect">
            <a:avLst/>
          </a:prstGeom>
          <a:noFill/>
          <a:ln>
            <a:noFill/>
          </a:ln>
        </p:spPr>
      </p:pic>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pic>
        <p:nvPicPr>
          <p:cNvPr id="11" name="Picture 10"/>
          <p:cNvPicPr>
            <a:picLocks noChangeAspect="1"/>
          </p:cNvPicPr>
          <p:nvPr/>
        </p:nvPicPr>
        <p:blipFill>
          <a:blip r:embed="rId4"/>
          <a:stretch>
            <a:fillRect/>
          </a:stretch>
        </p:blipFill>
        <p:spPr>
          <a:xfrm>
            <a:off x="9960551" y="5084359"/>
            <a:ext cx="2026401" cy="1539612"/>
          </a:xfrm>
          <a:prstGeom prst="rect">
            <a:avLst/>
          </a:prstGeom>
        </p:spPr>
      </p:pic>
      <p:sp>
        <p:nvSpPr>
          <p:cNvPr id="9" name="Title 1"/>
          <p:cNvSpPr>
            <a:spLocks noGrp="1"/>
          </p:cNvSpPr>
          <p:nvPr>
            <p:ph type="title"/>
          </p:nvPr>
        </p:nvSpPr>
        <p:spPr>
          <a:xfrm>
            <a:off x="1338348" y="319772"/>
            <a:ext cx="10515600" cy="1325563"/>
          </a:xfrm>
        </p:spPr>
        <p:txBody>
          <a:bodyPr/>
          <a:lstStyle/>
          <a:p>
            <a:r>
              <a:rPr lang="en-GB" dirty="0" smtClean="0"/>
              <a:t>You children will return with…</a:t>
            </a:r>
            <a:endParaRPr lang="en-GB" dirty="0"/>
          </a:p>
        </p:txBody>
      </p:sp>
      <p:sp>
        <p:nvSpPr>
          <p:cNvPr id="12" name="Content Placeholder 2"/>
          <p:cNvSpPr>
            <a:spLocks noGrp="1"/>
          </p:cNvSpPr>
          <p:nvPr>
            <p:ph idx="1"/>
          </p:nvPr>
        </p:nvSpPr>
        <p:spPr>
          <a:xfrm>
            <a:off x="1000296" y="1645335"/>
            <a:ext cx="10515600" cy="4351338"/>
          </a:xfrm>
        </p:spPr>
        <p:txBody>
          <a:bodyPr>
            <a:normAutofit/>
          </a:bodyPr>
          <a:lstStyle/>
          <a:p>
            <a:r>
              <a:rPr lang="en-GB" dirty="0" smtClean="0"/>
              <a:t>Amazing stories</a:t>
            </a:r>
          </a:p>
          <a:p>
            <a:r>
              <a:rPr lang="en-GB" dirty="0" smtClean="0"/>
              <a:t>Energy and excitement</a:t>
            </a:r>
          </a:p>
          <a:p>
            <a:r>
              <a:rPr lang="en-GB" dirty="0" smtClean="0"/>
              <a:t>New-found confidence</a:t>
            </a:r>
          </a:p>
          <a:p>
            <a:r>
              <a:rPr lang="en-GB" dirty="0" smtClean="0"/>
              <a:t>Exhaustion (perhaps don’t plan too much the first weekend back!)</a:t>
            </a:r>
          </a:p>
          <a:p>
            <a:r>
              <a:rPr lang="en-GB" dirty="0" smtClean="0"/>
              <a:t>A realisation that they can survive 5 days without a phone / iPad / TV / internet!</a:t>
            </a:r>
          </a:p>
          <a:p>
            <a:r>
              <a:rPr lang="en-GB" dirty="0" smtClean="0"/>
              <a:t>LOTS of dirty washing!</a:t>
            </a:r>
            <a:endParaRPr lang="en-GB" dirty="0"/>
          </a:p>
        </p:txBody>
      </p:sp>
    </p:spTree>
    <p:extLst>
      <p:ext uri="{BB962C8B-B14F-4D97-AF65-F5344CB8AC3E}">
        <p14:creationId xmlns:p14="http://schemas.microsoft.com/office/powerpoint/2010/main" val="1703709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1271845" y="986147"/>
            <a:ext cx="10224655" cy="646331"/>
          </a:xfrm>
          <a:prstGeom prst="rect">
            <a:avLst/>
          </a:prstGeom>
          <a:noFill/>
        </p:spPr>
        <p:txBody>
          <a:bodyPr wrap="square" rtlCol="0">
            <a:spAutoFit/>
          </a:bodyPr>
          <a:lstStyle/>
          <a:p>
            <a:r>
              <a:rPr lang="en-US" sz="3600" u="sng" dirty="0" smtClean="0"/>
              <a:t>School Journey – PACCAR Camp in Buckinghamshire</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9" name="TextBox 8"/>
          <p:cNvSpPr txBox="1"/>
          <p:nvPr/>
        </p:nvSpPr>
        <p:spPr>
          <a:xfrm>
            <a:off x="3306726" y="1764837"/>
            <a:ext cx="8189774"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60 acres camp site in Buckinghamshire with extensive woodlands and two large fields</a:t>
            </a:r>
          </a:p>
          <a:p>
            <a:pPr marL="285750" indent="-285750">
              <a:buFont typeface="Arial" panose="020B0604020202020204" pitchFamily="34" charset="0"/>
              <a:buChar char="•"/>
            </a:pPr>
            <a:r>
              <a:rPr lang="en-US" dirty="0" smtClean="0">
                <a:solidFill>
                  <a:srgbClr val="FF0000"/>
                </a:solidFill>
              </a:rPr>
              <a:t>Residential is from Monday 9</a:t>
            </a:r>
            <a:r>
              <a:rPr lang="en-US" baseline="30000" dirty="0" smtClean="0">
                <a:solidFill>
                  <a:srgbClr val="FF0000"/>
                </a:solidFill>
              </a:rPr>
              <a:t>th</a:t>
            </a:r>
            <a:r>
              <a:rPr lang="en-US" dirty="0" smtClean="0">
                <a:solidFill>
                  <a:srgbClr val="FF0000"/>
                </a:solidFill>
              </a:rPr>
              <a:t> June to Friday 13</a:t>
            </a:r>
            <a:r>
              <a:rPr lang="en-US" baseline="30000" dirty="0" smtClean="0">
                <a:solidFill>
                  <a:srgbClr val="FF0000"/>
                </a:solidFill>
              </a:rPr>
              <a:t>th</a:t>
            </a:r>
            <a:r>
              <a:rPr lang="en-US" dirty="0" smtClean="0">
                <a:solidFill>
                  <a:srgbClr val="FF0000"/>
                </a:solidFill>
              </a:rPr>
              <a:t> June – Oak Class </a:t>
            </a:r>
          </a:p>
          <a:p>
            <a:pPr marL="285750" indent="-285750">
              <a:buFont typeface="Arial" panose="020B0604020202020204" pitchFamily="34" charset="0"/>
              <a:buChar char="•"/>
            </a:pPr>
            <a:r>
              <a:rPr lang="en-US" dirty="0" smtClean="0">
                <a:solidFill>
                  <a:srgbClr val="FF0000"/>
                </a:solidFill>
              </a:rPr>
              <a:t>Monday 7</a:t>
            </a:r>
            <a:r>
              <a:rPr lang="en-US" baseline="30000" dirty="0" smtClean="0">
                <a:solidFill>
                  <a:srgbClr val="FF0000"/>
                </a:solidFill>
              </a:rPr>
              <a:t>th</a:t>
            </a:r>
            <a:r>
              <a:rPr lang="en-US" dirty="0" smtClean="0">
                <a:solidFill>
                  <a:srgbClr val="FF0000"/>
                </a:solidFill>
              </a:rPr>
              <a:t> July to Friday 11</a:t>
            </a:r>
            <a:r>
              <a:rPr lang="en-US" baseline="30000" dirty="0" smtClean="0">
                <a:solidFill>
                  <a:srgbClr val="FF0000"/>
                </a:solidFill>
              </a:rPr>
              <a:t>th</a:t>
            </a:r>
            <a:r>
              <a:rPr lang="en-US" dirty="0" smtClean="0">
                <a:solidFill>
                  <a:srgbClr val="FF0000"/>
                </a:solidFill>
              </a:rPr>
              <a:t> July- Sycamore</a:t>
            </a:r>
          </a:p>
          <a:p>
            <a:pPr marL="285750" indent="-285750">
              <a:buFont typeface="Arial" panose="020B0604020202020204" pitchFamily="34" charset="0"/>
              <a:buChar char="•"/>
            </a:pPr>
            <a:r>
              <a:rPr lang="en-US" dirty="0" smtClean="0"/>
              <a:t>Great celebration of their primary years for Year 6 </a:t>
            </a:r>
          </a:p>
          <a:p>
            <a:pPr marL="285750" indent="-285750">
              <a:buFont typeface="Arial" panose="020B0604020202020204" pitchFamily="34" charset="0"/>
              <a:buChar char="•"/>
            </a:pPr>
            <a:r>
              <a:rPr lang="en-US" dirty="0" smtClean="0"/>
              <a:t>The benefits of residential are:  developing their independence as they move to secondary and gain experience from living away from home, rewarding their hard work in Year 6, spending quality time with their friends, overcoming their fears, trying new activities and learning new skills and techniques, forming new relationships and having lots and lots of fun! </a:t>
            </a:r>
          </a:p>
          <a:p>
            <a:pPr marL="285750" indent="-285750">
              <a:buFont typeface="Arial" panose="020B0604020202020204" pitchFamily="34" charset="0"/>
              <a:buChar char="•"/>
            </a:pPr>
            <a:endParaRPr lang="en-GB" dirty="0"/>
          </a:p>
        </p:txBody>
      </p:sp>
      <p:pic>
        <p:nvPicPr>
          <p:cNvPr id="12" name="Picture 11"/>
          <p:cNvPicPr>
            <a:picLocks noChangeAspect="1"/>
          </p:cNvPicPr>
          <p:nvPr/>
        </p:nvPicPr>
        <p:blipFill>
          <a:blip r:embed="rId4"/>
          <a:stretch>
            <a:fillRect/>
          </a:stretch>
        </p:blipFill>
        <p:spPr>
          <a:xfrm>
            <a:off x="252778" y="1637606"/>
            <a:ext cx="2841296" cy="2130133"/>
          </a:xfrm>
          <a:prstGeom prst="rect">
            <a:avLst/>
          </a:prstGeom>
        </p:spPr>
      </p:pic>
      <p:pic>
        <p:nvPicPr>
          <p:cNvPr id="15" name="Picture 14"/>
          <p:cNvPicPr>
            <a:picLocks noChangeAspect="1"/>
          </p:cNvPicPr>
          <p:nvPr/>
        </p:nvPicPr>
        <p:blipFill>
          <a:blip r:embed="rId5"/>
          <a:stretch>
            <a:fillRect/>
          </a:stretch>
        </p:blipFill>
        <p:spPr>
          <a:xfrm>
            <a:off x="9874264" y="4791564"/>
            <a:ext cx="2188056" cy="163916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11030" y="4211147"/>
            <a:ext cx="2910468" cy="2182851"/>
          </a:xfrm>
          <a:prstGeom prst="rect">
            <a:avLst/>
          </a:prstGeom>
        </p:spPr>
      </p:pic>
    </p:spTree>
    <p:extLst>
      <p:ext uri="{BB962C8B-B14F-4D97-AF65-F5344CB8AC3E}">
        <p14:creationId xmlns:p14="http://schemas.microsoft.com/office/powerpoint/2010/main" val="27059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864524" y="1028682"/>
            <a:ext cx="10224655" cy="646331"/>
          </a:xfrm>
          <a:prstGeom prst="rect">
            <a:avLst/>
          </a:prstGeom>
          <a:noFill/>
        </p:spPr>
        <p:txBody>
          <a:bodyPr wrap="square" rtlCol="0">
            <a:spAutoFit/>
          </a:bodyPr>
          <a:lstStyle/>
          <a:p>
            <a:r>
              <a:rPr lang="en-US" sz="3600" u="sng" dirty="0" smtClean="0"/>
              <a:t>Roles and responsibilities on school journey</a:t>
            </a:r>
            <a:endParaRPr lang="en-GB" sz="3600" u="sng" dirty="0"/>
          </a:p>
        </p:txBody>
      </p:sp>
      <p:sp>
        <p:nvSpPr>
          <p:cNvPr id="3" name="TextBox 2"/>
          <p:cNvSpPr txBox="1"/>
          <p:nvPr/>
        </p:nvSpPr>
        <p:spPr>
          <a:xfrm>
            <a:off x="288187" y="1401278"/>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9" name="TextBox 8"/>
          <p:cNvSpPr txBox="1"/>
          <p:nvPr/>
        </p:nvSpPr>
        <p:spPr>
          <a:xfrm>
            <a:off x="864524" y="1382554"/>
            <a:ext cx="10726883" cy="4985980"/>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smtClean="0"/>
              <a:t>Children and staff encourage and support each other</a:t>
            </a:r>
          </a:p>
          <a:p>
            <a:pPr marL="285750" indent="-285750">
              <a:buFont typeface="Arial" panose="020B0604020202020204" pitchFamily="34" charset="0"/>
              <a:buChar char="•"/>
            </a:pPr>
            <a:r>
              <a:rPr lang="en-US" sz="2400" dirty="0" smtClean="0"/>
              <a:t>Staff members:</a:t>
            </a:r>
          </a:p>
          <a:p>
            <a:pPr marL="742950" lvl="1" indent="-285750">
              <a:buFont typeface="Arial" panose="020B0604020202020204" pitchFamily="34" charset="0"/>
              <a:buChar char="•"/>
            </a:pPr>
            <a:r>
              <a:rPr lang="en-US" sz="2400" dirty="0" smtClean="0"/>
              <a:t>Oak: Mrs Close, </a:t>
            </a:r>
            <a:r>
              <a:rPr lang="en-US" sz="2400" dirty="0" err="1" smtClean="0"/>
              <a:t>Mrs</a:t>
            </a:r>
            <a:r>
              <a:rPr lang="en-US" sz="2400" dirty="0" smtClean="0"/>
              <a:t> Walsh and </a:t>
            </a:r>
            <a:r>
              <a:rPr lang="en-US" sz="2400" dirty="0" err="1" smtClean="0"/>
              <a:t>Mrs</a:t>
            </a:r>
            <a:r>
              <a:rPr lang="en-US" sz="2400" dirty="0" smtClean="0"/>
              <a:t> Rogan</a:t>
            </a:r>
          </a:p>
          <a:p>
            <a:pPr marL="742950" lvl="1" indent="-285750">
              <a:buFont typeface="Arial" panose="020B0604020202020204" pitchFamily="34" charset="0"/>
              <a:buChar char="•"/>
            </a:pPr>
            <a:r>
              <a:rPr lang="en-US" sz="2400" dirty="0" smtClean="0"/>
              <a:t>Sycamore: </a:t>
            </a:r>
            <a:r>
              <a:rPr lang="en-US" sz="2400" dirty="0" err="1" smtClean="0"/>
              <a:t>Mrs</a:t>
            </a:r>
            <a:r>
              <a:rPr lang="en-US" sz="2400" dirty="0" smtClean="0"/>
              <a:t> Evans, </a:t>
            </a:r>
            <a:r>
              <a:rPr lang="en-US" sz="2400" dirty="0" err="1" smtClean="0"/>
              <a:t>Mr</a:t>
            </a:r>
            <a:r>
              <a:rPr lang="en-US" sz="2400" dirty="0" smtClean="0"/>
              <a:t> Wright and </a:t>
            </a:r>
            <a:r>
              <a:rPr lang="en-US" sz="2400" dirty="0" err="1" smtClean="0"/>
              <a:t>Mr</a:t>
            </a:r>
            <a:r>
              <a:rPr lang="en-US" sz="2400" dirty="0" smtClean="0"/>
              <a:t> Hunter</a:t>
            </a:r>
          </a:p>
          <a:p>
            <a:pPr marL="742950" lvl="1" indent="-285750">
              <a:buFont typeface="Arial" panose="020B0604020202020204" pitchFamily="34" charset="0"/>
              <a:buChar char="•"/>
            </a:pPr>
            <a:r>
              <a:rPr lang="en-US" sz="2400" dirty="0" err="1" smtClean="0"/>
              <a:t>Mrs</a:t>
            </a:r>
            <a:r>
              <a:rPr lang="en-US" sz="2400" dirty="0" smtClean="0"/>
              <a:t> Brown will visit during the days and stay for the evening but not overnight</a:t>
            </a:r>
          </a:p>
          <a:p>
            <a:pPr marL="285750" indent="-285750">
              <a:buFont typeface="Arial" panose="020B0604020202020204" pitchFamily="34" charset="0"/>
              <a:buChar char="•"/>
            </a:pPr>
            <a:r>
              <a:rPr lang="en-US" sz="2400" dirty="0" smtClean="0"/>
              <a:t>Both female and male instructors assigned to the group</a:t>
            </a:r>
          </a:p>
          <a:p>
            <a:pPr marL="285750" indent="-285750">
              <a:buFont typeface="Arial" panose="020B0604020202020204" pitchFamily="34" charset="0"/>
              <a:buChar char="•"/>
            </a:pPr>
            <a:r>
              <a:rPr lang="en-US" sz="2400" dirty="0" smtClean="0"/>
              <a:t>Treat everyone with the same respect</a:t>
            </a:r>
          </a:p>
          <a:p>
            <a:pPr marL="285750" indent="-285750">
              <a:buFont typeface="Arial" panose="020B0604020202020204" pitchFamily="34" charset="0"/>
              <a:buChar char="•"/>
            </a:pPr>
            <a:r>
              <a:rPr lang="en-US" sz="2400" dirty="0" smtClean="0"/>
              <a:t>Listen and Learn</a:t>
            </a:r>
          </a:p>
          <a:p>
            <a:pPr marL="285750" indent="-285750">
              <a:buFont typeface="Arial" panose="020B0604020202020204" pitchFamily="34" charset="0"/>
              <a:buChar char="•"/>
            </a:pPr>
            <a:r>
              <a:rPr lang="en-US" sz="2400" dirty="0" smtClean="0"/>
              <a:t>Remembering manners at meal times</a:t>
            </a:r>
          </a:p>
          <a:p>
            <a:pPr marL="285750" indent="-285750">
              <a:buFont typeface="Arial" panose="020B0604020202020204" pitchFamily="34" charset="0"/>
              <a:buChar char="•"/>
            </a:pPr>
            <a:r>
              <a:rPr lang="en-US" sz="2400" dirty="0" smtClean="0"/>
              <a:t>Following the same school rules </a:t>
            </a:r>
          </a:p>
          <a:p>
            <a:pPr marL="285750" indent="-285750">
              <a:buFont typeface="Arial" panose="020B0604020202020204" pitchFamily="34" charset="0"/>
              <a:buChar char="•"/>
            </a:pPr>
            <a:r>
              <a:rPr lang="en-US" sz="2400" dirty="0" smtClean="0"/>
              <a:t>MOST of all having a great time! </a:t>
            </a:r>
          </a:p>
          <a:p>
            <a:endParaRPr lang="en-US"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97327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2211186" y="566057"/>
            <a:ext cx="10224655" cy="646331"/>
          </a:xfrm>
          <a:prstGeom prst="rect">
            <a:avLst/>
          </a:prstGeom>
          <a:noFill/>
        </p:spPr>
        <p:txBody>
          <a:bodyPr wrap="square" rtlCol="0">
            <a:spAutoFit/>
          </a:bodyPr>
          <a:lstStyle/>
          <a:p>
            <a:r>
              <a:rPr lang="en-US" sz="3600" u="sng" dirty="0" smtClean="0"/>
              <a:t>What activities will they do?</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9" name="TextBox 8"/>
          <p:cNvSpPr txBox="1"/>
          <p:nvPr/>
        </p:nvSpPr>
        <p:spPr>
          <a:xfrm>
            <a:off x="2714721" y="1172245"/>
            <a:ext cx="7159544" cy="4801314"/>
          </a:xfrm>
          <a:prstGeom prst="rect">
            <a:avLst/>
          </a:prstGeom>
          <a:noFill/>
        </p:spPr>
        <p:txBody>
          <a:bodyPr wrap="square" rtlCol="0">
            <a:spAutoFit/>
          </a:bodyPr>
          <a:lstStyle/>
          <a:p>
            <a:r>
              <a:rPr lang="en-US" dirty="0" smtClean="0"/>
              <a:t>Daytime activities:</a:t>
            </a:r>
          </a:p>
          <a:p>
            <a:pPr marL="742950" lvl="1" indent="-285750">
              <a:buFont typeface="Arial" panose="020B0604020202020204" pitchFamily="34" charset="0"/>
              <a:buChar char="•"/>
            </a:pPr>
            <a:r>
              <a:rPr lang="en-US" dirty="0"/>
              <a:t>Crate staking </a:t>
            </a:r>
          </a:p>
          <a:p>
            <a:pPr marL="742950" lvl="1" indent="-285750">
              <a:buFont typeface="Arial" panose="020B0604020202020204" pitchFamily="34" charset="0"/>
              <a:buChar char="•"/>
            </a:pPr>
            <a:r>
              <a:rPr lang="en-US" dirty="0" smtClean="0"/>
              <a:t>Nightline</a:t>
            </a:r>
          </a:p>
          <a:p>
            <a:pPr marL="742950" lvl="1" indent="-285750">
              <a:buFont typeface="Arial" panose="020B0604020202020204" pitchFamily="34" charset="0"/>
              <a:buChar char="•"/>
            </a:pPr>
            <a:r>
              <a:rPr lang="en-US" dirty="0" smtClean="0"/>
              <a:t>Climbing Wall</a:t>
            </a:r>
          </a:p>
          <a:p>
            <a:pPr marL="742950" lvl="1" indent="-285750">
              <a:buFont typeface="Arial" panose="020B0604020202020204" pitchFamily="34" charset="0"/>
              <a:buChar char="•"/>
            </a:pPr>
            <a:r>
              <a:rPr lang="en-US" dirty="0" smtClean="0"/>
              <a:t>Gladiator Challenge</a:t>
            </a:r>
          </a:p>
          <a:p>
            <a:pPr marL="742950" lvl="1" indent="-285750">
              <a:buFont typeface="Arial" panose="020B0604020202020204" pitchFamily="34" charset="0"/>
              <a:buChar char="•"/>
            </a:pPr>
            <a:r>
              <a:rPr lang="en-US" dirty="0" smtClean="0"/>
              <a:t>Pedal Kart</a:t>
            </a:r>
          </a:p>
          <a:p>
            <a:pPr marL="742950" lvl="1" indent="-285750">
              <a:buFont typeface="Arial" panose="020B0604020202020204" pitchFamily="34" charset="0"/>
              <a:buChar char="•"/>
            </a:pPr>
            <a:r>
              <a:rPr lang="en-US" dirty="0" smtClean="0"/>
              <a:t>Leap of Faith</a:t>
            </a:r>
          </a:p>
          <a:p>
            <a:pPr marL="742950" lvl="1" indent="-285750">
              <a:buFont typeface="Arial" panose="020B0604020202020204" pitchFamily="34" charset="0"/>
              <a:buChar char="•"/>
            </a:pPr>
            <a:r>
              <a:rPr lang="en-US" dirty="0" smtClean="0"/>
              <a:t>Archery</a:t>
            </a:r>
          </a:p>
          <a:p>
            <a:pPr marL="742950" lvl="1" indent="-285750">
              <a:buFont typeface="Arial" panose="020B0604020202020204" pitchFamily="34" charset="0"/>
              <a:buChar char="•"/>
            </a:pPr>
            <a:r>
              <a:rPr lang="en-US" dirty="0" smtClean="0"/>
              <a:t>Abseiling</a:t>
            </a:r>
          </a:p>
          <a:p>
            <a:pPr marL="742950" lvl="1" indent="-285750">
              <a:buFont typeface="Arial" panose="020B0604020202020204" pitchFamily="34" charset="0"/>
              <a:buChar char="•"/>
            </a:pPr>
            <a:r>
              <a:rPr lang="en-US" dirty="0" smtClean="0"/>
              <a:t>Caving</a:t>
            </a:r>
          </a:p>
          <a:p>
            <a:pPr marL="742950" lvl="1" indent="-285750">
              <a:buFont typeface="Arial" panose="020B0604020202020204" pitchFamily="34" charset="0"/>
              <a:buChar char="•"/>
            </a:pPr>
            <a:r>
              <a:rPr lang="en-US" dirty="0" smtClean="0"/>
              <a:t>3D swing</a:t>
            </a:r>
          </a:p>
          <a:p>
            <a:pPr marL="742950" lvl="1" indent="-285750">
              <a:buFont typeface="Arial" panose="020B0604020202020204" pitchFamily="34" charset="0"/>
              <a:buChar char="•"/>
            </a:pPr>
            <a:r>
              <a:rPr lang="en-US" dirty="0" smtClean="0"/>
              <a:t>Tomahawks</a:t>
            </a:r>
          </a:p>
          <a:p>
            <a:pPr marL="742950" lvl="1" indent="-285750">
              <a:buFont typeface="Arial" panose="020B0604020202020204" pitchFamily="34" charset="0"/>
              <a:buChar char="•"/>
            </a:pPr>
            <a:r>
              <a:rPr lang="en-US" dirty="0" smtClean="0"/>
              <a:t>Backwards cooking</a:t>
            </a:r>
          </a:p>
          <a:p>
            <a:pPr marL="742950" lvl="1" indent="-285750">
              <a:buFont typeface="Arial" panose="020B0604020202020204" pitchFamily="34" charset="0"/>
              <a:buChar char="•"/>
            </a:pPr>
            <a:r>
              <a:rPr lang="en-US" dirty="0" smtClean="0"/>
              <a:t>Quick drop</a:t>
            </a:r>
          </a:p>
          <a:p>
            <a:pPr marL="742950" lvl="1" indent="-285750">
              <a:buFont typeface="Arial" panose="020B0604020202020204" pitchFamily="34" charset="0"/>
              <a:buChar char="•"/>
            </a:pPr>
            <a:r>
              <a:rPr lang="en-US" dirty="0" smtClean="0"/>
              <a:t>In the evening, there will be different activities from quizzes, night navigation, campfire, scrapheap challenge!</a:t>
            </a:r>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547" y="1494213"/>
            <a:ext cx="2510444" cy="188283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4254" y="4183908"/>
            <a:ext cx="2740844" cy="205563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910922" y="3776866"/>
            <a:ext cx="1357637" cy="101822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812630" y="1529492"/>
            <a:ext cx="2385602" cy="178920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6764760" y="1278742"/>
            <a:ext cx="3016280" cy="2262210"/>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9550960" y="4138996"/>
            <a:ext cx="2586433" cy="1939825"/>
          </a:xfrm>
          <a:prstGeom prst="rect">
            <a:avLst/>
          </a:prstGeom>
        </p:spPr>
      </p:pic>
    </p:spTree>
    <p:extLst>
      <p:ext uri="{BB962C8B-B14F-4D97-AF65-F5344CB8AC3E}">
        <p14:creationId xmlns:p14="http://schemas.microsoft.com/office/powerpoint/2010/main" val="3756875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64577" y="1166422"/>
            <a:ext cx="3928184" cy="1677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43160" y="1180407"/>
            <a:ext cx="4718257" cy="4430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2834640" y="141960"/>
            <a:ext cx="10224655" cy="646331"/>
          </a:xfrm>
          <a:prstGeom prst="rect">
            <a:avLst/>
          </a:prstGeom>
          <a:noFill/>
        </p:spPr>
        <p:txBody>
          <a:bodyPr wrap="square" rtlCol="0">
            <a:spAutoFit/>
          </a:bodyPr>
          <a:lstStyle/>
          <a:p>
            <a:r>
              <a:rPr lang="en-US" sz="3600" u="sng" dirty="0" smtClean="0"/>
              <a:t>Schedule of day</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sp>
        <p:nvSpPr>
          <p:cNvPr id="9" name="TextBox 8"/>
          <p:cNvSpPr txBox="1"/>
          <p:nvPr/>
        </p:nvSpPr>
        <p:spPr>
          <a:xfrm>
            <a:off x="243160" y="1245491"/>
            <a:ext cx="5182959" cy="4555093"/>
          </a:xfrm>
          <a:prstGeom prst="rect">
            <a:avLst/>
          </a:prstGeom>
          <a:noFill/>
        </p:spPr>
        <p:txBody>
          <a:bodyPr wrap="square" rtlCol="0">
            <a:spAutoFit/>
          </a:bodyPr>
          <a:lstStyle/>
          <a:p>
            <a:r>
              <a:rPr lang="en-GB" sz="1600" dirty="0"/>
              <a:t>07.00 – </a:t>
            </a:r>
            <a:r>
              <a:rPr lang="en-GB" sz="1600" dirty="0" smtClean="0"/>
              <a:t>0:800		Rise </a:t>
            </a:r>
            <a:r>
              <a:rPr lang="en-GB" sz="1600" dirty="0"/>
              <a:t>&amp; Shine</a:t>
            </a:r>
          </a:p>
          <a:p>
            <a:r>
              <a:rPr lang="en-GB" sz="1600" dirty="0"/>
              <a:t> </a:t>
            </a:r>
          </a:p>
          <a:p>
            <a:r>
              <a:rPr lang="en-GB" sz="1600" dirty="0" smtClean="0"/>
              <a:t>08:00 – 09:00		Breakfast</a:t>
            </a:r>
            <a:endParaRPr lang="en-GB" sz="1600" dirty="0"/>
          </a:p>
          <a:p>
            <a:r>
              <a:rPr lang="en-GB" sz="1600" dirty="0"/>
              <a:t> </a:t>
            </a:r>
          </a:p>
          <a:p>
            <a:r>
              <a:rPr lang="en-GB" sz="1600" dirty="0"/>
              <a:t>09.00 – </a:t>
            </a:r>
            <a:r>
              <a:rPr lang="en-GB" sz="1600" dirty="0" smtClean="0"/>
              <a:t>10.00</a:t>
            </a:r>
            <a:r>
              <a:rPr lang="en-GB" sz="1600" dirty="0"/>
              <a:t>	</a:t>
            </a:r>
            <a:r>
              <a:rPr lang="en-GB" sz="1600" dirty="0" smtClean="0"/>
              <a:t>	</a:t>
            </a:r>
            <a:r>
              <a:rPr lang="en-GB" sz="1600" b="1" dirty="0" smtClean="0"/>
              <a:t>Free time</a:t>
            </a:r>
            <a:endParaRPr lang="en-GB" sz="1600" dirty="0"/>
          </a:p>
          <a:p>
            <a:r>
              <a:rPr lang="en-GB" sz="1600" dirty="0"/>
              <a:t> </a:t>
            </a:r>
          </a:p>
          <a:p>
            <a:r>
              <a:rPr lang="en-GB" sz="1600" dirty="0"/>
              <a:t>10.30 – </a:t>
            </a:r>
            <a:r>
              <a:rPr lang="en-GB" sz="1600" dirty="0" smtClean="0"/>
              <a:t>11:30</a:t>
            </a:r>
            <a:r>
              <a:rPr lang="en-GB" sz="1600" dirty="0"/>
              <a:t>		</a:t>
            </a:r>
            <a:r>
              <a:rPr lang="en-GB" sz="1600" dirty="0" smtClean="0"/>
              <a:t>Activity 1</a:t>
            </a:r>
            <a:endParaRPr lang="en-GB" sz="1600" dirty="0"/>
          </a:p>
          <a:p>
            <a:r>
              <a:rPr lang="en-GB" sz="1600" dirty="0"/>
              <a:t> </a:t>
            </a:r>
            <a:endParaRPr lang="en-GB" sz="1600" dirty="0" smtClean="0"/>
          </a:p>
          <a:p>
            <a:r>
              <a:rPr lang="en-GB" sz="1600" dirty="0"/>
              <a:t>11:30 – </a:t>
            </a:r>
            <a:r>
              <a:rPr lang="en-GB" sz="1600" dirty="0" smtClean="0"/>
              <a:t>13:00</a:t>
            </a:r>
            <a:r>
              <a:rPr lang="en-GB" sz="1600" dirty="0"/>
              <a:t>		</a:t>
            </a:r>
            <a:r>
              <a:rPr lang="en-GB" sz="1600" dirty="0" smtClean="0"/>
              <a:t>Activity  </a:t>
            </a:r>
            <a:r>
              <a:rPr lang="en-GB" sz="1600" dirty="0"/>
              <a:t>2</a:t>
            </a:r>
          </a:p>
          <a:p>
            <a:r>
              <a:rPr lang="en-GB" sz="1600" dirty="0"/>
              <a:t> </a:t>
            </a:r>
          </a:p>
          <a:p>
            <a:r>
              <a:rPr lang="en-GB" sz="1600" dirty="0" smtClean="0"/>
              <a:t>13:00 </a:t>
            </a:r>
            <a:r>
              <a:rPr lang="en-GB" sz="1600" dirty="0"/>
              <a:t>– 14.00		</a:t>
            </a:r>
            <a:r>
              <a:rPr lang="en-GB" sz="1600" dirty="0" smtClean="0"/>
              <a:t>Lunch </a:t>
            </a:r>
            <a:r>
              <a:rPr lang="en-GB" sz="1600" dirty="0"/>
              <a:t>Time/ Free </a:t>
            </a:r>
            <a:r>
              <a:rPr lang="en-GB" sz="1600" dirty="0" smtClean="0"/>
              <a:t>time</a:t>
            </a:r>
          </a:p>
          <a:p>
            <a:endParaRPr lang="en-US" sz="1600" dirty="0"/>
          </a:p>
          <a:p>
            <a:r>
              <a:rPr lang="en-US" sz="1600" dirty="0" smtClean="0"/>
              <a:t>14:00 – 15:30		Activity 3</a:t>
            </a:r>
          </a:p>
          <a:p>
            <a:endParaRPr lang="en-US" sz="1600" dirty="0"/>
          </a:p>
          <a:p>
            <a:r>
              <a:rPr lang="en-US" sz="1600" dirty="0" smtClean="0"/>
              <a:t>15:30 – 17:00		Activity 4</a:t>
            </a:r>
          </a:p>
          <a:p>
            <a:endParaRPr lang="en-US" sz="1600" dirty="0"/>
          </a:p>
          <a:p>
            <a:r>
              <a:rPr lang="en-US" sz="1600" dirty="0" smtClean="0"/>
              <a:t>17:00 – 18:00		Free time</a:t>
            </a:r>
            <a:endParaRPr lang="en-GB" sz="1600" dirty="0"/>
          </a:p>
          <a:p>
            <a:endParaRPr lang="en-GB" dirty="0"/>
          </a:p>
        </p:txBody>
      </p:sp>
      <p:sp>
        <p:nvSpPr>
          <p:cNvPr id="12" name="TextBox 11"/>
          <p:cNvSpPr txBox="1"/>
          <p:nvPr/>
        </p:nvSpPr>
        <p:spPr>
          <a:xfrm>
            <a:off x="5086814" y="1217409"/>
            <a:ext cx="5182959" cy="1600438"/>
          </a:xfrm>
          <a:prstGeom prst="rect">
            <a:avLst/>
          </a:prstGeom>
          <a:noFill/>
        </p:spPr>
        <p:txBody>
          <a:bodyPr wrap="square" rtlCol="0">
            <a:spAutoFit/>
          </a:bodyPr>
          <a:lstStyle/>
          <a:p>
            <a:r>
              <a:rPr lang="en-US" sz="1600" dirty="0" smtClean="0"/>
              <a:t>18:00 – 19:00	Dinner</a:t>
            </a:r>
          </a:p>
          <a:p>
            <a:endParaRPr lang="en-US" sz="1600" dirty="0"/>
          </a:p>
          <a:p>
            <a:r>
              <a:rPr lang="en-US" sz="1600" dirty="0" smtClean="0"/>
              <a:t>19:30- 21:00	Evening activity </a:t>
            </a:r>
          </a:p>
          <a:p>
            <a:endParaRPr lang="en-US" sz="1600" dirty="0"/>
          </a:p>
          <a:p>
            <a:r>
              <a:rPr lang="en-US" sz="1600" dirty="0" smtClean="0"/>
              <a:t>22:00		Bedtime and lights out!</a:t>
            </a:r>
            <a:endParaRPr lang="en-GB" sz="1600" dirty="0"/>
          </a:p>
          <a:p>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558419" y="2031917"/>
            <a:ext cx="3976320" cy="2982240"/>
          </a:xfrm>
          <a:prstGeom prst="rect">
            <a:avLst/>
          </a:prstGeom>
        </p:spPr>
      </p:pic>
    </p:spTree>
    <p:extLst>
      <p:ext uri="{BB962C8B-B14F-4D97-AF65-F5344CB8AC3E}">
        <p14:creationId xmlns:p14="http://schemas.microsoft.com/office/powerpoint/2010/main" val="3135834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1850404" y="457200"/>
            <a:ext cx="10224655" cy="646331"/>
          </a:xfrm>
          <a:prstGeom prst="rect">
            <a:avLst/>
          </a:prstGeom>
          <a:noFill/>
        </p:spPr>
        <p:txBody>
          <a:bodyPr wrap="square" rtlCol="0">
            <a:spAutoFit/>
          </a:bodyPr>
          <a:lstStyle/>
          <a:p>
            <a:r>
              <a:rPr lang="en-US" sz="3600" u="sng" dirty="0" smtClean="0"/>
              <a:t>Essentials to pack</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pic>
        <p:nvPicPr>
          <p:cNvPr id="11" name="Picture 10"/>
          <p:cNvPicPr>
            <a:picLocks noChangeAspect="1"/>
          </p:cNvPicPr>
          <p:nvPr/>
        </p:nvPicPr>
        <p:blipFill>
          <a:blip r:embed="rId4"/>
          <a:stretch>
            <a:fillRect/>
          </a:stretch>
        </p:blipFill>
        <p:spPr>
          <a:xfrm>
            <a:off x="9960551" y="5084359"/>
            <a:ext cx="2026401" cy="1539612"/>
          </a:xfrm>
          <a:prstGeom prst="rect">
            <a:avLst/>
          </a:prstGeom>
        </p:spPr>
      </p:pic>
      <p:sp>
        <p:nvSpPr>
          <p:cNvPr id="7" name="Rectangle 6"/>
          <p:cNvSpPr/>
          <p:nvPr/>
        </p:nvSpPr>
        <p:spPr>
          <a:xfrm>
            <a:off x="725939" y="1180407"/>
            <a:ext cx="8839200" cy="4524315"/>
          </a:xfrm>
          <a:prstGeom prst="rect">
            <a:avLst/>
          </a:prstGeom>
        </p:spPr>
        <p:txBody>
          <a:bodyPr wrap="square">
            <a:spAutoFit/>
          </a:bodyPr>
          <a:lstStyle/>
          <a:p>
            <a:pPr marL="285750" lvl="0" indent="-285750">
              <a:buFont typeface="Arial" panose="020B0604020202020204" pitchFamily="34" charset="0"/>
              <a:buChar char="•"/>
            </a:pPr>
            <a:r>
              <a:rPr lang="en-GB" dirty="0"/>
              <a:t>Luggage – please restrict this to one case plus one piece of hand luggage. </a:t>
            </a:r>
            <a:endParaRPr lang="en-US" dirty="0" smtClean="0">
              <a:latin typeface="Aptos"/>
              <a:ea typeface="Calibri" panose="020F0502020204030204" pitchFamily="34" charset="0"/>
            </a:endParaRPr>
          </a:p>
          <a:p>
            <a:pPr marL="285750" indent="-285750">
              <a:spcAft>
                <a:spcPts val="0"/>
              </a:spcAft>
              <a:buFont typeface="Arial" panose="020B0604020202020204" pitchFamily="34" charset="0"/>
              <a:buChar char="•"/>
            </a:pPr>
            <a:r>
              <a:rPr lang="en-US" dirty="0" smtClean="0">
                <a:ea typeface="Calibri" panose="020F0502020204030204" pitchFamily="34" charset="0"/>
              </a:rPr>
              <a:t>Washbag </a:t>
            </a:r>
            <a:r>
              <a:rPr lang="en-US" dirty="0">
                <a:ea typeface="Calibri" panose="020F0502020204030204" pitchFamily="34" charset="0"/>
              </a:rPr>
              <a:t>etc. </a:t>
            </a:r>
            <a:r>
              <a:rPr lang="en-US" dirty="0" smtClean="0">
                <a:ea typeface="Calibri" panose="020F0502020204030204" pitchFamily="34" charset="0"/>
              </a:rPr>
              <a:t>(deodorants </a:t>
            </a:r>
            <a:r>
              <a:rPr lang="en-US" dirty="0">
                <a:ea typeface="Calibri" panose="020F0502020204030204" pitchFamily="34" charset="0"/>
              </a:rPr>
              <a:t>must be roll-on, no </a:t>
            </a:r>
            <a:r>
              <a:rPr lang="en-US" dirty="0" smtClean="0">
                <a:ea typeface="Calibri" panose="020F0502020204030204" pitchFamily="34" charset="0"/>
              </a:rPr>
              <a:t>aerosols, soap, shampoo, toothbrush and toothpaste)</a:t>
            </a:r>
          </a:p>
          <a:p>
            <a:pPr marL="285750" indent="-285750">
              <a:spcAft>
                <a:spcPts val="0"/>
              </a:spcAft>
              <a:buFont typeface="Arial" panose="020B0604020202020204" pitchFamily="34" charset="0"/>
              <a:buChar char="•"/>
            </a:pPr>
            <a:r>
              <a:rPr lang="en-US" dirty="0" smtClean="0">
                <a:ea typeface="Calibri" panose="020F0502020204030204" pitchFamily="34" charset="0"/>
              </a:rPr>
              <a:t>Bin bag for wet clothes- labelled </a:t>
            </a:r>
          </a:p>
          <a:p>
            <a:pPr marL="285750" indent="-285750">
              <a:spcAft>
                <a:spcPts val="0"/>
              </a:spcAft>
              <a:buFont typeface="Arial" panose="020B0604020202020204" pitchFamily="34" charset="0"/>
              <a:buChar char="•"/>
            </a:pPr>
            <a:r>
              <a:rPr lang="en-US" dirty="0" smtClean="0">
                <a:ea typeface="Calibri" panose="020F0502020204030204" pitchFamily="34" charset="0"/>
              </a:rPr>
              <a:t>Reusable drinks bottle </a:t>
            </a:r>
          </a:p>
          <a:p>
            <a:pPr marL="285750" indent="-285750">
              <a:spcAft>
                <a:spcPts val="0"/>
              </a:spcAft>
              <a:buFont typeface="Arial" panose="020B0604020202020204" pitchFamily="34" charset="0"/>
              <a:buChar char="•"/>
            </a:pPr>
            <a:r>
              <a:rPr lang="en-US" dirty="0" smtClean="0">
                <a:ea typeface="Calibri" panose="020F0502020204030204" pitchFamily="34" charset="0"/>
              </a:rPr>
              <a:t>1 towel- 1 for showering </a:t>
            </a:r>
          </a:p>
          <a:p>
            <a:pPr marL="285750" indent="-285750">
              <a:spcAft>
                <a:spcPts val="0"/>
              </a:spcAft>
              <a:buFont typeface="Arial" panose="020B0604020202020204" pitchFamily="34" charset="0"/>
              <a:buChar char="•"/>
            </a:pPr>
            <a:r>
              <a:rPr lang="en-US" dirty="0" smtClean="0">
                <a:ea typeface="Calibri" panose="020F0502020204030204" pitchFamily="34" charset="0"/>
              </a:rPr>
              <a:t>Sleeping bag or duvet and pillow and bottom sheet</a:t>
            </a:r>
          </a:p>
          <a:p>
            <a:pPr marL="285750" indent="-285750">
              <a:spcAft>
                <a:spcPts val="0"/>
              </a:spcAft>
              <a:buFont typeface="Arial" panose="020B0604020202020204" pitchFamily="34" charset="0"/>
              <a:buChar char="•"/>
            </a:pPr>
            <a:r>
              <a:rPr lang="en-US" dirty="0" smtClean="0">
                <a:ea typeface="Calibri" panose="020F0502020204030204" pitchFamily="34" charset="0"/>
              </a:rPr>
              <a:t>2 pairs of trainers (old)</a:t>
            </a:r>
          </a:p>
          <a:p>
            <a:pPr marL="285750" indent="-285750">
              <a:spcAft>
                <a:spcPts val="0"/>
              </a:spcAft>
              <a:buFont typeface="Arial" panose="020B0604020202020204" pitchFamily="34" charset="0"/>
              <a:buChar char="•"/>
            </a:pPr>
            <a:r>
              <a:rPr lang="en-US" dirty="0" smtClean="0">
                <a:ea typeface="Calibri" panose="020F0502020204030204" pitchFamily="34" charset="0"/>
              </a:rPr>
              <a:t>1 pair of dry shoes</a:t>
            </a:r>
          </a:p>
          <a:p>
            <a:pPr marL="285750" indent="-285750">
              <a:spcAft>
                <a:spcPts val="0"/>
              </a:spcAft>
              <a:buFont typeface="Arial" panose="020B0604020202020204" pitchFamily="34" charset="0"/>
              <a:buChar char="•"/>
            </a:pPr>
            <a:r>
              <a:rPr lang="en-US" dirty="0" err="1" smtClean="0">
                <a:ea typeface="Calibri" panose="020F0502020204030204" pitchFamily="34" charset="0"/>
              </a:rPr>
              <a:t>Flipflops</a:t>
            </a:r>
            <a:r>
              <a:rPr lang="en-US" dirty="0" smtClean="0">
                <a:ea typeface="Calibri" panose="020F0502020204030204" pitchFamily="34" charset="0"/>
              </a:rPr>
              <a:t>/sliders to go to the toilet block </a:t>
            </a:r>
          </a:p>
          <a:p>
            <a:pPr marL="285750" indent="-285750">
              <a:spcAft>
                <a:spcPts val="0"/>
              </a:spcAft>
              <a:buFont typeface="Arial" panose="020B0604020202020204" pitchFamily="34" charset="0"/>
              <a:buChar char="•"/>
            </a:pPr>
            <a:r>
              <a:rPr lang="en-US" dirty="0" smtClean="0">
                <a:ea typeface="Calibri" panose="020F0502020204030204" pitchFamily="34" charset="0"/>
              </a:rPr>
              <a:t>5 sets old clothes- no jeans  </a:t>
            </a:r>
          </a:p>
          <a:p>
            <a:pPr marL="285750" indent="-285750">
              <a:spcAft>
                <a:spcPts val="0"/>
              </a:spcAft>
              <a:buFont typeface="Arial" panose="020B0604020202020204" pitchFamily="34" charset="0"/>
              <a:buChar char="•"/>
            </a:pPr>
            <a:r>
              <a:rPr lang="en-US" dirty="0" smtClean="0">
                <a:ea typeface="Calibri" panose="020F0502020204030204" pitchFamily="34" charset="0"/>
              </a:rPr>
              <a:t>One Warmer set of clothes for the evening</a:t>
            </a:r>
          </a:p>
          <a:p>
            <a:pPr marL="285750" indent="-285750">
              <a:spcAft>
                <a:spcPts val="0"/>
              </a:spcAft>
              <a:buFont typeface="Arial" panose="020B0604020202020204" pitchFamily="34" charset="0"/>
              <a:buChar char="•"/>
            </a:pPr>
            <a:r>
              <a:rPr lang="en-US" dirty="0" smtClean="0">
                <a:ea typeface="Calibri" panose="020F0502020204030204" pitchFamily="34" charset="0"/>
              </a:rPr>
              <a:t>Underwear and socks</a:t>
            </a:r>
          </a:p>
          <a:p>
            <a:pPr marL="285750" indent="-285750">
              <a:spcAft>
                <a:spcPts val="0"/>
              </a:spcAft>
              <a:buFont typeface="Arial" panose="020B0604020202020204" pitchFamily="34" charset="0"/>
              <a:buChar char="•"/>
            </a:pPr>
            <a:r>
              <a:rPr lang="en-US" dirty="0" smtClean="0">
                <a:ea typeface="Calibri" panose="020F0502020204030204" pitchFamily="34" charset="0"/>
              </a:rPr>
              <a:t>Tops and Waterproof jacket – T-Shirts, waterproof jacket, jumpers (no denim) </a:t>
            </a:r>
          </a:p>
          <a:p>
            <a:pPr marL="285750" indent="-285750">
              <a:spcAft>
                <a:spcPts val="0"/>
              </a:spcAft>
              <a:buFont typeface="Arial" panose="020B0604020202020204" pitchFamily="34" charset="0"/>
              <a:buChar char="•"/>
            </a:pPr>
            <a:r>
              <a:rPr lang="en-US" dirty="0" smtClean="0">
                <a:ea typeface="Calibri" panose="020F0502020204030204" pitchFamily="34" charset="0"/>
              </a:rPr>
              <a:t>Trousers or legging/shorts (no very short shorts due to harnesses)</a:t>
            </a:r>
          </a:p>
          <a:p>
            <a:pPr marL="285750" indent="-285750">
              <a:spcAft>
                <a:spcPts val="0"/>
              </a:spcAft>
              <a:buFont typeface="Arial" panose="020B0604020202020204" pitchFamily="34" charset="0"/>
              <a:buChar char="•"/>
            </a:pPr>
            <a:r>
              <a:rPr lang="en-US" dirty="0" smtClean="0">
                <a:ea typeface="Calibri" panose="020F0502020204030204" pitchFamily="34" charset="0"/>
              </a:rPr>
              <a:t>No crop tops </a:t>
            </a:r>
          </a:p>
        </p:txBody>
      </p:sp>
      <p:sp>
        <p:nvSpPr>
          <p:cNvPr id="9" name="Rectangle 8"/>
          <p:cNvSpPr/>
          <p:nvPr/>
        </p:nvSpPr>
        <p:spPr>
          <a:xfrm rot="1098197">
            <a:off x="6694515" y="2880284"/>
            <a:ext cx="5366478" cy="954107"/>
          </a:xfrm>
          <a:prstGeom prst="rect">
            <a:avLst/>
          </a:prstGeom>
        </p:spPr>
        <p:txBody>
          <a:bodyPr wrap="square">
            <a:spAutoFit/>
          </a:bodyPr>
          <a:lstStyle/>
          <a:p>
            <a:pPr lvl="0" algn="ctr"/>
            <a:r>
              <a:rPr lang="en-GB" sz="2800" b="1" dirty="0">
                <a:solidFill>
                  <a:srgbClr val="0070C0"/>
                </a:solidFill>
              </a:rPr>
              <a:t>Please name EVERYTHING you bring with you.</a:t>
            </a:r>
          </a:p>
        </p:txBody>
      </p:sp>
    </p:spTree>
    <p:extLst>
      <p:ext uri="{BB962C8B-B14F-4D97-AF65-F5344CB8AC3E}">
        <p14:creationId xmlns:p14="http://schemas.microsoft.com/office/powerpoint/2010/main" val="504525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3" y="92858"/>
            <a:ext cx="1087582" cy="1087549"/>
          </a:xfrm>
          <a:prstGeom prst="rect">
            <a:avLst/>
          </a:prstGeom>
          <a:noFill/>
          <a:ln>
            <a:noFill/>
          </a:ln>
        </p:spPr>
      </p:pic>
      <p:sp>
        <p:nvSpPr>
          <p:cNvPr id="2" name="TextBox 1"/>
          <p:cNvSpPr txBox="1"/>
          <p:nvPr/>
        </p:nvSpPr>
        <p:spPr>
          <a:xfrm>
            <a:off x="1850404" y="457200"/>
            <a:ext cx="10224655" cy="646331"/>
          </a:xfrm>
          <a:prstGeom prst="rect">
            <a:avLst/>
          </a:prstGeom>
          <a:noFill/>
        </p:spPr>
        <p:txBody>
          <a:bodyPr wrap="square" rtlCol="0">
            <a:spAutoFit/>
          </a:bodyPr>
          <a:lstStyle/>
          <a:p>
            <a:r>
              <a:rPr lang="en-US" sz="3600" u="sng" dirty="0" smtClean="0"/>
              <a:t>Essentials to pack</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pic>
        <p:nvPicPr>
          <p:cNvPr id="11" name="Picture 10"/>
          <p:cNvPicPr>
            <a:picLocks noChangeAspect="1"/>
          </p:cNvPicPr>
          <p:nvPr/>
        </p:nvPicPr>
        <p:blipFill>
          <a:blip r:embed="rId4"/>
          <a:stretch>
            <a:fillRect/>
          </a:stretch>
        </p:blipFill>
        <p:spPr>
          <a:xfrm>
            <a:off x="9960551" y="5084359"/>
            <a:ext cx="2026401" cy="1539612"/>
          </a:xfrm>
          <a:prstGeom prst="rect">
            <a:avLst/>
          </a:prstGeom>
        </p:spPr>
      </p:pic>
      <p:sp>
        <p:nvSpPr>
          <p:cNvPr id="7" name="Rectangle 6"/>
          <p:cNvSpPr/>
          <p:nvPr/>
        </p:nvSpPr>
        <p:spPr>
          <a:xfrm>
            <a:off x="725939" y="1180407"/>
            <a:ext cx="8839200" cy="3785652"/>
          </a:xfrm>
          <a:prstGeom prst="rect">
            <a:avLst/>
          </a:prstGeom>
        </p:spPr>
        <p:txBody>
          <a:bodyPr wrap="square">
            <a:spAutoFit/>
          </a:bodyPr>
          <a:lstStyle/>
          <a:p>
            <a:pPr marL="285750" indent="-285750">
              <a:spcAft>
                <a:spcPts val="0"/>
              </a:spcAft>
              <a:buFont typeface="Arial" panose="020B0604020202020204" pitchFamily="34" charset="0"/>
              <a:buChar char="•"/>
            </a:pPr>
            <a:endParaRPr lang="en-US" sz="2400" dirty="0" smtClean="0">
              <a:effectLst/>
              <a:latin typeface="Aptos"/>
              <a:ea typeface="Calibri" panose="020F0502020204030204" pitchFamily="34" charset="0"/>
            </a:endParaRPr>
          </a:p>
          <a:p>
            <a:pPr marL="285750" indent="-285750">
              <a:spcAft>
                <a:spcPts val="0"/>
              </a:spcAft>
              <a:buFont typeface="Arial" panose="020B0604020202020204" pitchFamily="34" charset="0"/>
              <a:buChar char="•"/>
            </a:pPr>
            <a:r>
              <a:rPr lang="en-US" sz="2400" dirty="0">
                <a:ea typeface="Calibri" panose="020F0502020204030204" pitchFamily="34" charset="0"/>
              </a:rPr>
              <a:t>Sunglasses, sun cream and hat in </a:t>
            </a:r>
            <a:r>
              <a:rPr lang="en-US" sz="2400" dirty="0" smtClean="0">
                <a:ea typeface="Calibri" panose="020F0502020204030204" pitchFamily="34" charset="0"/>
              </a:rPr>
              <a:t>summer</a:t>
            </a:r>
          </a:p>
          <a:p>
            <a:pPr marL="285750" indent="-285750">
              <a:spcAft>
                <a:spcPts val="0"/>
              </a:spcAft>
              <a:buFont typeface="Arial" panose="020B0604020202020204" pitchFamily="34" charset="0"/>
              <a:buChar char="•"/>
            </a:pPr>
            <a:r>
              <a:rPr lang="en-US" sz="2400" dirty="0" smtClean="0">
                <a:ea typeface="Calibri" panose="020F0502020204030204" pitchFamily="34" charset="0"/>
              </a:rPr>
              <a:t>Leavers’ Hoodies</a:t>
            </a:r>
            <a:endParaRPr lang="en-GB" sz="2000" dirty="0">
              <a:ea typeface="Calibri" panose="020F0502020204030204" pitchFamily="34" charset="0"/>
            </a:endParaRPr>
          </a:p>
          <a:p>
            <a:pPr marL="285750" indent="-285750">
              <a:spcAft>
                <a:spcPts val="0"/>
              </a:spcAft>
              <a:buFont typeface="Arial" panose="020B0604020202020204" pitchFamily="34" charset="0"/>
              <a:buChar char="•"/>
            </a:pPr>
            <a:r>
              <a:rPr lang="en-US" sz="2400" dirty="0">
                <a:ea typeface="Calibri" panose="020F0502020204030204" pitchFamily="34" charset="0"/>
              </a:rPr>
              <a:t>Books, playing cards, torch and other quiet activities</a:t>
            </a:r>
            <a:endParaRPr lang="en-GB" sz="2000" dirty="0">
              <a:ea typeface="Calibri" panose="020F0502020204030204" pitchFamily="34" charset="0"/>
            </a:endParaRPr>
          </a:p>
          <a:p>
            <a:pPr marL="285750" indent="-285750">
              <a:spcAft>
                <a:spcPts val="0"/>
              </a:spcAft>
              <a:buFont typeface="Arial" panose="020B0604020202020204" pitchFamily="34" charset="0"/>
              <a:buChar char="•"/>
            </a:pPr>
            <a:r>
              <a:rPr lang="en-US" sz="2400" dirty="0">
                <a:ea typeface="Calibri" panose="020F0502020204030204" pitchFamily="34" charset="0"/>
              </a:rPr>
              <a:t>Money for snacks and souvenirs in </a:t>
            </a:r>
            <a:r>
              <a:rPr lang="en-US" sz="2400" dirty="0" smtClean="0">
                <a:ea typeface="Calibri" panose="020F0502020204030204" pitchFamily="34" charset="0"/>
              </a:rPr>
              <a:t>the Camp </a:t>
            </a:r>
            <a:r>
              <a:rPr lang="en-US" sz="2400" dirty="0">
                <a:ea typeface="Calibri" panose="020F0502020204030204" pitchFamily="34" charset="0"/>
              </a:rPr>
              <a:t>shop</a:t>
            </a:r>
          </a:p>
          <a:p>
            <a:pPr marL="285750" indent="-285750">
              <a:spcAft>
                <a:spcPts val="0"/>
              </a:spcAft>
              <a:buFont typeface="Arial" panose="020B0604020202020204" pitchFamily="34" charset="0"/>
              <a:buChar char="•"/>
            </a:pPr>
            <a:r>
              <a:rPr lang="en-US" sz="2400" dirty="0" smtClean="0">
                <a:effectLst/>
                <a:ea typeface="Calibri" panose="020F0502020204030204" pitchFamily="34" charset="0"/>
              </a:rPr>
              <a:t>No packed lunch needed on Monday as we have lunch when we arrive</a:t>
            </a:r>
          </a:p>
          <a:p>
            <a:pPr marL="285750" indent="-285750">
              <a:spcAft>
                <a:spcPts val="0"/>
              </a:spcAft>
              <a:buFont typeface="Arial" panose="020B0604020202020204" pitchFamily="34" charset="0"/>
              <a:buChar char="•"/>
            </a:pPr>
            <a:r>
              <a:rPr lang="en-US" sz="2400" dirty="0" smtClean="0">
                <a:ea typeface="Calibri" panose="020F0502020204030204" pitchFamily="34" charset="0"/>
              </a:rPr>
              <a:t>You can pack a few snacks for the rooms- no nut products please. There will be plenty of food available so you don’t need to packs lots!</a:t>
            </a:r>
          </a:p>
        </p:txBody>
      </p:sp>
    </p:spTree>
    <p:extLst>
      <p:ext uri="{BB962C8B-B14F-4D97-AF65-F5344CB8AC3E}">
        <p14:creationId xmlns:p14="http://schemas.microsoft.com/office/powerpoint/2010/main" val="1599872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83" y="142025"/>
            <a:ext cx="1087582" cy="1087549"/>
          </a:xfrm>
          <a:prstGeom prst="rect">
            <a:avLst/>
          </a:prstGeom>
          <a:noFill/>
          <a:ln>
            <a:noFill/>
          </a:ln>
        </p:spPr>
      </p:pic>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pic>
        <p:nvPicPr>
          <p:cNvPr id="11" name="Picture 10"/>
          <p:cNvPicPr>
            <a:picLocks noChangeAspect="1"/>
          </p:cNvPicPr>
          <p:nvPr/>
        </p:nvPicPr>
        <p:blipFill>
          <a:blip r:embed="rId4"/>
          <a:stretch>
            <a:fillRect/>
          </a:stretch>
        </p:blipFill>
        <p:spPr>
          <a:xfrm>
            <a:off x="9960551" y="5084359"/>
            <a:ext cx="2026401" cy="1539612"/>
          </a:xfrm>
          <a:prstGeom prst="rect">
            <a:avLst/>
          </a:prstGeom>
        </p:spPr>
      </p:pic>
      <p:sp>
        <p:nvSpPr>
          <p:cNvPr id="9" name="Title 1"/>
          <p:cNvSpPr>
            <a:spLocks noGrp="1"/>
          </p:cNvSpPr>
          <p:nvPr>
            <p:ph type="title"/>
          </p:nvPr>
        </p:nvSpPr>
        <p:spPr>
          <a:xfrm>
            <a:off x="1924986" y="365125"/>
            <a:ext cx="10515600" cy="1325563"/>
          </a:xfrm>
        </p:spPr>
        <p:txBody>
          <a:bodyPr/>
          <a:lstStyle/>
          <a:p>
            <a:r>
              <a:rPr lang="en-GB" dirty="0" smtClean="0"/>
              <a:t>What </a:t>
            </a:r>
            <a:r>
              <a:rPr lang="en-GB" i="1" dirty="0" smtClean="0">
                <a:solidFill>
                  <a:srgbClr val="FF0000"/>
                </a:solidFill>
              </a:rPr>
              <a:t>not</a:t>
            </a:r>
            <a:r>
              <a:rPr lang="en-GB" dirty="0" smtClean="0"/>
              <a:t> to pack</a:t>
            </a:r>
            <a:endParaRPr lang="en-GB" dirty="0"/>
          </a:p>
        </p:txBody>
      </p:sp>
      <p:sp>
        <p:nvSpPr>
          <p:cNvPr id="12" name="Content Placeholder 2"/>
          <p:cNvSpPr>
            <a:spLocks noGrp="1"/>
          </p:cNvSpPr>
          <p:nvPr>
            <p:ph idx="1"/>
          </p:nvPr>
        </p:nvSpPr>
        <p:spPr>
          <a:xfrm>
            <a:off x="838200" y="1825625"/>
            <a:ext cx="10515600" cy="4351338"/>
          </a:xfrm>
        </p:spPr>
        <p:txBody>
          <a:bodyPr>
            <a:normAutofit/>
          </a:bodyPr>
          <a:lstStyle/>
          <a:p>
            <a:r>
              <a:rPr lang="en-GB" dirty="0" smtClean="0"/>
              <a:t>Anything electronic – A week of no screen is brilliant </a:t>
            </a:r>
            <a:r>
              <a:rPr lang="en-GB" smtClean="0"/>
              <a:t>for wellbeing!</a:t>
            </a:r>
            <a:endParaRPr lang="en-GB" dirty="0" smtClean="0"/>
          </a:p>
          <a:p>
            <a:pPr lvl="1"/>
            <a:r>
              <a:rPr lang="en-GB" dirty="0" smtClean="0"/>
              <a:t>Mobile phone (there is no reception – except in a couple of staff areas)</a:t>
            </a:r>
          </a:p>
          <a:p>
            <a:pPr lvl="1"/>
            <a:r>
              <a:rPr lang="en-GB" dirty="0" smtClean="0"/>
              <a:t>SMART watches (they will get lost / damaged)</a:t>
            </a:r>
          </a:p>
          <a:p>
            <a:pPr lvl="1"/>
            <a:r>
              <a:rPr lang="en-GB" dirty="0" smtClean="0"/>
              <a:t>Digital camera</a:t>
            </a:r>
          </a:p>
          <a:p>
            <a:pPr lvl="1"/>
            <a:r>
              <a:rPr lang="en-GB" dirty="0" smtClean="0"/>
              <a:t>Games consoles</a:t>
            </a:r>
          </a:p>
          <a:p>
            <a:pPr lvl="1"/>
            <a:r>
              <a:rPr lang="en-GB" dirty="0" smtClean="0"/>
              <a:t>Music players</a:t>
            </a:r>
          </a:p>
          <a:p>
            <a:pPr lvl="1"/>
            <a:r>
              <a:rPr lang="en-GB" dirty="0" smtClean="0"/>
              <a:t>Anything else!</a:t>
            </a:r>
          </a:p>
          <a:p>
            <a:r>
              <a:rPr lang="en-GB" i="1" dirty="0" smtClean="0"/>
              <a:t>Too </a:t>
            </a:r>
            <a:r>
              <a:rPr lang="en-GB" dirty="0" smtClean="0"/>
              <a:t>many sweets / treats</a:t>
            </a:r>
            <a:endParaRPr lang="en-GB" i="1" dirty="0"/>
          </a:p>
        </p:txBody>
      </p:sp>
    </p:spTree>
    <p:extLst>
      <p:ext uri="{BB962C8B-B14F-4D97-AF65-F5344CB8AC3E}">
        <p14:creationId xmlns:p14="http://schemas.microsoft.com/office/powerpoint/2010/main" val="391545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render Doc footer.png"/>
          <p:cNvPicPr/>
          <p:nvPr/>
        </p:nvPicPr>
        <p:blipFill>
          <a:blip r:embed="rId2"/>
          <a:stretch>
            <a:fillRect/>
          </a:stretch>
        </p:blipFill>
        <p:spPr>
          <a:xfrm>
            <a:off x="2749564" y="5611146"/>
            <a:ext cx="7124700" cy="1012825"/>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1638300" algn="r"/>
                <a:tab pos="1895475" algn="r"/>
                <a:tab pos="2865438" algn="ctr"/>
                <a:tab pos="57308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“Every child will make outstanding progress academically, </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socially and emotionally – enabling them to excel at secondary school and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1200" b="1"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thrive in the world beyond.”</a:t>
            </a:r>
            <a:endParaRPr kumimoji="0" lang="en-GB" altLang="en-US" sz="8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8300" algn="r"/>
                <a:tab pos="1895475" algn="r"/>
                <a:tab pos="2865438" algn="ctr"/>
                <a:tab pos="5730875" algn="r"/>
              </a:tabLst>
            </a:pP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Our Values: </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Achieve, </a:t>
            </a:r>
            <a:r>
              <a:rPr kumimoji="0" lang="en-GB" altLang="en-US" sz="900" b="1" i="0" u="none" strike="noStrike" cap="none" normalizeH="0" baseline="0" dirty="0" smtClean="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Support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Pride, </a:t>
            </a:r>
            <a:r>
              <a:rPr kumimoji="0" lang="en-GB" altLang="en-US" sz="9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Inspire</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9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Respect</a:t>
            </a:r>
            <a:r>
              <a:rPr kumimoji="0" lang="en-GB" altLang="en-US" sz="900" b="1" i="0" u="none" strike="noStrike" cap="none" normalizeH="0" baseline="0" dirty="0" smtClean="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Enjoy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descr="https://lh5.googleusercontent.com/St_Vg3PJO1t4ZF7gEWxMAImqi50oaWeC7OT64Dyz2H2wM4paCC-s2FwmYg6jzsV0ZQJLXKoWS-pNY1NkiQ-6cqIr7uY_wl8b_cseJL2s3Pc875uTRtk51REJ29dBLKEvFk3wRT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83" y="142025"/>
            <a:ext cx="1087582" cy="1087549"/>
          </a:xfrm>
          <a:prstGeom prst="rect">
            <a:avLst/>
          </a:prstGeom>
          <a:noFill/>
          <a:ln>
            <a:noFill/>
          </a:ln>
        </p:spPr>
      </p:pic>
      <p:sp>
        <p:nvSpPr>
          <p:cNvPr id="2" name="TextBox 1"/>
          <p:cNvSpPr txBox="1"/>
          <p:nvPr/>
        </p:nvSpPr>
        <p:spPr>
          <a:xfrm>
            <a:off x="1590155" y="725269"/>
            <a:ext cx="10224655" cy="646331"/>
          </a:xfrm>
          <a:prstGeom prst="rect">
            <a:avLst/>
          </a:prstGeom>
          <a:noFill/>
        </p:spPr>
        <p:txBody>
          <a:bodyPr wrap="square" rtlCol="0">
            <a:spAutoFit/>
          </a:bodyPr>
          <a:lstStyle/>
          <a:p>
            <a:r>
              <a:rPr lang="en-US" sz="3600" u="sng" dirty="0" smtClean="0"/>
              <a:t>Sample Menu</a:t>
            </a:r>
            <a:endParaRPr lang="en-GB" sz="3600" u="sng" dirty="0"/>
          </a:p>
        </p:txBody>
      </p:sp>
      <p:sp>
        <p:nvSpPr>
          <p:cNvPr id="3" name="TextBox 2"/>
          <p:cNvSpPr txBox="1"/>
          <p:nvPr/>
        </p:nvSpPr>
        <p:spPr>
          <a:xfrm>
            <a:off x="543020" y="1637607"/>
            <a:ext cx="8046721" cy="738664"/>
          </a:xfrm>
          <a:prstGeom prst="rect">
            <a:avLst/>
          </a:prstGeom>
          <a:noFill/>
        </p:spPr>
        <p:txBody>
          <a:bodyPr wrap="square" rtlCol="0">
            <a:spAutoFit/>
          </a:bodyPr>
          <a:lstStyle/>
          <a:p>
            <a:pPr marL="342900" indent="-342900">
              <a:buFont typeface="Arial" panose="020B0604020202020204" pitchFamily="34" charset="0"/>
              <a:buChar char="•"/>
            </a:pPr>
            <a:endParaRPr lang="en-GB" altLang="en-US" sz="2400" dirty="0"/>
          </a:p>
          <a:p>
            <a:endParaRPr lang="en-GB" dirty="0"/>
          </a:p>
        </p:txBody>
      </p:sp>
      <p:pic>
        <p:nvPicPr>
          <p:cNvPr id="11" name="Picture 10"/>
          <p:cNvPicPr>
            <a:picLocks noChangeAspect="1"/>
          </p:cNvPicPr>
          <p:nvPr/>
        </p:nvPicPr>
        <p:blipFill>
          <a:blip r:embed="rId4"/>
          <a:stretch>
            <a:fillRect/>
          </a:stretch>
        </p:blipFill>
        <p:spPr>
          <a:xfrm>
            <a:off x="8589739" y="3144245"/>
            <a:ext cx="2863868" cy="2175900"/>
          </a:xfrm>
          <a:prstGeom prst="rect">
            <a:avLst/>
          </a:prstGeom>
        </p:spPr>
      </p:pic>
      <p:pic>
        <p:nvPicPr>
          <p:cNvPr id="7" name="Picture 6"/>
          <p:cNvPicPr>
            <a:picLocks noChangeAspect="1"/>
          </p:cNvPicPr>
          <p:nvPr/>
        </p:nvPicPr>
        <p:blipFill>
          <a:blip r:embed="rId5"/>
          <a:stretch>
            <a:fillRect/>
          </a:stretch>
        </p:blipFill>
        <p:spPr>
          <a:xfrm>
            <a:off x="1181358" y="1408864"/>
            <a:ext cx="6770043" cy="4202282"/>
          </a:xfrm>
          <a:prstGeom prst="rect">
            <a:avLst/>
          </a:prstGeom>
        </p:spPr>
      </p:pic>
    </p:spTree>
    <p:extLst>
      <p:ext uri="{BB962C8B-B14F-4D97-AF65-F5344CB8AC3E}">
        <p14:creationId xmlns:p14="http://schemas.microsoft.com/office/powerpoint/2010/main" val="3419452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f80c20e-6ddd-478f-910e-3ed611613320">
      <Terms xmlns="http://schemas.microsoft.com/office/infopath/2007/PartnerControls"/>
    </lcf76f155ced4ddcb4097134ff3c332f>
    <TaxCatchAll xmlns="df938905-9dd3-488e-8375-fbcd03ba34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AB698BB7D44146B237668A88EB0ACC" ma:contentTypeVersion="13" ma:contentTypeDescription="Create a new document." ma:contentTypeScope="" ma:versionID="9d6dcc9859c3e945dd53936793143b33">
  <xsd:schema xmlns:xsd="http://www.w3.org/2001/XMLSchema" xmlns:xs="http://www.w3.org/2001/XMLSchema" xmlns:p="http://schemas.microsoft.com/office/2006/metadata/properties" xmlns:ns2="bf80c20e-6ddd-478f-910e-3ed611613320" xmlns:ns3="df938905-9dd3-488e-8375-fbcd03ba3452" targetNamespace="http://schemas.microsoft.com/office/2006/metadata/properties" ma:root="true" ma:fieldsID="c61b65fb9d8001e12a76b654d3457b93" ns2:_="" ns3:_="">
    <xsd:import namespace="bf80c20e-6ddd-478f-910e-3ed611613320"/>
    <xsd:import namespace="df938905-9dd3-488e-8375-fbcd03ba34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0c20e-6ddd-478f-910e-3ed611613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693d28c-cacf-404e-a0d5-f23998acfd9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938905-9dd3-488e-8375-fbcd03ba345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06b9386-e15d-4240-8c29-86ea6b9e751b}" ma:internalName="TaxCatchAll" ma:showField="CatchAllData" ma:web="df938905-9dd3-488e-8375-fbcd03ba34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8043AC-35BE-4DFA-80B0-6864E9746105}">
  <ds:schemaRefs>
    <ds:schemaRef ds:uri="http://schemas.microsoft.com/office/infopath/2007/PartnerControls"/>
    <ds:schemaRef ds:uri="http://www.w3.org/XML/1998/namespace"/>
    <ds:schemaRef ds:uri="http://purl.org/dc/dcmitype/"/>
    <ds:schemaRef ds:uri="http://schemas.microsoft.com/office/2006/documentManagement/types"/>
    <ds:schemaRef ds:uri="df938905-9dd3-488e-8375-fbcd03ba3452"/>
    <ds:schemaRef ds:uri="http://purl.org/dc/terms/"/>
    <ds:schemaRef ds:uri="http://schemas.microsoft.com/office/2006/metadata/properties"/>
    <ds:schemaRef ds:uri="http://schemas.openxmlformats.org/package/2006/metadata/core-properties"/>
    <ds:schemaRef ds:uri="bf80c20e-6ddd-478f-910e-3ed611613320"/>
    <ds:schemaRef ds:uri="http://purl.org/dc/elements/1.1/"/>
  </ds:schemaRefs>
</ds:datastoreItem>
</file>

<file path=customXml/itemProps2.xml><?xml version="1.0" encoding="utf-8"?>
<ds:datastoreItem xmlns:ds="http://schemas.openxmlformats.org/officeDocument/2006/customXml" ds:itemID="{F638E248-5599-4FBA-B873-F26A96E53B21}">
  <ds:schemaRefs>
    <ds:schemaRef ds:uri="http://schemas.microsoft.com/sharepoint/v3/contenttype/forms"/>
  </ds:schemaRefs>
</ds:datastoreItem>
</file>

<file path=customXml/itemProps3.xml><?xml version="1.0" encoding="utf-8"?>
<ds:datastoreItem xmlns:ds="http://schemas.openxmlformats.org/officeDocument/2006/customXml" ds:itemID="{FFB91641-10C9-40A5-9E77-351297206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80c20e-6ddd-478f-910e-3ed611613320"/>
    <ds:schemaRef ds:uri="df938905-9dd3-488e-8375-fbcd03ba3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20757</TotalTime>
  <Words>1500</Words>
  <Application>Microsoft Office PowerPoint</Application>
  <PresentationFormat>Widescreen</PresentationFormat>
  <Paragraphs>184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not to pack</vt:lpstr>
      <vt:lpstr>PowerPoint Presentation</vt:lpstr>
      <vt:lpstr>PowerPoint Presentation</vt:lpstr>
      <vt:lpstr>PowerPoint Presentation</vt:lpstr>
      <vt:lpstr>PowerPoint Presentation</vt:lpstr>
      <vt:lpstr>PowerPoint Presentation</vt:lpstr>
      <vt:lpstr>You children will return with…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Inset</dc:title>
  <dc:creator>hbrown91.312</dc:creator>
  <cp:lastModifiedBy>hbrown91.312</cp:lastModifiedBy>
  <cp:revision>219</cp:revision>
  <cp:lastPrinted>2021-08-31T09:58:08Z</cp:lastPrinted>
  <dcterms:created xsi:type="dcterms:W3CDTF">2019-09-16T15:43:24Z</dcterms:created>
  <dcterms:modified xsi:type="dcterms:W3CDTF">2025-05-07T16:54:25Z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0x010100CAAB698BB7D44146B237668A88EB0ACC</vt:lpwstr>
  </property>
  <property fmtid="{D5CDD505-2E9C-101B-9397-08002B2CF9AE}" pid="3" name="MediaServiceImageTags">
    <vt:lpwstr/>
  </property>
</Properties>
</file>