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98" r:id="rId5"/>
    <p:sldId id="278" r:id="rId6"/>
    <p:sldId id="279" r:id="rId7"/>
    <p:sldId id="280" r:id="rId8"/>
    <p:sldId id="281" r:id="rId9"/>
    <p:sldId id="282" r:id="rId10"/>
    <p:sldId id="288" r:id="rId11"/>
    <p:sldId id="291" r:id="rId12"/>
    <p:sldId id="289"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E713-89AF-426D-BF8F-702752642C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82A4E1-99E4-4207-A0D7-2238AD18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900444-4E08-4666-95CC-44F28E9D535D}"/>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5" name="Footer Placeholder 4">
            <a:extLst>
              <a:ext uri="{FF2B5EF4-FFF2-40B4-BE49-F238E27FC236}">
                <a16:creationId xmlns:a16="http://schemas.microsoft.com/office/drawing/2014/main" id="{5533D78D-349D-4B17-BEF1-ED745E21E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CC0A85-3D96-4F44-85A7-DDA7311D09AF}"/>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45578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CB81-E336-466E-B305-937DA0B781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E1715A-C085-476F-8369-99DC74C7B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7034F2-279C-4240-81A0-44DB063C7AFB}"/>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5" name="Footer Placeholder 4">
            <a:extLst>
              <a:ext uri="{FF2B5EF4-FFF2-40B4-BE49-F238E27FC236}">
                <a16:creationId xmlns:a16="http://schemas.microsoft.com/office/drawing/2014/main" id="{93D0F510-7151-4A84-82ED-218C1EDBDC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1CDDE0-5223-4716-BE96-9BEDD431F69C}"/>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237719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83BD4-9172-4B0A-AF43-49499197AB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F68FE-0CC2-429D-B7E6-38DAFB764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8B547-F34E-4BC6-A969-A16AA101D1A5}"/>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5" name="Footer Placeholder 4">
            <a:extLst>
              <a:ext uri="{FF2B5EF4-FFF2-40B4-BE49-F238E27FC236}">
                <a16:creationId xmlns:a16="http://schemas.microsoft.com/office/drawing/2014/main" id="{188123B4-5339-431D-809B-DB87084A43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9772A9-3D31-473E-934E-88ED50AA8412}"/>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261444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9B787F5-688F-42ED-98A4-3A7668C8F1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F894-A256-4CE8-88CC-897D3F8BF6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61E98F-BBBE-4470-996C-C20F40E72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24364-412E-4FE9-9A3B-8F95A64493A7}"/>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5" name="Footer Placeholder 4">
            <a:extLst>
              <a:ext uri="{FF2B5EF4-FFF2-40B4-BE49-F238E27FC236}">
                <a16:creationId xmlns:a16="http://schemas.microsoft.com/office/drawing/2014/main" id="{15BB7915-03F8-4908-8969-079290CD2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C8ED7-9729-4342-BBB9-F4334779B61A}"/>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294120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5AAF-C91C-44F8-B2C9-B3177983D4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5DAB2A-B7B9-4463-A868-9ED64AF39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6228A-41A2-4287-B49B-16F436E8F423}"/>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5" name="Footer Placeholder 4">
            <a:extLst>
              <a:ext uri="{FF2B5EF4-FFF2-40B4-BE49-F238E27FC236}">
                <a16:creationId xmlns:a16="http://schemas.microsoft.com/office/drawing/2014/main" id="{99DD9A3B-D4A4-4150-8FE5-66D6F5239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A5D92F-E659-4070-A437-F0FC8D0347A8}"/>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429238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EA7F-9D26-4DA1-AE28-FB5035E24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0E902D-21A8-4199-A853-4BD32DBAE7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291700-FC9B-45F0-A809-44AED52A2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BF7E91-93CC-440D-9A1C-94ABE4B46D7B}"/>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6" name="Footer Placeholder 5">
            <a:extLst>
              <a:ext uri="{FF2B5EF4-FFF2-40B4-BE49-F238E27FC236}">
                <a16:creationId xmlns:a16="http://schemas.microsoft.com/office/drawing/2014/main" id="{E1A7E5F9-5210-40E7-8656-E6DD0D35B5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864E81-5B82-4A71-AD22-5FBFAB248645}"/>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162292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16E9-331A-4FDB-9EE0-55464C91F9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739847-E914-4241-B664-E21BDE40A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C3D6BB-5EE5-4AF2-98DE-B1151685B3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AA4638-046C-4208-85F5-B12E45431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922A2A-1D33-4CF7-A0A4-82BB321E94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223E4C-C014-4D9E-8162-9915A5AD5411}"/>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8" name="Footer Placeholder 7">
            <a:extLst>
              <a:ext uri="{FF2B5EF4-FFF2-40B4-BE49-F238E27FC236}">
                <a16:creationId xmlns:a16="http://schemas.microsoft.com/office/drawing/2014/main" id="{E8C62396-B891-4E73-842E-1048153C6F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D67943-9C2B-4067-AFCA-E6D3953D7870}"/>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79005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66F1-35D1-4991-A0BE-BDC1FBFBBA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59D067-DDC1-473D-9623-020CC542F79B}"/>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4" name="Footer Placeholder 3">
            <a:extLst>
              <a:ext uri="{FF2B5EF4-FFF2-40B4-BE49-F238E27FC236}">
                <a16:creationId xmlns:a16="http://schemas.microsoft.com/office/drawing/2014/main" id="{4AE9EBBE-B8FB-4956-9967-2C739B7CE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1DACAB-1545-4B72-877F-42E5B7D5BF40}"/>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373388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D27F9-8E04-42E8-B525-6AF14A22E2BF}"/>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3" name="Footer Placeholder 2">
            <a:extLst>
              <a:ext uri="{FF2B5EF4-FFF2-40B4-BE49-F238E27FC236}">
                <a16:creationId xmlns:a16="http://schemas.microsoft.com/office/drawing/2014/main" id="{EB3E05E8-9055-40F6-9F0E-CFE2AC0691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4C49CB-9A57-4011-9A7A-54A362109F0C}"/>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206056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FE74-00A3-43CF-BDA1-17B1A905B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C23D61-DB76-4554-8C73-705FA5262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BDB2C1-B356-4B1B-896C-54296688D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ACE9F-B046-4605-9200-CAD39006393B}"/>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6" name="Footer Placeholder 5">
            <a:extLst>
              <a:ext uri="{FF2B5EF4-FFF2-40B4-BE49-F238E27FC236}">
                <a16:creationId xmlns:a16="http://schemas.microsoft.com/office/drawing/2014/main" id="{32A42E0C-E276-4DC4-9F7D-1EEADD3E55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E9BBB9-EB52-41A8-AD4C-8E817E9F099F}"/>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105583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47F7-51EF-4F51-A369-45119B627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61B9C5-A552-4CE7-8072-85D3B6D6CE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4A413C-0F84-4206-8B7A-66CAD1A76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5914C-A5C9-4A93-939E-C34593FC6E3C}"/>
              </a:ext>
            </a:extLst>
          </p:cNvPr>
          <p:cNvSpPr>
            <a:spLocks noGrp="1"/>
          </p:cNvSpPr>
          <p:nvPr>
            <p:ph type="dt" sz="half" idx="10"/>
          </p:nvPr>
        </p:nvSpPr>
        <p:spPr/>
        <p:txBody>
          <a:bodyPr/>
          <a:lstStyle/>
          <a:p>
            <a:fld id="{74233FE8-0774-4EE0-943A-22DC0E4887DF}" type="datetimeFigureOut">
              <a:rPr lang="en-GB" smtClean="0"/>
              <a:t>01/02/2021</a:t>
            </a:fld>
            <a:endParaRPr lang="en-GB"/>
          </a:p>
        </p:txBody>
      </p:sp>
      <p:sp>
        <p:nvSpPr>
          <p:cNvPr id="6" name="Footer Placeholder 5">
            <a:extLst>
              <a:ext uri="{FF2B5EF4-FFF2-40B4-BE49-F238E27FC236}">
                <a16:creationId xmlns:a16="http://schemas.microsoft.com/office/drawing/2014/main" id="{72A31939-B81D-457B-968E-F90F7B97F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18731-E906-4E3C-9432-5022498B25FF}"/>
              </a:ext>
            </a:extLst>
          </p:cNvPr>
          <p:cNvSpPr>
            <a:spLocks noGrp="1"/>
          </p:cNvSpPr>
          <p:nvPr>
            <p:ph type="sldNum" sz="quarter" idx="12"/>
          </p:nvPr>
        </p:nvSpPr>
        <p:spPr/>
        <p:txBody>
          <a:bodyPr/>
          <a:lstStyle/>
          <a:p>
            <a:fld id="{C8368DE2-55B2-44A1-B3B0-B4F76A94D8AD}" type="slidenum">
              <a:rPr lang="en-GB" smtClean="0"/>
              <a:t>‹#›</a:t>
            </a:fld>
            <a:endParaRPr lang="en-GB"/>
          </a:p>
        </p:txBody>
      </p:sp>
    </p:spTree>
    <p:extLst>
      <p:ext uri="{BB962C8B-B14F-4D97-AF65-F5344CB8AC3E}">
        <p14:creationId xmlns:p14="http://schemas.microsoft.com/office/powerpoint/2010/main" val="247812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8E06F-F2E4-459D-9F51-A7BC955BE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E99E29-8C3A-45D7-979E-FB5150A8C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C82859-7AFA-4570-95E4-59E3C735F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33FE8-0774-4EE0-943A-22DC0E4887DF}" type="datetimeFigureOut">
              <a:rPr lang="en-GB" smtClean="0"/>
              <a:t>01/02/2021</a:t>
            </a:fld>
            <a:endParaRPr lang="en-GB"/>
          </a:p>
        </p:txBody>
      </p:sp>
      <p:sp>
        <p:nvSpPr>
          <p:cNvPr id="5" name="Footer Placeholder 4">
            <a:extLst>
              <a:ext uri="{FF2B5EF4-FFF2-40B4-BE49-F238E27FC236}">
                <a16:creationId xmlns:a16="http://schemas.microsoft.com/office/drawing/2014/main" id="{55FE814E-9BC0-4DE3-B2FE-DFFA8D48A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73263E-4B9B-4ABF-84CF-F5A1AC142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68DE2-55B2-44A1-B3B0-B4F76A94D8AD}" type="slidenum">
              <a:rPr lang="en-GB" smtClean="0"/>
              <a:t>‹#›</a:t>
            </a:fld>
            <a:endParaRPr lang="en-GB"/>
          </a:p>
        </p:txBody>
      </p:sp>
    </p:spTree>
    <p:extLst>
      <p:ext uri="{BB962C8B-B14F-4D97-AF65-F5344CB8AC3E}">
        <p14:creationId xmlns:p14="http://schemas.microsoft.com/office/powerpoint/2010/main" val="358267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creativecommons.org/licenses/by/2.0/uk/" TargetMode="External"/><Relationship Id="rId4" Type="http://schemas.openxmlformats.org/officeDocument/2006/relationships/hyperlink" Target="https://www.twinkl.co.uk/resources/ks2-around-the-world/ks2-around-the-world-europe/ks2-around-the-world-france"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6.jpeg"/><Relationship Id="rId3" Type="http://schemas.openxmlformats.org/officeDocument/2006/relationships/slide" Target="slide9.xml"/><Relationship Id="rId21" Type="http://schemas.openxmlformats.org/officeDocument/2006/relationships/image" Target="../media/image17.png"/><Relationship Id="rId7" Type="http://schemas.openxmlformats.org/officeDocument/2006/relationships/image" Target="../media/image9.png"/><Relationship Id="rId12" Type="http://schemas.openxmlformats.org/officeDocument/2006/relationships/slide" Target="slide8.xml"/><Relationship Id="rId17" Type="http://schemas.openxmlformats.org/officeDocument/2006/relationships/slide" Target="slide11.xml"/><Relationship Id="rId2" Type="http://schemas.openxmlformats.org/officeDocument/2006/relationships/image" Target="../media/image6.png"/><Relationship Id="rId16" Type="http://schemas.openxmlformats.org/officeDocument/2006/relationships/image" Target="../media/image15.jpeg"/><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12.png"/><Relationship Id="rId24" Type="http://schemas.openxmlformats.org/officeDocument/2006/relationships/image" Target="../media/image19.png"/><Relationship Id="rId5" Type="http://schemas.openxmlformats.org/officeDocument/2006/relationships/image" Target="../media/image8.png"/><Relationship Id="rId15" Type="http://schemas.openxmlformats.org/officeDocument/2006/relationships/slide" Target="slide12.xml"/><Relationship Id="rId23" Type="http://schemas.openxmlformats.org/officeDocument/2006/relationships/image" Target="../media/image18.png"/><Relationship Id="rId10" Type="http://schemas.openxmlformats.org/officeDocument/2006/relationships/image" Target="../media/image11.png"/><Relationship Id="rId19" Type="http://schemas.openxmlformats.org/officeDocument/2006/relationships/hyperlink" Target="https://www.twinkl.co.uk/resources/ks2-around-the-world/ks2-around-the-world-europe/ks2-around-the-world-france" TargetMode="External"/><Relationship Id="rId4" Type="http://schemas.openxmlformats.org/officeDocument/2006/relationships/image" Target="../media/image7.png"/><Relationship Id="rId9" Type="http://schemas.openxmlformats.org/officeDocument/2006/relationships/slide" Target="slide7.xml"/><Relationship Id="rId14" Type="http://schemas.openxmlformats.org/officeDocument/2006/relationships/image" Target="../media/image14.png"/><Relationship Id="rId22"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F496-26F7-49F0-8143-1DC5630AA1E8}"/>
              </a:ext>
            </a:extLst>
          </p:cNvPr>
          <p:cNvSpPr>
            <a:spLocks noGrp="1"/>
          </p:cNvSpPr>
          <p:nvPr>
            <p:ph type="ctrTitle"/>
          </p:nvPr>
        </p:nvSpPr>
        <p:spPr/>
        <p:txBody>
          <a:bodyPr>
            <a:normAutofit/>
          </a:bodyPr>
          <a:lstStyle/>
          <a:p>
            <a:pPr algn="l"/>
            <a:r>
              <a:rPr lang="en-GB" sz="1400" dirty="0"/>
              <a:t>Hi Year 4,</a:t>
            </a:r>
            <a:br>
              <a:rPr lang="en-GB" sz="1400" dirty="0"/>
            </a:br>
            <a:br>
              <a:rPr lang="en-GB" sz="1400" dirty="0"/>
            </a:br>
            <a:r>
              <a:rPr lang="en-GB" sz="1400" dirty="0"/>
              <a:t>For the next 2 weeks you will work your way through 2 PowerPoints called </a:t>
            </a:r>
            <a:r>
              <a:rPr lang="en-GB" sz="1400" b="1" u="sng" dirty="0"/>
              <a:t>All About France</a:t>
            </a:r>
            <a:r>
              <a:rPr lang="en-GB" sz="1400" dirty="0"/>
              <a:t>. </a:t>
            </a:r>
            <a:br>
              <a:rPr lang="en-GB" sz="1400" dirty="0"/>
            </a:br>
            <a:br>
              <a:rPr lang="en-GB" sz="1400" dirty="0"/>
            </a:br>
            <a:r>
              <a:rPr lang="en-GB" sz="1400" dirty="0"/>
              <a:t>I have attached a worksheet which you can start to fill in and you will complete it next week, when you have seen the second PowerPoint. It’s very interesting to learn some key facts about France.</a:t>
            </a:r>
            <a:br>
              <a:rPr lang="en-GB" sz="1400" dirty="0"/>
            </a:br>
            <a:br>
              <a:rPr lang="en-GB" sz="1400" dirty="0"/>
            </a:br>
            <a:r>
              <a:rPr lang="en-GB" sz="1400" dirty="0"/>
              <a:t>Enjoy!</a:t>
            </a:r>
            <a:br>
              <a:rPr lang="en-GB" sz="1400" dirty="0"/>
            </a:br>
            <a:br>
              <a:rPr lang="en-GB" sz="1400" dirty="0"/>
            </a:br>
            <a:r>
              <a:rPr lang="en-GB" sz="1400" dirty="0"/>
              <a:t>Madame Betson.</a:t>
            </a:r>
          </a:p>
        </p:txBody>
      </p:sp>
      <p:sp>
        <p:nvSpPr>
          <p:cNvPr id="3" name="Subtitle 2">
            <a:extLst>
              <a:ext uri="{FF2B5EF4-FFF2-40B4-BE49-F238E27FC236}">
                <a16:creationId xmlns:a16="http://schemas.microsoft.com/office/drawing/2014/main" id="{0248AA7F-9956-4049-B072-1CF4E90A701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1618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cré Coeur, Paris, France, Church">
            <a:extLst>
              <a:ext uri="{FF2B5EF4-FFF2-40B4-BE49-F238E27FC236}">
                <a16:creationId xmlns:a16="http://schemas.microsoft.com/office/drawing/2014/main" id="{1E3E4786-BE19-4BFC-AFB9-2130D27EAE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6" y="2198689"/>
            <a:ext cx="33623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0">
            <a:extLst>
              <a:ext uri="{FF2B5EF4-FFF2-40B4-BE49-F238E27FC236}">
                <a16:creationId xmlns:a16="http://schemas.microsoft.com/office/drawing/2014/main" id="{C6DCE22E-04EB-4D3B-8FA9-9AAB55204241}"/>
              </a:ext>
            </a:extLst>
          </p:cNvPr>
          <p:cNvSpPr>
            <a:spLocks noGrp="1"/>
          </p:cNvSpPr>
          <p:nvPr>
            <p:ph type="title"/>
          </p:nvPr>
        </p:nvSpPr>
        <p:spPr>
          <a:xfrm>
            <a:off x="1981201" y="479426"/>
            <a:ext cx="8220075" cy="993775"/>
          </a:xfrm>
        </p:spPr>
        <p:txBody>
          <a:bodyPr/>
          <a:lstStyle/>
          <a:p>
            <a:pPr eaLnBrk="1" hangingPunct="1"/>
            <a:r>
              <a:rPr lang="en-GB" altLang="en-US" sz="3600"/>
              <a:t>Sacre Coeur</a:t>
            </a:r>
          </a:p>
        </p:txBody>
      </p:sp>
      <p:sp>
        <p:nvSpPr>
          <p:cNvPr id="7" name="Arrow: Pentagon 6">
            <a:extLst>
              <a:ext uri="{FF2B5EF4-FFF2-40B4-BE49-F238E27FC236}">
                <a16:creationId xmlns:a16="http://schemas.microsoft.com/office/drawing/2014/main" id="{D14AAAB3-69D0-4003-969A-E98FA59A06C4}"/>
              </a:ext>
            </a:extLst>
          </p:cNvPr>
          <p:cNvSpPr/>
          <p:nvPr/>
        </p:nvSpPr>
        <p:spPr>
          <a:xfrm>
            <a:off x="2279650" y="1470026"/>
            <a:ext cx="4705350"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a:t>
            </a:r>
            <a:r>
              <a:rPr lang="en-GB" dirty="0" err="1">
                <a:solidFill>
                  <a:schemeClr val="tx1"/>
                </a:solidFill>
              </a:rPr>
              <a:t>Sacre</a:t>
            </a:r>
            <a:r>
              <a:rPr lang="en-GB" dirty="0">
                <a:solidFill>
                  <a:schemeClr val="tx1"/>
                </a:solidFill>
              </a:rPr>
              <a:t> Coeur sits on top of the hill of </a:t>
            </a:r>
            <a:r>
              <a:rPr lang="en-GB" dirty="0" err="1">
                <a:solidFill>
                  <a:schemeClr val="tx1"/>
                </a:solidFill>
              </a:rPr>
              <a:t>Montmarte</a:t>
            </a:r>
            <a:r>
              <a:rPr lang="en-GB" dirty="0">
                <a:solidFill>
                  <a:schemeClr val="tx1"/>
                </a:solidFill>
              </a:rPr>
              <a:t>, and offers people a majestic view over Paris.</a:t>
            </a:r>
          </a:p>
        </p:txBody>
      </p:sp>
      <p:sp>
        <p:nvSpPr>
          <p:cNvPr id="8" name="Arrow: Pentagon 7">
            <a:extLst>
              <a:ext uri="{FF2B5EF4-FFF2-40B4-BE49-F238E27FC236}">
                <a16:creationId xmlns:a16="http://schemas.microsoft.com/office/drawing/2014/main" id="{D7472A75-883A-46E1-9943-BA581C08F3CE}"/>
              </a:ext>
            </a:extLst>
          </p:cNvPr>
          <p:cNvSpPr/>
          <p:nvPr/>
        </p:nvSpPr>
        <p:spPr>
          <a:xfrm>
            <a:off x="2279650" y="2628901"/>
            <a:ext cx="4705350" cy="1433513"/>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Even before the church was built, the hill was used as a place of worship. In Roman times, there were temples built to honour the gods Mercury and Mars.</a:t>
            </a:r>
          </a:p>
        </p:txBody>
      </p:sp>
      <p:sp>
        <p:nvSpPr>
          <p:cNvPr id="9" name="Arrow: Pentagon 8">
            <a:extLst>
              <a:ext uri="{FF2B5EF4-FFF2-40B4-BE49-F238E27FC236}">
                <a16:creationId xmlns:a16="http://schemas.microsoft.com/office/drawing/2014/main" id="{DC8F5010-3A3F-4E08-B937-7039F3783563}"/>
              </a:ext>
            </a:extLst>
          </p:cNvPr>
          <p:cNvSpPr/>
          <p:nvPr/>
        </p:nvSpPr>
        <p:spPr>
          <a:xfrm>
            <a:off x="2279650" y="4124326"/>
            <a:ext cx="4705350" cy="981075"/>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was designed by Paul </a:t>
            </a:r>
            <a:r>
              <a:rPr lang="en-GB" dirty="0" err="1">
                <a:solidFill>
                  <a:schemeClr val="tx1"/>
                </a:solidFill>
              </a:rPr>
              <a:t>Abadie</a:t>
            </a:r>
            <a:r>
              <a:rPr lang="en-GB" dirty="0">
                <a:solidFill>
                  <a:schemeClr val="tx1"/>
                </a:solidFill>
              </a:rPr>
              <a:t> and was paid for by donations from Parisians. Their names are engraved on its walls.</a:t>
            </a:r>
          </a:p>
        </p:txBody>
      </p:sp>
      <p:sp>
        <p:nvSpPr>
          <p:cNvPr id="10" name="Arrow: Pentagon 9">
            <a:extLst>
              <a:ext uri="{FF2B5EF4-FFF2-40B4-BE49-F238E27FC236}">
                <a16:creationId xmlns:a16="http://schemas.microsoft.com/office/drawing/2014/main" id="{9B7BF282-7F3F-400B-9BD5-67458E844EED}"/>
              </a:ext>
            </a:extLst>
          </p:cNvPr>
          <p:cNvSpPr/>
          <p:nvPr/>
        </p:nvSpPr>
        <p:spPr>
          <a:xfrm>
            <a:off x="2279650" y="5191126"/>
            <a:ext cx="4705350"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When wet, the stones release ‘calcite’, which cleans the stone and keeps its white colour. </a:t>
            </a:r>
          </a:p>
        </p:txBody>
      </p:sp>
      <p:sp>
        <p:nvSpPr>
          <p:cNvPr id="11" name="Rectangle 10">
            <a:hlinkClick r:id="rId3" action="ppaction://hlinksldjump"/>
            <a:extLst>
              <a:ext uri="{FF2B5EF4-FFF2-40B4-BE49-F238E27FC236}">
                <a16:creationId xmlns:a16="http://schemas.microsoft.com/office/drawing/2014/main" id="{A5B257D0-254A-482C-AE3E-72A90D516C5E}"/>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49212C68-3C5D-40F6-B86C-4DB1187BFED2}"/>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vignon, River, Provence, France, Rhone, Pont D'Avignon">
            <a:extLst>
              <a:ext uri="{FF2B5EF4-FFF2-40B4-BE49-F238E27FC236}">
                <a16:creationId xmlns:a16="http://schemas.microsoft.com/office/drawing/2014/main" id="{2D102365-7FEB-4CDB-A9E6-1873B774AE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4601" y="1871663"/>
            <a:ext cx="38766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0">
            <a:extLst>
              <a:ext uri="{FF2B5EF4-FFF2-40B4-BE49-F238E27FC236}">
                <a16:creationId xmlns:a16="http://schemas.microsoft.com/office/drawing/2014/main" id="{B8878E42-6163-4015-A31B-3AA89A1EFB3D}"/>
              </a:ext>
            </a:extLst>
          </p:cNvPr>
          <p:cNvSpPr>
            <a:spLocks noGrp="1"/>
          </p:cNvSpPr>
          <p:nvPr>
            <p:ph type="title"/>
          </p:nvPr>
        </p:nvSpPr>
        <p:spPr>
          <a:xfrm>
            <a:off x="1981201" y="479426"/>
            <a:ext cx="8220075" cy="993775"/>
          </a:xfrm>
        </p:spPr>
        <p:txBody>
          <a:bodyPr/>
          <a:lstStyle/>
          <a:p>
            <a:pPr eaLnBrk="1" hangingPunct="1"/>
            <a:r>
              <a:rPr lang="en-GB" altLang="en-US" sz="3600"/>
              <a:t>Pont d’ Avignon</a:t>
            </a:r>
          </a:p>
        </p:txBody>
      </p:sp>
      <p:sp>
        <p:nvSpPr>
          <p:cNvPr id="7" name="Arrow: Pentagon 6">
            <a:extLst>
              <a:ext uri="{FF2B5EF4-FFF2-40B4-BE49-F238E27FC236}">
                <a16:creationId xmlns:a16="http://schemas.microsoft.com/office/drawing/2014/main" id="{B159392C-0A1D-4C7F-B722-9170821661B5}"/>
              </a:ext>
            </a:extLst>
          </p:cNvPr>
          <p:cNvSpPr/>
          <p:nvPr/>
        </p:nvSpPr>
        <p:spPr>
          <a:xfrm>
            <a:off x="2279651" y="1470026"/>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After an early wooden bridge was destroyed by Louis VIII, the stone bridge was commissioned in 1234.</a:t>
            </a:r>
          </a:p>
        </p:txBody>
      </p:sp>
      <p:sp>
        <p:nvSpPr>
          <p:cNvPr id="8" name="Arrow: Pentagon 7">
            <a:extLst>
              <a:ext uri="{FF2B5EF4-FFF2-40B4-BE49-F238E27FC236}">
                <a16:creationId xmlns:a16="http://schemas.microsoft.com/office/drawing/2014/main" id="{6A6208F5-99E2-4DC3-A28F-E83D6DEC9DA1}"/>
              </a:ext>
            </a:extLst>
          </p:cNvPr>
          <p:cNvSpPr/>
          <p:nvPr/>
        </p:nvSpPr>
        <p:spPr>
          <a:xfrm>
            <a:off x="2279651"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new bridge had 22 arches and was 900 metres long. Flooding of the Rhône river in 17</a:t>
            </a:r>
            <a:r>
              <a:rPr lang="en-GB" baseline="30000" dirty="0">
                <a:solidFill>
                  <a:schemeClr val="tx1"/>
                </a:solidFill>
              </a:rPr>
              <a:t>th</a:t>
            </a:r>
            <a:r>
              <a:rPr lang="en-GB" dirty="0">
                <a:solidFill>
                  <a:schemeClr val="tx1"/>
                </a:solidFill>
              </a:rPr>
              <a:t> century caused damage to the bridge and several arches were lost. Now only 4 remain. </a:t>
            </a:r>
          </a:p>
        </p:txBody>
      </p:sp>
      <p:sp>
        <p:nvSpPr>
          <p:cNvPr id="9" name="Arrow: Pentagon 8">
            <a:extLst>
              <a:ext uri="{FF2B5EF4-FFF2-40B4-BE49-F238E27FC236}">
                <a16:creationId xmlns:a16="http://schemas.microsoft.com/office/drawing/2014/main" id="{BC54F76E-BD8E-4B38-98D0-035DFC615447}"/>
              </a:ext>
            </a:extLst>
          </p:cNvPr>
          <p:cNvSpPr/>
          <p:nvPr/>
        </p:nvSpPr>
        <p:spPr>
          <a:xfrm>
            <a:off x="2279651"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There is a famous French song called ‘Sur Le Pont d’ Avignon’ which talks of dancing on the bridge.</a:t>
            </a:r>
          </a:p>
        </p:txBody>
      </p:sp>
      <p:sp>
        <p:nvSpPr>
          <p:cNvPr id="10" name="Arrow: Pentagon 9">
            <a:extLst>
              <a:ext uri="{FF2B5EF4-FFF2-40B4-BE49-F238E27FC236}">
                <a16:creationId xmlns:a16="http://schemas.microsoft.com/office/drawing/2014/main" id="{C7D1B0B7-39A5-4BF0-A367-063E98DC0B25}"/>
              </a:ext>
            </a:extLst>
          </p:cNvPr>
          <p:cNvSpPr/>
          <p:nvPr/>
        </p:nvSpPr>
        <p:spPr>
          <a:xfrm>
            <a:off x="2279651" y="5191126"/>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attracts more than 300,000 visitors per year.</a:t>
            </a:r>
          </a:p>
        </p:txBody>
      </p:sp>
      <p:sp>
        <p:nvSpPr>
          <p:cNvPr id="11" name="Rectangle 10">
            <a:hlinkClick r:id="rId3" action="ppaction://hlinksldjump"/>
            <a:extLst>
              <a:ext uri="{FF2B5EF4-FFF2-40B4-BE49-F238E27FC236}">
                <a16:creationId xmlns:a16="http://schemas.microsoft.com/office/drawing/2014/main" id="{82C8B1FC-AC2D-48CF-A5F4-5F655FC94A75}"/>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E69BAC18-17D9-42A1-BECE-8CEF6A11EA06}"/>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6DE2E9F-89F8-434E-81CC-0CB2FCF491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10164" y="1919288"/>
            <a:ext cx="4713287"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0">
            <a:extLst>
              <a:ext uri="{FF2B5EF4-FFF2-40B4-BE49-F238E27FC236}">
                <a16:creationId xmlns:a16="http://schemas.microsoft.com/office/drawing/2014/main" id="{7560A4E0-7F3D-4A18-B5D3-77FCD6C1541F}"/>
              </a:ext>
            </a:extLst>
          </p:cNvPr>
          <p:cNvSpPr>
            <a:spLocks noGrp="1"/>
          </p:cNvSpPr>
          <p:nvPr>
            <p:ph type="title"/>
          </p:nvPr>
        </p:nvSpPr>
        <p:spPr>
          <a:xfrm>
            <a:off x="1981201" y="479426"/>
            <a:ext cx="8220075" cy="993775"/>
          </a:xfrm>
        </p:spPr>
        <p:txBody>
          <a:bodyPr/>
          <a:lstStyle/>
          <a:p>
            <a:pPr eaLnBrk="1" hangingPunct="1"/>
            <a:r>
              <a:rPr lang="en-GB" altLang="en-US" sz="3600"/>
              <a:t>Mont St Michel</a:t>
            </a:r>
          </a:p>
        </p:txBody>
      </p:sp>
      <p:sp>
        <p:nvSpPr>
          <p:cNvPr id="7" name="Arrow: Pentagon 6">
            <a:extLst>
              <a:ext uri="{FF2B5EF4-FFF2-40B4-BE49-F238E27FC236}">
                <a16:creationId xmlns:a16="http://schemas.microsoft.com/office/drawing/2014/main" id="{537FADD0-2206-4AE5-9F56-CF4749413DAC}"/>
              </a:ext>
            </a:extLst>
          </p:cNvPr>
          <p:cNvSpPr/>
          <p:nvPr/>
        </p:nvSpPr>
        <p:spPr>
          <a:xfrm>
            <a:off x="2279651" y="1470026"/>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Mont St Michel is a tidal island off the coast of Normandy, France. </a:t>
            </a:r>
          </a:p>
        </p:txBody>
      </p:sp>
      <p:sp>
        <p:nvSpPr>
          <p:cNvPr id="8" name="Arrow: Pentagon 7">
            <a:extLst>
              <a:ext uri="{FF2B5EF4-FFF2-40B4-BE49-F238E27FC236}">
                <a16:creationId xmlns:a16="http://schemas.microsoft.com/office/drawing/2014/main" id="{0E2862ED-FCB3-40CF-B6A8-206B528B37E8}"/>
              </a:ext>
            </a:extLst>
          </p:cNvPr>
          <p:cNvSpPr/>
          <p:nvPr/>
        </p:nvSpPr>
        <p:spPr>
          <a:xfrm>
            <a:off x="2279651" y="2628900"/>
            <a:ext cx="4302125" cy="12461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 the 8</a:t>
            </a:r>
            <a:r>
              <a:rPr lang="en-GB" baseline="30000" dirty="0">
                <a:solidFill>
                  <a:schemeClr val="tx1"/>
                </a:solidFill>
              </a:rPr>
              <a:t>th</a:t>
            </a:r>
            <a:r>
              <a:rPr lang="en-GB" dirty="0">
                <a:solidFill>
                  <a:schemeClr val="tx1"/>
                </a:solidFill>
              </a:rPr>
              <a:t> century, an oratory (small chapel) was built after Bishop Aubert of </a:t>
            </a:r>
            <a:r>
              <a:rPr lang="en-GB" dirty="0" err="1">
                <a:solidFill>
                  <a:schemeClr val="tx1"/>
                </a:solidFill>
              </a:rPr>
              <a:t>Avranches</a:t>
            </a:r>
            <a:r>
              <a:rPr lang="en-GB" dirty="0">
                <a:solidFill>
                  <a:schemeClr val="tx1"/>
                </a:solidFill>
              </a:rPr>
              <a:t> is said to have had a vision from St Michael. </a:t>
            </a:r>
          </a:p>
        </p:txBody>
      </p:sp>
      <p:sp>
        <p:nvSpPr>
          <p:cNvPr id="9" name="Arrow: Pentagon 8">
            <a:extLst>
              <a:ext uri="{FF2B5EF4-FFF2-40B4-BE49-F238E27FC236}">
                <a16:creationId xmlns:a16="http://schemas.microsoft.com/office/drawing/2014/main" id="{4864FC28-CCC8-44E5-86FC-739DD5F4881F}"/>
              </a:ext>
            </a:extLst>
          </p:cNvPr>
          <p:cNvSpPr/>
          <p:nvPr/>
        </p:nvSpPr>
        <p:spPr>
          <a:xfrm>
            <a:off x="2279651" y="3937000"/>
            <a:ext cx="4302125" cy="1174750"/>
          </a:xfrm>
          <a:prstGeom prst="homePlate">
            <a:avLst>
              <a:gd name="adj" fmla="val 2292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abbey was built in 966. It has survived numerous sieges during two wars and has even been a prison!</a:t>
            </a:r>
          </a:p>
        </p:txBody>
      </p:sp>
      <p:sp>
        <p:nvSpPr>
          <p:cNvPr id="10" name="Arrow: Pentagon 9">
            <a:extLst>
              <a:ext uri="{FF2B5EF4-FFF2-40B4-BE49-F238E27FC236}">
                <a16:creationId xmlns:a16="http://schemas.microsoft.com/office/drawing/2014/main" id="{09DA833D-D1AA-458F-8AC0-C23CB87CC65F}"/>
              </a:ext>
            </a:extLst>
          </p:cNvPr>
          <p:cNvSpPr/>
          <p:nvPr/>
        </p:nvSpPr>
        <p:spPr>
          <a:xfrm>
            <a:off x="2279651" y="5191126"/>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Roughly 33 people live on Mont St Michel and it gets 2.5 million tourists every year. </a:t>
            </a:r>
          </a:p>
        </p:txBody>
      </p:sp>
      <p:sp>
        <p:nvSpPr>
          <p:cNvPr id="11" name="Rectangle 10">
            <a:hlinkClick r:id="rId3" action="ppaction://hlinksldjump"/>
            <a:extLst>
              <a:ext uri="{FF2B5EF4-FFF2-40B4-BE49-F238E27FC236}">
                <a16:creationId xmlns:a16="http://schemas.microsoft.com/office/drawing/2014/main" id="{B9C08359-AEDE-4FE5-ADBB-A06CD22F7FD9}"/>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F815DCBE-0394-4A1F-952B-752C2259ACE2}"/>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6" name="TextBox 21">
            <a:extLst>
              <a:ext uri="{FF2B5EF4-FFF2-40B4-BE49-F238E27FC236}">
                <a16:creationId xmlns:a16="http://schemas.microsoft.com/office/drawing/2014/main" id="{478250AC-A2A0-42A0-8981-1E1DBFBFF942}"/>
              </a:ext>
            </a:extLst>
          </p:cNvPr>
          <p:cNvSpPr txBox="1">
            <a:spLocks noChangeArrowheads="1"/>
          </p:cNvSpPr>
          <p:nvPr/>
        </p:nvSpPr>
        <p:spPr bwMode="auto">
          <a:xfrm>
            <a:off x="6399214" y="4919663"/>
            <a:ext cx="342423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Mon St. Michel Castle Sunset HDR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Mike Norton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hamonix, French Alpes, France, Landscape, Ski">
            <a:extLst>
              <a:ext uri="{FF2B5EF4-FFF2-40B4-BE49-F238E27FC236}">
                <a16:creationId xmlns:a16="http://schemas.microsoft.com/office/drawing/2014/main" id="{60D1D022-A83E-4A7F-B299-A1843B733C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03900" y="1579564"/>
            <a:ext cx="41211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20">
            <a:extLst>
              <a:ext uri="{FF2B5EF4-FFF2-40B4-BE49-F238E27FC236}">
                <a16:creationId xmlns:a16="http://schemas.microsoft.com/office/drawing/2014/main" id="{C812469F-B574-401A-BB32-9C48877D7624}"/>
              </a:ext>
            </a:extLst>
          </p:cNvPr>
          <p:cNvSpPr>
            <a:spLocks noGrp="1"/>
          </p:cNvSpPr>
          <p:nvPr>
            <p:ph type="title"/>
          </p:nvPr>
        </p:nvSpPr>
        <p:spPr>
          <a:xfrm>
            <a:off x="1981201" y="479426"/>
            <a:ext cx="8220075" cy="993775"/>
          </a:xfrm>
        </p:spPr>
        <p:txBody>
          <a:bodyPr/>
          <a:lstStyle/>
          <a:p>
            <a:pPr eaLnBrk="1" hangingPunct="1"/>
            <a:r>
              <a:rPr lang="en-GB" altLang="en-US" sz="3600"/>
              <a:t>French Alps</a:t>
            </a:r>
          </a:p>
        </p:txBody>
      </p:sp>
      <p:sp>
        <p:nvSpPr>
          <p:cNvPr id="20484" name="TextBox 21">
            <a:extLst>
              <a:ext uri="{FF2B5EF4-FFF2-40B4-BE49-F238E27FC236}">
                <a16:creationId xmlns:a16="http://schemas.microsoft.com/office/drawing/2014/main" id="{FCB3B1AE-F1B6-44D3-BFA2-2415EE0DBC6F}"/>
              </a:ext>
            </a:extLst>
          </p:cNvPr>
          <p:cNvSpPr txBox="1">
            <a:spLocks noChangeArrowheads="1"/>
          </p:cNvSpPr>
          <p:nvPr/>
        </p:nvSpPr>
        <p:spPr bwMode="auto">
          <a:xfrm>
            <a:off x="6257926" y="5891214"/>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endPar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endParaRPr>
          </a:p>
        </p:txBody>
      </p:sp>
      <p:sp>
        <p:nvSpPr>
          <p:cNvPr id="7" name="Arrow: Pentagon 6">
            <a:extLst>
              <a:ext uri="{FF2B5EF4-FFF2-40B4-BE49-F238E27FC236}">
                <a16:creationId xmlns:a16="http://schemas.microsoft.com/office/drawing/2014/main" id="{E942FCC1-0540-4644-B9F8-8071CEE66A8A}"/>
              </a:ext>
            </a:extLst>
          </p:cNvPr>
          <p:cNvSpPr/>
          <p:nvPr/>
        </p:nvSpPr>
        <p:spPr>
          <a:xfrm>
            <a:off x="2279650" y="1470025"/>
            <a:ext cx="4470400" cy="1860550"/>
          </a:xfrm>
          <a:prstGeom prst="homePlate">
            <a:avLst>
              <a:gd name="adj" fmla="val 1222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Alps are one of the most popular tourist destinations in Europe – in the summer people like to visit the mountains for the views. In winter, the mountains are perfect for winter sports like snowboarding and skiing. </a:t>
            </a:r>
          </a:p>
        </p:txBody>
      </p:sp>
      <p:sp>
        <p:nvSpPr>
          <p:cNvPr id="8" name="Arrow: Pentagon 7">
            <a:extLst>
              <a:ext uri="{FF2B5EF4-FFF2-40B4-BE49-F238E27FC236}">
                <a16:creationId xmlns:a16="http://schemas.microsoft.com/office/drawing/2014/main" id="{33F4E014-133A-4ED0-9182-A7B77136E873}"/>
              </a:ext>
            </a:extLst>
          </p:cNvPr>
          <p:cNvSpPr/>
          <p:nvPr/>
        </p:nvSpPr>
        <p:spPr>
          <a:xfrm>
            <a:off x="2279650" y="3467100"/>
            <a:ext cx="4470400" cy="70485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a:p>
            <a:pPr algn="ctr">
              <a:defRPr/>
            </a:pPr>
            <a:r>
              <a:rPr lang="en-GB" dirty="0">
                <a:solidFill>
                  <a:schemeClr val="tx1"/>
                </a:solidFill>
              </a:rPr>
              <a:t>The highest peak in the alps is Mont Blanc, which is 4810 metres high.</a:t>
            </a:r>
          </a:p>
          <a:p>
            <a:pPr algn="ctr">
              <a:defRPr/>
            </a:pPr>
            <a:endParaRPr lang="en-GB" dirty="0">
              <a:solidFill>
                <a:schemeClr val="tx1"/>
              </a:solidFill>
            </a:endParaRPr>
          </a:p>
        </p:txBody>
      </p:sp>
      <p:sp>
        <p:nvSpPr>
          <p:cNvPr id="9" name="Arrow: Pentagon 8">
            <a:extLst>
              <a:ext uri="{FF2B5EF4-FFF2-40B4-BE49-F238E27FC236}">
                <a16:creationId xmlns:a16="http://schemas.microsoft.com/office/drawing/2014/main" id="{9015F0D0-821C-48C0-BD2C-2E44FB1201D7}"/>
              </a:ext>
            </a:extLst>
          </p:cNvPr>
          <p:cNvSpPr/>
          <p:nvPr/>
        </p:nvSpPr>
        <p:spPr>
          <a:xfrm>
            <a:off x="2279650" y="4308475"/>
            <a:ext cx="4470400" cy="776288"/>
          </a:xfrm>
          <a:prstGeom prst="homePlate">
            <a:avLst>
              <a:gd name="adj" fmla="val 3041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town of Chamonix was the site of the first ever Winter Olympics in 1924.</a:t>
            </a:r>
          </a:p>
        </p:txBody>
      </p:sp>
      <p:sp>
        <p:nvSpPr>
          <p:cNvPr id="10" name="Arrow: Pentagon 9">
            <a:extLst>
              <a:ext uri="{FF2B5EF4-FFF2-40B4-BE49-F238E27FC236}">
                <a16:creationId xmlns:a16="http://schemas.microsoft.com/office/drawing/2014/main" id="{875294A7-2C41-4846-804A-D5B77EC0CF96}"/>
              </a:ext>
            </a:extLst>
          </p:cNvPr>
          <p:cNvSpPr/>
          <p:nvPr/>
        </p:nvSpPr>
        <p:spPr>
          <a:xfrm>
            <a:off x="2279651" y="5191126"/>
            <a:ext cx="4302125" cy="779463"/>
          </a:xfrm>
          <a:prstGeom prst="homePlate">
            <a:avLst>
              <a:gd name="adj" fmla="val 349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Over 13,000 species of plant can be found in the region. </a:t>
            </a:r>
          </a:p>
        </p:txBody>
      </p:sp>
      <p:sp>
        <p:nvSpPr>
          <p:cNvPr id="11" name="Rectangle 10">
            <a:hlinkClick r:id="rId3" action="ppaction://hlinksldjump"/>
            <a:extLst>
              <a:ext uri="{FF2B5EF4-FFF2-40B4-BE49-F238E27FC236}">
                <a16:creationId xmlns:a16="http://schemas.microsoft.com/office/drawing/2014/main" id="{21272543-59DF-42BB-98C5-B6FA4B05A732}"/>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163F292C-C48A-45EE-8C0E-544A2CF1D9BA}"/>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E3B74AA-DA2E-4F7D-AC58-E13333D86D54}"/>
              </a:ext>
            </a:extLst>
          </p:cNvPr>
          <p:cNvSpPr/>
          <p:nvPr/>
        </p:nvSpPr>
        <p:spPr>
          <a:xfrm>
            <a:off x="5502275" y="5505451"/>
            <a:ext cx="1187450" cy="69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a:extLst>
              <a:ext uri="{FF2B5EF4-FFF2-40B4-BE49-F238E27FC236}">
                <a16:creationId xmlns:a16="http://schemas.microsoft.com/office/drawing/2014/main" id="{7A35DCE3-CB34-43EE-921F-A9782DB4C32F}"/>
              </a:ext>
            </a:extLst>
          </p:cNvPr>
          <p:cNvSpPr txBox="1"/>
          <p:nvPr/>
        </p:nvSpPr>
        <p:spPr>
          <a:xfrm>
            <a:off x="168676" y="248575"/>
            <a:ext cx="4190260" cy="369332"/>
          </a:xfrm>
          <a:prstGeom prst="rect">
            <a:avLst/>
          </a:prstGeom>
          <a:noFill/>
        </p:spPr>
        <p:txBody>
          <a:bodyPr wrap="square" rtlCol="0">
            <a:spAutoFit/>
          </a:bodyPr>
          <a:lstStyle/>
          <a:p>
            <a:r>
              <a:rPr lang="en-GB" dirty="0"/>
              <a:t>PowerPoint 1 – All About France.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28C091BF-9683-480C-952F-8D95F9C411A4}"/>
              </a:ext>
            </a:extLst>
          </p:cNvPr>
          <p:cNvSpPr>
            <a:spLocks noGrp="1"/>
          </p:cNvSpPr>
          <p:nvPr>
            <p:ph type="title"/>
          </p:nvPr>
        </p:nvSpPr>
        <p:spPr>
          <a:xfrm>
            <a:off x="1981201" y="479426"/>
            <a:ext cx="8220075" cy="993775"/>
          </a:xfrm>
        </p:spPr>
        <p:txBody>
          <a:bodyPr/>
          <a:lstStyle/>
          <a:p>
            <a:pPr eaLnBrk="1" hangingPunct="1"/>
            <a:r>
              <a:rPr lang="en-GB" altLang="en-US" sz="3600"/>
              <a:t>What is it like?</a:t>
            </a:r>
          </a:p>
        </p:txBody>
      </p:sp>
      <p:sp>
        <p:nvSpPr>
          <p:cNvPr id="5" name="Content Placeholder 21">
            <a:extLst>
              <a:ext uri="{FF2B5EF4-FFF2-40B4-BE49-F238E27FC236}">
                <a16:creationId xmlns:a16="http://schemas.microsoft.com/office/drawing/2014/main" id="{01CF06DE-9F26-4A46-85C6-BEAEA0993495}"/>
              </a:ext>
            </a:extLst>
          </p:cNvPr>
          <p:cNvSpPr>
            <a:spLocks noGrp="1"/>
          </p:cNvSpPr>
          <p:nvPr>
            <p:ph idx="1"/>
          </p:nvPr>
        </p:nvSpPr>
        <p:spPr>
          <a:xfrm>
            <a:off x="2279650" y="2095500"/>
            <a:ext cx="3346450" cy="3873500"/>
          </a:xfrm>
        </p:spPr>
        <p:txBody>
          <a:bodyPr vert="horz" lIns="108000" tIns="108000" rIns="108000" bIns="108000" rtlCol="0">
            <a:normAutofit fontScale="70000" lnSpcReduction="20000"/>
          </a:bodyPr>
          <a:lstStyle/>
          <a:p>
            <a:pPr eaLnBrk="1" hangingPunct="1"/>
            <a:r>
              <a:rPr lang="en-GB" altLang="en-US" dirty="0">
                <a:latin typeface="Twinkl" pitchFamily="2" charset="0"/>
              </a:rPr>
              <a:t>France is a country in Europe. </a:t>
            </a:r>
          </a:p>
          <a:p>
            <a:pPr eaLnBrk="1" hangingPunct="1"/>
            <a:endParaRPr lang="en-GB" altLang="en-US" dirty="0">
              <a:latin typeface="Twinkl" pitchFamily="2" charset="0"/>
            </a:endParaRPr>
          </a:p>
          <a:p>
            <a:pPr eaLnBrk="1" hangingPunct="1"/>
            <a:r>
              <a:rPr lang="en-GB" altLang="en-US" dirty="0">
                <a:latin typeface="Twinkl" pitchFamily="2" charset="0"/>
              </a:rPr>
              <a:t>It has a population of over 62.2 million (2018).</a:t>
            </a:r>
          </a:p>
          <a:p>
            <a:pPr eaLnBrk="1" hangingPunct="1"/>
            <a:endParaRPr lang="en-GB" altLang="en-US" dirty="0">
              <a:latin typeface="Twinkl" pitchFamily="2" charset="0"/>
            </a:endParaRPr>
          </a:p>
          <a:p>
            <a:pPr eaLnBrk="1" hangingPunct="1"/>
            <a:r>
              <a:rPr lang="en-GB" altLang="en-US" dirty="0">
                <a:latin typeface="Twinkl" pitchFamily="2" charset="0"/>
              </a:rPr>
              <a:t>The capital of France is Paris.</a:t>
            </a:r>
          </a:p>
          <a:p>
            <a:pPr eaLnBrk="1" hangingPunct="1"/>
            <a:endParaRPr lang="en-GB" altLang="en-US" dirty="0">
              <a:latin typeface="Twinkl" pitchFamily="2" charset="0"/>
            </a:endParaRPr>
          </a:p>
          <a:p>
            <a:pPr eaLnBrk="1" hangingPunct="1"/>
            <a:r>
              <a:rPr lang="en-GB" altLang="en-US" dirty="0">
                <a:latin typeface="Twinkl" pitchFamily="2" charset="0"/>
              </a:rPr>
              <a:t>The currency in France is the Euro, and their official language is French.</a:t>
            </a:r>
          </a:p>
        </p:txBody>
      </p:sp>
      <p:pic>
        <p:nvPicPr>
          <p:cNvPr id="10244" name="Picture 2">
            <a:extLst>
              <a:ext uri="{FF2B5EF4-FFF2-40B4-BE49-F238E27FC236}">
                <a16:creationId xmlns:a16="http://schemas.microsoft.com/office/drawing/2014/main" id="{92AF0C7D-770F-4D4B-99C7-9F6DD293EBE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1839" y="2219326"/>
            <a:ext cx="40163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018DC7B-0F03-407D-B63E-1CE594608B86}"/>
              </a:ext>
            </a:extLst>
          </p:cNvPr>
          <p:cNvSpPr/>
          <p:nvPr/>
        </p:nvSpPr>
        <p:spPr>
          <a:xfrm>
            <a:off x="7264400" y="4827589"/>
            <a:ext cx="96838" cy="96837"/>
          </a:xfrm>
          <a:prstGeom prst="ellipse">
            <a:avLst/>
          </a:prstGeom>
          <a:solidFill>
            <a:schemeClr val="bg1"/>
          </a:solidFill>
          <a:ln w="28575">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1">
            <a:extLst>
              <a:ext uri="{FF2B5EF4-FFF2-40B4-BE49-F238E27FC236}">
                <a16:creationId xmlns:a16="http://schemas.microsoft.com/office/drawing/2014/main" id="{8C242488-8014-4CC8-A27A-5A9F2310C9AC}"/>
              </a:ext>
            </a:extLst>
          </p:cNvPr>
          <p:cNvGrpSpPr>
            <a:grpSpLocks/>
          </p:cNvGrpSpPr>
          <p:nvPr/>
        </p:nvGrpSpPr>
        <p:grpSpPr bwMode="auto">
          <a:xfrm>
            <a:off x="7256464" y="1201738"/>
            <a:ext cx="2466975" cy="3625850"/>
            <a:chOff x="5704124" y="1201627"/>
            <a:chExt cx="2467403" cy="3625961"/>
          </a:xfrm>
        </p:grpSpPr>
        <p:pic>
          <p:nvPicPr>
            <p:cNvPr id="10248" name="Picture 10">
              <a:extLst>
                <a:ext uri="{FF2B5EF4-FFF2-40B4-BE49-F238E27FC236}">
                  <a16:creationId xmlns:a16="http://schemas.microsoft.com/office/drawing/2014/main" id="{7447EBD2-B7F3-462E-B133-8D63B11086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4124" y="1201627"/>
              <a:ext cx="2467403" cy="362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8">
              <a:extLst>
                <a:ext uri="{FF2B5EF4-FFF2-40B4-BE49-F238E27FC236}">
                  <a16:creationId xmlns:a16="http://schemas.microsoft.com/office/drawing/2014/main" id="{A4C5F962-FF9A-4EA0-A8A4-70E8CD3C2563}"/>
                </a:ext>
              </a:extLst>
            </p:cNvPr>
            <p:cNvSpPr txBox="1">
              <a:spLocks noChangeArrowheads="1"/>
            </p:cNvSpPr>
            <p:nvPr/>
          </p:nvSpPr>
          <p:spPr bwMode="auto">
            <a:xfrm rot="269408">
              <a:off x="6321432" y="1741628"/>
              <a:ext cx="1496903" cy="70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4000" b="1">
                  <a:solidFill>
                    <a:schemeClr val="tx1"/>
                  </a:solidFill>
                </a:rPr>
                <a:t>Paris</a:t>
              </a:r>
              <a:endParaRPr lang="en-GB" altLang="en-US" b="1">
                <a:solidFill>
                  <a:schemeClr val="tx1"/>
                </a:solidFill>
              </a:endParaRPr>
            </a:p>
          </p:txBody>
        </p:sp>
      </p:grpSp>
      <p:sp>
        <p:nvSpPr>
          <p:cNvPr id="15" name="Rectangle 14">
            <a:hlinkClick r:id="rId4"/>
            <a:extLst>
              <a:ext uri="{FF2B5EF4-FFF2-40B4-BE49-F238E27FC236}">
                <a16:creationId xmlns:a16="http://schemas.microsoft.com/office/drawing/2014/main" id="{FD243DD8-547F-4ECA-A525-8A91E409099D}"/>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up)">
                                      <p:cBhvr>
                                        <p:cTn id="22" dur="500"/>
                                        <p:tgtEl>
                                          <p:spTgt spid="5">
                                            <p:txEl>
                                              <p:pRg st="6" end="6"/>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7C6A6F17-329E-4C77-B27E-9379314EFC3B}"/>
              </a:ext>
            </a:extLst>
          </p:cNvPr>
          <p:cNvSpPr>
            <a:spLocks noGrp="1"/>
          </p:cNvSpPr>
          <p:nvPr>
            <p:ph type="title"/>
          </p:nvPr>
        </p:nvSpPr>
        <p:spPr>
          <a:xfrm>
            <a:off x="1981201" y="479426"/>
            <a:ext cx="8220075" cy="993775"/>
          </a:xfrm>
        </p:spPr>
        <p:txBody>
          <a:bodyPr/>
          <a:lstStyle/>
          <a:p>
            <a:pPr eaLnBrk="1" hangingPunct="1"/>
            <a:r>
              <a:rPr lang="en-GB" altLang="en-US" sz="3600"/>
              <a:t>The French Flag</a:t>
            </a:r>
          </a:p>
        </p:txBody>
      </p:sp>
      <p:sp>
        <p:nvSpPr>
          <p:cNvPr id="5" name="Content Placeholder 21">
            <a:extLst>
              <a:ext uri="{FF2B5EF4-FFF2-40B4-BE49-F238E27FC236}">
                <a16:creationId xmlns:a16="http://schemas.microsoft.com/office/drawing/2014/main" id="{420F9587-E9B0-438E-976F-33987CE5411B}"/>
              </a:ext>
            </a:extLst>
          </p:cNvPr>
          <p:cNvSpPr>
            <a:spLocks noGrp="1"/>
          </p:cNvSpPr>
          <p:nvPr>
            <p:ph idx="1"/>
          </p:nvPr>
        </p:nvSpPr>
        <p:spPr>
          <a:xfrm>
            <a:off x="2371726" y="1624013"/>
            <a:ext cx="3643313" cy="4533900"/>
          </a:xfrm>
        </p:spPr>
        <p:txBody>
          <a:bodyPr vert="horz" lIns="108000" tIns="108000" rIns="108000" bIns="108000" rtlCol="0">
            <a:normAutofit fontScale="70000" lnSpcReduction="20000"/>
          </a:bodyPr>
          <a:lstStyle/>
          <a:p>
            <a:pPr eaLnBrk="1" hangingPunct="1"/>
            <a:r>
              <a:rPr lang="en-GB" altLang="en-US">
                <a:latin typeface="Twinkl" pitchFamily="2" charset="0"/>
              </a:rPr>
              <a:t>The French flag is made up</a:t>
            </a:r>
            <a:br>
              <a:rPr lang="en-GB" altLang="en-US">
                <a:latin typeface="Twinkl" pitchFamily="2" charset="0"/>
              </a:rPr>
            </a:br>
            <a:r>
              <a:rPr lang="en-GB" altLang="en-US">
                <a:latin typeface="Twinkl" pitchFamily="2" charset="0"/>
              </a:rPr>
              <a:t>of three colours, blue, white</a:t>
            </a:r>
            <a:br>
              <a:rPr lang="en-GB" altLang="en-US">
                <a:latin typeface="Twinkl" pitchFamily="2" charset="0"/>
              </a:rPr>
            </a:br>
            <a:r>
              <a:rPr lang="en-GB" altLang="en-US">
                <a:latin typeface="Twinkl" pitchFamily="2" charset="0"/>
              </a:rPr>
              <a:t>and red. </a:t>
            </a:r>
          </a:p>
          <a:p>
            <a:pPr eaLnBrk="1" hangingPunct="1"/>
            <a:endParaRPr lang="en-GB" altLang="en-US">
              <a:latin typeface="Twinkl" pitchFamily="2" charset="0"/>
            </a:endParaRPr>
          </a:p>
          <a:p>
            <a:pPr eaLnBrk="1" hangingPunct="1"/>
            <a:r>
              <a:rPr lang="en-GB" altLang="en-US">
                <a:latin typeface="Twinkl" pitchFamily="2" charset="0"/>
              </a:rPr>
              <a:t>It is also known as the Tricolour. </a:t>
            </a:r>
          </a:p>
          <a:p>
            <a:pPr eaLnBrk="1" hangingPunct="1"/>
            <a:endParaRPr lang="en-GB" altLang="en-US">
              <a:latin typeface="Twinkl" pitchFamily="2" charset="0"/>
            </a:endParaRPr>
          </a:p>
          <a:p>
            <a:pPr eaLnBrk="1" hangingPunct="1"/>
            <a:r>
              <a:rPr lang="en-GB" altLang="en-US">
                <a:latin typeface="Twinkl" pitchFamily="2" charset="0"/>
              </a:rPr>
              <a:t>The three colours are sometimes said to represent the following:</a:t>
            </a:r>
          </a:p>
          <a:p>
            <a:pPr eaLnBrk="1" hangingPunct="1"/>
            <a:r>
              <a:rPr lang="en-GB" altLang="en-US">
                <a:latin typeface="Twinkl" pitchFamily="2" charset="0"/>
              </a:rPr>
              <a:t>blue - freedom</a:t>
            </a:r>
          </a:p>
          <a:p>
            <a:pPr eaLnBrk="1" hangingPunct="1"/>
            <a:r>
              <a:rPr lang="en-GB" altLang="en-US">
                <a:latin typeface="Twinkl" pitchFamily="2" charset="0"/>
              </a:rPr>
              <a:t>white - equality</a:t>
            </a:r>
          </a:p>
          <a:p>
            <a:pPr eaLnBrk="1" hangingPunct="1"/>
            <a:r>
              <a:rPr lang="en-GB" altLang="en-US">
                <a:latin typeface="Twinkl" pitchFamily="2" charset="0"/>
              </a:rPr>
              <a:t>red - brotherhood </a:t>
            </a:r>
          </a:p>
        </p:txBody>
      </p:sp>
      <p:sp>
        <p:nvSpPr>
          <p:cNvPr id="9" name="Rectangle 8">
            <a:hlinkClick r:id="rId2"/>
            <a:extLst>
              <a:ext uri="{FF2B5EF4-FFF2-40B4-BE49-F238E27FC236}">
                <a16:creationId xmlns:a16="http://schemas.microsoft.com/office/drawing/2014/main" id="{4E4227E9-0366-47C9-845F-0FEE028D5FBF}"/>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9" name="Picture 6">
            <a:extLst>
              <a:ext uri="{FF2B5EF4-FFF2-40B4-BE49-F238E27FC236}">
                <a16:creationId xmlns:a16="http://schemas.microsoft.com/office/drawing/2014/main" id="{8361DAC2-903C-48ED-8DF5-6D9CB4219E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5039" y="1473201"/>
            <a:ext cx="39338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par>
                          <p:cTn id="26" fill="hold" nodeType="afterGroup">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E8443801-B99A-4207-93C4-8EB79423C8C6}"/>
              </a:ext>
            </a:extLst>
          </p:cNvPr>
          <p:cNvSpPr>
            <a:spLocks noGrp="1"/>
          </p:cNvSpPr>
          <p:nvPr>
            <p:ph type="title"/>
          </p:nvPr>
        </p:nvSpPr>
        <p:spPr>
          <a:xfrm>
            <a:off x="1981201" y="479426"/>
            <a:ext cx="8220075" cy="993775"/>
          </a:xfrm>
        </p:spPr>
        <p:txBody>
          <a:bodyPr/>
          <a:lstStyle/>
          <a:p>
            <a:pPr eaLnBrk="1" hangingPunct="1"/>
            <a:r>
              <a:rPr lang="en-GB" altLang="en-US" sz="3600"/>
              <a:t>Famous Landmarks</a:t>
            </a:r>
          </a:p>
        </p:txBody>
      </p:sp>
      <p:grpSp>
        <p:nvGrpSpPr>
          <p:cNvPr id="12" name="Group 11">
            <a:extLst>
              <a:ext uri="{FF2B5EF4-FFF2-40B4-BE49-F238E27FC236}">
                <a16:creationId xmlns:a16="http://schemas.microsoft.com/office/drawing/2014/main" id="{21FE00E1-F0F1-42DB-80CB-3A9B40C5A37D}"/>
              </a:ext>
            </a:extLst>
          </p:cNvPr>
          <p:cNvGrpSpPr>
            <a:grpSpLocks/>
          </p:cNvGrpSpPr>
          <p:nvPr/>
        </p:nvGrpSpPr>
        <p:grpSpPr bwMode="auto">
          <a:xfrm>
            <a:off x="8064727" y="3611563"/>
            <a:ext cx="1890261" cy="1687234"/>
            <a:chOff x="6540726" y="3611564"/>
            <a:chExt cx="1890261" cy="1687234"/>
          </a:xfrm>
        </p:grpSpPr>
        <p:grpSp>
          <p:nvGrpSpPr>
            <p:cNvPr id="12326" name="Group 5">
              <a:extLst>
                <a:ext uri="{FF2B5EF4-FFF2-40B4-BE49-F238E27FC236}">
                  <a16:creationId xmlns:a16="http://schemas.microsoft.com/office/drawing/2014/main" id="{828D5AED-87B7-4CC9-AAD0-07BAE8D8F340}"/>
                </a:ext>
              </a:extLst>
            </p:cNvPr>
            <p:cNvGrpSpPr>
              <a:grpSpLocks/>
            </p:cNvGrpSpPr>
            <p:nvPr/>
          </p:nvGrpSpPr>
          <p:grpSpPr bwMode="auto">
            <a:xfrm>
              <a:off x="6856413" y="3611564"/>
              <a:ext cx="1503362" cy="1508125"/>
              <a:chOff x="6441561" y="3807011"/>
              <a:chExt cx="2006966" cy="2014279"/>
            </a:xfrm>
          </p:grpSpPr>
          <p:grpSp>
            <p:nvGrpSpPr>
              <p:cNvPr id="12328" name="Group 4">
                <a:extLst>
                  <a:ext uri="{FF2B5EF4-FFF2-40B4-BE49-F238E27FC236}">
                    <a16:creationId xmlns:a16="http://schemas.microsoft.com/office/drawing/2014/main" id="{EEC1AF84-9FF1-47DA-98B7-907F7ED3124D}"/>
                  </a:ext>
                </a:extLst>
              </p:cNvPr>
              <p:cNvGrpSpPr>
                <a:grpSpLocks/>
              </p:cNvGrpSpPr>
              <p:nvPr/>
            </p:nvGrpSpPr>
            <p:grpSpPr bwMode="auto">
              <a:xfrm>
                <a:off x="6441561" y="4244742"/>
                <a:ext cx="1575427" cy="1576548"/>
                <a:chOff x="6441561" y="4244742"/>
                <a:chExt cx="1575427" cy="1576548"/>
              </a:xfrm>
            </p:grpSpPr>
            <p:sp>
              <p:nvSpPr>
                <p:cNvPr id="41" name="Oval 40">
                  <a:extLst>
                    <a:ext uri="{FF2B5EF4-FFF2-40B4-BE49-F238E27FC236}">
                      <a16:creationId xmlns:a16="http://schemas.microsoft.com/office/drawing/2014/main" id="{9AE1D9CD-08D7-4DF1-94E5-97E73C1683BC}"/>
                    </a:ext>
                  </a:extLst>
                </p:cNvPr>
                <p:cNvSpPr>
                  <a:spLocks noChangeAspect="1"/>
                </p:cNvSpPr>
                <p:nvPr/>
              </p:nvSpPr>
              <p:spPr bwMode="auto">
                <a:xfrm>
                  <a:off x="6441561" y="4243791"/>
                  <a:ext cx="1574631" cy="1577499"/>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4" name="Oval 43">
                  <a:hlinkClick r:id="rId3" action="ppaction://hlinksldjump"/>
                  <a:extLst>
                    <a:ext uri="{FF2B5EF4-FFF2-40B4-BE49-F238E27FC236}">
                      <a16:creationId xmlns:a16="http://schemas.microsoft.com/office/drawing/2014/main" id="{4858D659-C814-45A2-937A-234E45F6BBD0}"/>
                    </a:ext>
                  </a:extLst>
                </p:cNvPr>
                <p:cNvSpPr>
                  <a:spLocks noChangeAspect="1"/>
                </p:cNvSpPr>
                <p:nvPr/>
              </p:nvSpPr>
              <p:spPr bwMode="auto">
                <a:xfrm>
                  <a:off x="6441561" y="4244742"/>
                  <a:ext cx="1575427" cy="157654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12329" name="Picture 3">
                <a:hlinkClick r:id="rId3" action="ppaction://hlinksldjump"/>
                <a:extLst>
                  <a:ext uri="{FF2B5EF4-FFF2-40B4-BE49-F238E27FC236}">
                    <a16:creationId xmlns:a16="http://schemas.microsoft.com/office/drawing/2014/main" id="{E9AD46FB-5C9A-4ED4-8E30-966F18E9C11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58826" y="3807011"/>
                <a:ext cx="1789701" cy="10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27" name="TextBox 44">
              <a:hlinkClick r:id="rId3" action="ppaction://hlinksldjump"/>
              <a:extLst>
                <a:ext uri="{FF2B5EF4-FFF2-40B4-BE49-F238E27FC236}">
                  <a16:creationId xmlns:a16="http://schemas.microsoft.com/office/drawing/2014/main" id="{CF18A17E-C353-4CB3-A491-923E11436E78}"/>
                </a:ext>
              </a:extLst>
            </p:cNvPr>
            <p:cNvSpPr txBox="1">
              <a:spLocks noChangeArrowheads="1"/>
            </p:cNvSpPr>
            <p:nvPr/>
          </p:nvSpPr>
          <p:spPr bwMode="auto">
            <a:xfrm rot="576197">
              <a:off x="6540726" y="4929466"/>
              <a:ext cx="1890261" cy="369332"/>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Arc de Triomphe</a:t>
              </a:r>
            </a:p>
          </p:txBody>
        </p:sp>
      </p:grpSp>
      <p:grpSp>
        <p:nvGrpSpPr>
          <p:cNvPr id="10" name="Group 9">
            <a:extLst>
              <a:ext uri="{FF2B5EF4-FFF2-40B4-BE49-F238E27FC236}">
                <a16:creationId xmlns:a16="http://schemas.microsoft.com/office/drawing/2014/main" id="{83CD5BA5-94FE-40A2-842D-497C5D425629}"/>
              </a:ext>
            </a:extLst>
          </p:cNvPr>
          <p:cNvGrpSpPr>
            <a:grpSpLocks/>
          </p:cNvGrpSpPr>
          <p:nvPr/>
        </p:nvGrpSpPr>
        <p:grpSpPr bwMode="auto">
          <a:xfrm>
            <a:off x="8062914" y="1014413"/>
            <a:ext cx="1698625" cy="2322512"/>
            <a:chOff x="6538913" y="1014413"/>
            <a:chExt cx="1698625" cy="2322512"/>
          </a:xfrm>
        </p:grpSpPr>
        <p:grpSp>
          <p:nvGrpSpPr>
            <p:cNvPr id="12321" name="Group 33">
              <a:extLst>
                <a:ext uri="{FF2B5EF4-FFF2-40B4-BE49-F238E27FC236}">
                  <a16:creationId xmlns:a16="http://schemas.microsoft.com/office/drawing/2014/main" id="{471D8B92-CB87-4FEF-8E2B-028CE686F545}"/>
                </a:ext>
              </a:extLst>
            </p:cNvPr>
            <p:cNvGrpSpPr>
              <a:grpSpLocks/>
            </p:cNvGrpSpPr>
            <p:nvPr/>
          </p:nvGrpSpPr>
          <p:grpSpPr bwMode="auto">
            <a:xfrm>
              <a:off x="6538913" y="1014413"/>
              <a:ext cx="1570037" cy="1952625"/>
              <a:chOff x="3299580" y="1473201"/>
              <a:chExt cx="2145536" cy="2678369"/>
            </a:xfrm>
          </p:grpSpPr>
          <p:pic>
            <p:nvPicPr>
              <p:cNvPr id="35" name="Picture 34">
                <a:hlinkClick r:id="rId6" action="ppaction://hlinksldjump"/>
                <a:extLst>
                  <a:ext uri="{FF2B5EF4-FFF2-40B4-BE49-F238E27FC236}">
                    <a16:creationId xmlns:a16="http://schemas.microsoft.com/office/drawing/2014/main" id="{3B89D194-71CA-463B-B63E-F453DC1B13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308" t="-3399" r="-9410"/>
              <a:stretch/>
            </p:blipFill>
            <p:spPr>
              <a:xfrm>
                <a:off x="3309653" y="1473201"/>
                <a:ext cx="2125034" cy="2678369"/>
              </a:xfrm>
              <a:prstGeom prst="ellipse">
                <a:avLst/>
              </a:prstGeom>
            </p:spPr>
          </p:pic>
          <p:sp>
            <p:nvSpPr>
              <p:cNvPr id="36" name="Oval 35">
                <a:extLst>
                  <a:ext uri="{FF2B5EF4-FFF2-40B4-BE49-F238E27FC236}">
                    <a16:creationId xmlns:a16="http://schemas.microsoft.com/office/drawing/2014/main" id="{C1C9974A-3C03-4B4D-93EF-1838F13236AF}"/>
                  </a:ext>
                </a:extLst>
              </p:cNvPr>
              <p:cNvSpPr>
                <a:spLocks noChangeAspect="1"/>
              </p:cNvSpPr>
              <p:nvPr/>
            </p:nvSpPr>
            <p:spPr>
              <a:xfrm>
                <a:off x="3299580" y="2006697"/>
                <a:ext cx="2145536" cy="214487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37" name="Picture 36">
                <a:hlinkClick r:id="rId6" action="ppaction://hlinksldjump"/>
                <a:extLst>
                  <a:ext uri="{FF2B5EF4-FFF2-40B4-BE49-F238E27FC236}">
                    <a16:creationId xmlns:a16="http://schemas.microsoft.com/office/drawing/2014/main" id="{12B4E797-2B02-41D6-8DF7-9F474503CE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6866" r="-9969"/>
              <a:stretch/>
            </p:blipFill>
            <p:spPr>
              <a:xfrm>
                <a:off x="3299580" y="1983581"/>
                <a:ext cx="2145536" cy="2167989"/>
              </a:xfrm>
              <a:prstGeom prst="ellipse">
                <a:avLst/>
              </a:prstGeom>
            </p:spPr>
          </p:pic>
        </p:grpSp>
        <p:sp>
          <p:nvSpPr>
            <p:cNvPr id="12322" name="TextBox 37">
              <a:hlinkClick r:id="rId6" action="ppaction://hlinksldjump"/>
              <a:extLst>
                <a:ext uri="{FF2B5EF4-FFF2-40B4-BE49-F238E27FC236}">
                  <a16:creationId xmlns:a16="http://schemas.microsoft.com/office/drawing/2014/main" id="{61D15786-272D-43D7-8409-99B517D80590}"/>
                </a:ext>
              </a:extLst>
            </p:cNvPr>
            <p:cNvSpPr txBox="1">
              <a:spLocks noChangeArrowheads="1"/>
            </p:cNvSpPr>
            <p:nvPr/>
          </p:nvSpPr>
          <p:spPr bwMode="auto">
            <a:xfrm rot="-852341">
              <a:off x="6735763" y="2967038"/>
              <a:ext cx="1501775" cy="369887"/>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Eiffel</a:t>
              </a:r>
              <a:r>
                <a:rPr lang="en-GB" altLang="en-US"/>
                <a:t> </a:t>
              </a:r>
              <a:r>
                <a:rPr lang="en-GB" altLang="en-US">
                  <a:solidFill>
                    <a:schemeClr val="bg1"/>
                  </a:solidFill>
                </a:rPr>
                <a:t>Tower</a:t>
              </a:r>
            </a:p>
          </p:txBody>
        </p:sp>
      </p:grpSp>
      <p:grpSp>
        <p:nvGrpSpPr>
          <p:cNvPr id="9" name="Group 8">
            <a:extLst>
              <a:ext uri="{FF2B5EF4-FFF2-40B4-BE49-F238E27FC236}">
                <a16:creationId xmlns:a16="http://schemas.microsoft.com/office/drawing/2014/main" id="{B13A5DEB-66EF-401B-88D3-4C752DEA3706}"/>
              </a:ext>
            </a:extLst>
          </p:cNvPr>
          <p:cNvGrpSpPr>
            <a:grpSpLocks/>
          </p:cNvGrpSpPr>
          <p:nvPr/>
        </p:nvGrpSpPr>
        <p:grpSpPr bwMode="auto">
          <a:xfrm>
            <a:off x="5980588" y="1468439"/>
            <a:ext cx="1838965" cy="1704697"/>
            <a:chOff x="4456587" y="1468438"/>
            <a:chExt cx="1838965" cy="1704697"/>
          </a:xfrm>
        </p:grpSpPr>
        <p:grpSp>
          <p:nvGrpSpPr>
            <p:cNvPr id="12317" name="Group 21">
              <a:extLst>
                <a:ext uri="{FF2B5EF4-FFF2-40B4-BE49-F238E27FC236}">
                  <a16:creationId xmlns:a16="http://schemas.microsoft.com/office/drawing/2014/main" id="{BAD5D551-C2AB-49D0-823C-30C329963B5D}"/>
                </a:ext>
              </a:extLst>
            </p:cNvPr>
            <p:cNvGrpSpPr>
              <a:grpSpLocks/>
            </p:cNvGrpSpPr>
            <p:nvPr/>
          </p:nvGrpSpPr>
          <p:grpSpPr bwMode="auto">
            <a:xfrm>
              <a:off x="4808538" y="1468438"/>
              <a:ext cx="1371600" cy="1373187"/>
              <a:chOff x="5791659" y="3343182"/>
              <a:chExt cx="2238644" cy="2243927"/>
            </a:xfrm>
          </p:grpSpPr>
          <p:sp>
            <p:nvSpPr>
              <p:cNvPr id="23" name="Oval 22">
                <a:extLst>
                  <a:ext uri="{FF2B5EF4-FFF2-40B4-BE49-F238E27FC236}">
                    <a16:creationId xmlns:a16="http://schemas.microsoft.com/office/drawing/2014/main" id="{0ABE3EC3-9745-4B52-9FC0-60E40CC30D45}"/>
                  </a:ext>
                </a:extLst>
              </p:cNvPr>
              <p:cNvSpPr>
                <a:spLocks noChangeAspect="1"/>
              </p:cNvSpPr>
              <p:nvPr/>
            </p:nvSpPr>
            <p:spPr>
              <a:xfrm>
                <a:off x="5799431" y="3343182"/>
                <a:ext cx="2230872" cy="223095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4" name="Picture 23">
                <a:hlinkClick r:id="rId9" action="ppaction://hlinksldjump"/>
                <a:extLst>
                  <a:ext uri="{FF2B5EF4-FFF2-40B4-BE49-F238E27FC236}">
                    <a16:creationId xmlns:a16="http://schemas.microsoft.com/office/drawing/2014/main" id="{1B27E8DD-E8AD-439D-983B-DCA0FF62846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39926"/>
              <a:stretch/>
            </p:blipFill>
            <p:spPr>
              <a:xfrm>
                <a:off x="5791659" y="3355787"/>
                <a:ext cx="2231322" cy="2231322"/>
              </a:xfrm>
              <a:prstGeom prst="ellipse">
                <a:avLst/>
              </a:prstGeom>
            </p:spPr>
          </p:pic>
        </p:grpSp>
        <p:sp>
          <p:nvSpPr>
            <p:cNvPr id="12318" name="TextBox 24">
              <a:hlinkClick r:id="rId9" action="ppaction://hlinksldjump"/>
              <a:extLst>
                <a:ext uri="{FF2B5EF4-FFF2-40B4-BE49-F238E27FC236}">
                  <a16:creationId xmlns:a16="http://schemas.microsoft.com/office/drawing/2014/main" id="{FCF806FA-A80A-4A29-8EA8-175840C823C9}"/>
                </a:ext>
              </a:extLst>
            </p:cNvPr>
            <p:cNvSpPr txBox="1">
              <a:spLocks noChangeArrowheads="1"/>
            </p:cNvSpPr>
            <p:nvPr/>
          </p:nvSpPr>
          <p:spPr bwMode="auto">
            <a:xfrm rot="723020">
              <a:off x="4456587" y="2803803"/>
              <a:ext cx="1838965" cy="369332"/>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Louvre Museum</a:t>
              </a:r>
            </a:p>
          </p:txBody>
        </p:sp>
      </p:grpSp>
      <p:grpSp>
        <p:nvGrpSpPr>
          <p:cNvPr id="11" name="Group 10">
            <a:extLst>
              <a:ext uri="{FF2B5EF4-FFF2-40B4-BE49-F238E27FC236}">
                <a16:creationId xmlns:a16="http://schemas.microsoft.com/office/drawing/2014/main" id="{F5D45D6C-C3B4-41C2-B0CF-D9FEEC21F1AE}"/>
              </a:ext>
            </a:extLst>
          </p:cNvPr>
          <p:cNvGrpSpPr>
            <a:grpSpLocks/>
          </p:cNvGrpSpPr>
          <p:nvPr/>
        </p:nvGrpSpPr>
        <p:grpSpPr bwMode="auto">
          <a:xfrm>
            <a:off x="6413500" y="3822700"/>
            <a:ext cx="1543050" cy="1790700"/>
            <a:chOff x="4889500" y="3822701"/>
            <a:chExt cx="1543050" cy="1790700"/>
          </a:xfrm>
        </p:grpSpPr>
        <p:grpSp>
          <p:nvGrpSpPr>
            <p:cNvPr id="12312" name="Group 2">
              <a:extLst>
                <a:ext uri="{FF2B5EF4-FFF2-40B4-BE49-F238E27FC236}">
                  <a16:creationId xmlns:a16="http://schemas.microsoft.com/office/drawing/2014/main" id="{99E8CDF8-6FCF-40C3-A1C6-33C0C9167C46}"/>
                </a:ext>
              </a:extLst>
            </p:cNvPr>
            <p:cNvGrpSpPr>
              <a:grpSpLocks/>
            </p:cNvGrpSpPr>
            <p:nvPr/>
          </p:nvGrpSpPr>
          <p:grpSpPr bwMode="auto">
            <a:xfrm>
              <a:off x="4924425" y="3822701"/>
              <a:ext cx="1182688" cy="1285875"/>
              <a:chOff x="3243213" y="4469136"/>
              <a:chExt cx="1518285" cy="1653689"/>
            </a:xfrm>
          </p:grpSpPr>
          <p:sp>
            <p:nvSpPr>
              <p:cNvPr id="31" name="Oval 30">
                <a:extLst>
                  <a:ext uri="{FF2B5EF4-FFF2-40B4-BE49-F238E27FC236}">
                    <a16:creationId xmlns:a16="http://schemas.microsoft.com/office/drawing/2014/main" id="{8585B190-C565-4040-B3FA-E6E43C4B2DE5}"/>
                  </a:ext>
                </a:extLst>
              </p:cNvPr>
              <p:cNvSpPr>
                <a:spLocks noChangeAspect="1"/>
              </p:cNvSpPr>
              <p:nvPr/>
            </p:nvSpPr>
            <p:spPr bwMode="auto">
              <a:xfrm>
                <a:off x="3243213" y="4563049"/>
                <a:ext cx="1518285" cy="1518944"/>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2315" name="Picture 1">
                <a:hlinkClick r:id="rId12" action="ppaction://hlinksldjump"/>
                <a:extLst>
                  <a:ext uri="{FF2B5EF4-FFF2-40B4-BE49-F238E27FC236}">
                    <a16:creationId xmlns:a16="http://schemas.microsoft.com/office/drawing/2014/main" id="{B7A9C8CF-7EA2-4B0C-9CFB-DBD6C18DEF2A}"/>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43213" y="4469136"/>
                <a:ext cx="1516128" cy="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a:hlinkClick r:id="rId12" action="ppaction://hlinksldjump"/>
                <a:extLst>
                  <a:ext uri="{FF2B5EF4-FFF2-40B4-BE49-F238E27FC236}">
                    <a16:creationId xmlns:a16="http://schemas.microsoft.com/office/drawing/2014/main" id="{B9B1F052-9F89-4B14-9275-E55B4F31A27E}"/>
                  </a:ext>
                </a:extLst>
              </p:cNvPr>
              <p:cNvSpPr>
                <a:spLocks noChangeAspect="1"/>
              </p:cNvSpPr>
              <p:nvPr/>
            </p:nvSpPr>
            <p:spPr bwMode="auto">
              <a:xfrm>
                <a:off x="3243213" y="4603881"/>
                <a:ext cx="1518285" cy="1518944"/>
              </a:xfrm>
              <a:prstGeom prst="ellipse">
                <a:avLst/>
              </a:prstGeom>
              <a:blipFill dpi="0" rotWithShape="1">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2313" name="TextBox 38">
              <a:hlinkClick r:id="rId12" action="ppaction://hlinksldjump"/>
              <a:extLst>
                <a:ext uri="{FF2B5EF4-FFF2-40B4-BE49-F238E27FC236}">
                  <a16:creationId xmlns:a16="http://schemas.microsoft.com/office/drawing/2014/main" id="{21263994-EAF1-4A0F-BC6E-C8E0B73EFC5B}"/>
                </a:ext>
              </a:extLst>
            </p:cNvPr>
            <p:cNvSpPr txBox="1">
              <a:spLocks noChangeArrowheads="1"/>
            </p:cNvSpPr>
            <p:nvPr/>
          </p:nvSpPr>
          <p:spPr bwMode="auto">
            <a:xfrm rot="-323222">
              <a:off x="4889500" y="4967289"/>
              <a:ext cx="1543050" cy="646112"/>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Notre Dame Cathedral</a:t>
              </a:r>
            </a:p>
          </p:txBody>
        </p:sp>
      </p:grpSp>
      <p:grpSp>
        <p:nvGrpSpPr>
          <p:cNvPr id="14" name="Group 13">
            <a:extLst>
              <a:ext uri="{FF2B5EF4-FFF2-40B4-BE49-F238E27FC236}">
                <a16:creationId xmlns:a16="http://schemas.microsoft.com/office/drawing/2014/main" id="{25BB892F-FF68-4ABA-A082-9B1CDC23FCAA}"/>
              </a:ext>
            </a:extLst>
          </p:cNvPr>
          <p:cNvGrpSpPr>
            <a:grpSpLocks/>
          </p:cNvGrpSpPr>
          <p:nvPr/>
        </p:nvGrpSpPr>
        <p:grpSpPr bwMode="auto">
          <a:xfrm>
            <a:off x="2135188" y="3810000"/>
            <a:ext cx="1714500" cy="1663700"/>
            <a:chOff x="610999" y="3809710"/>
            <a:chExt cx="1714500" cy="1663990"/>
          </a:xfrm>
        </p:grpSpPr>
        <p:pic>
          <p:nvPicPr>
            <p:cNvPr id="4" name="Picture 3">
              <a:hlinkClick r:id="rId15" action="ppaction://hlinksldjump"/>
              <a:extLst>
                <a:ext uri="{FF2B5EF4-FFF2-40B4-BE49-F238E27FC236}">
                  <a16:creationId xmlns:a16="http://schemas.microsoft.com/office/drawing/2014/main" id="{E2DCB58B-0AF2-42F7-A1C0-2F7F73A4342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82626" y="3809710"/>
              <a:ext cx="1387474" cy="1401501"/>
            </a:xfrm>
            <a:prstGeom prst="ellipse">
              <a:avLst/>
            </a:prstGeom>
          </p:spPr>
        </p:pic>
        <p:sp>
          <p:nvSpPr>
            <p:cNvPr id="12311" name="TextBox 46">
              <a:hlinkClick r:id="rId15" action="ppaction://hlinksldjump"/>
              <a:extLst>
                <a:ext uri="{FF2B5EF4-FFF2-40B4-BE49-F238E27FC236}">
                  <a16:creationId xmlns:a16="http://schemas.microsoft.com/office/drawing/2014/main" id="{69402D74-A48E-4DD9-966D-C106398C328C}"/>
                </a:ext>
              </a:extLst>
            </p:cNvPr>
            <p:cNvSpPr txBox="1">
              <a:spLocks noChangeArrowheads="1"/>
            </p:cNvSpPr>
            <p:nvPr/>
          </p:nvSpPr>
          <p:spPr bwMode="auto">
            <a:xfrm rot="-480944">
              <a:off x="610999" y="5105400"/>
              <a:ext cx="1714500" cy="368300"/>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Mont St Michel</a:t>
              </a:r>
            </a:p>
          </p:txBody>
        </p:sp>
      </p:grpSp>
      <p:grpSp>
        <p:nvGrpSpPr>
          <p:cNvPr id="15" name="Group 14">
            <a:extLst>
              <a:ext uri="{FF2B5EF4-FFF2-40B4-BE49-F238E27FC236}">
                <a16:creationId xmlns:a16="http://schemas.microsoft.com/office/drawing/2014/main" id="{80A9B0AE-286F-43D1-94C8-6BBF5ECE2ABA}"/>
              </a:ext>
            </a:extLst>
          </p:cNvPr>
          <p:cNvGrpSpPr>
            <a:grpSpLocks/>
          </p:cNvGrpSpPr>
          <p:nvPr/>
        </p:nvGrpSpPr>
        <p:grpSpPr bwMode="auto">
          <a:xfrm>
            <a:off x="4152901" y="3822700"/>
            <a:ext cx="1736725" cy="1646238"/>
            <a:chOff x="2628900" y="3822700"/>
            <a:chExt cx="1736725" cy="1646239"/>
          </a:xfrm>
        </p:grpSpPr>
        <p:pic>
          <p:nvPicPr>
            <p:cNvPr id="8" name="Picture 7">
              <a:hlinkClick r:id="rId17" action="ppaction://hlinksldjump"/>
              <a:extLst>
                <a:ext uri="{FF2B5EF4-FFF2-40B4-BE49-F238E27FC236}">
                  <a16:creationId xmlns:a16="http://schemas.microsoft.com/office/drawing/2014/main" id="{2F5D8220-CD52-4595-A4D4-FA8FC364DCB9}"/>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2779376" y="3822700"/>
              <a:ext cx="1435773" cy="1380249"/>
            </a:xfrm>
            <a:prstGeom prst="ellipse">
              <a:avLst/>
            </a:prstGeom>
          </p:spPr>
        </p:pic>
        <p:sp>
          <p:nvSpPr>
            <p:cNvPr id="12309" name="TextBox 48">
              <a:hlinkClick r:id="rId17" action="ppaction://hlinksldjump"/>
              <a:extLst>
                <a:ext uri="{FF2B5EF4-FFF2-40B4-BE49-F238E27FC236}">
                  <a16:creationId xmlns:a16="http://schemas.microsoft.com/office/drawing/2014/main" id="{DF7831FA-2C8D-499E-8D9D-454EF53D4BA7}"/>
                </a:ext>
              </a:extLst>
            </p:cNvPr>
            <p:cNvSpPr txBox="1">
              <a:spLocks noChangeArrowheads="1"/>
            </p:cNvSpPr>
            <p:nvPr/>
          </p:nvSpPr>
          <p:spPr bwMode="auto">
            <a:xfrm rot="321336">
              <a:off x="2628900" y="5100639"/>
              <a:ext cx="1736725" cy="368300"/>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Pont d’Avignon</a:t>
              </a:r>
            </a:p>
          </p:txBody>
        </p:sp>
      </p:grpSp>
      <p:sp>
        <p:nvSpPr>
          <p:cNvPr id="34" name="Rectangle 33">
            <a:hlinkClick r:id="rId19"/>
            <a:extLst>
              <a:ext uri="{FF2B5EF4-FFF2-40B4-BE49-F238E27FC236}">
                <a16:creationId xmlns:a16="http://schemas.microsoft.com/office/drawing/2014/main" id="{1B866A49-A9C6-457B-9946-B8AFBC6C5E3C}"/>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7" name="Group 6">
            <a:extLst>
              <a:ext uri="{FF2B5EF4-FFF2-40B4-BE49-F238E27FC236}">
                <a16:creationId xmlns:a16="http://schemas.microsoft.com/office/drawing/2014/main" id="{9FEF62E3-F607-48A7-82BB-29978B0DC2A8}"/>
              </a:ext>
            </a:extLst>
          </p:cNvPr>
          <p:cNvGrpSpPr>
            <a:grpSpLocks/>
          </p:cNvGrpSpPr>
          <p:nvPr/>
        </p:nvGrpSpPr>
        <p:grpSpPr bwMode="auto">
          <a:xfrm>
            <a:off x="2370206" y="1484314"/>
            <a:ext cx="1401695" cy="1576005"/>
            <a:chOff x="845951" y="1484834"/>
            <a:chExt cx="1402434" cy="1575119"/>
          </a:xfrm>
        </p:grpSpPr>
        <p:pic>
          <p:nvPicPr>
            <p:cNvPr id="3" name="Picture 2">
              <a:hlinkClick r:id="rId20" action="ppaction://hlinksldjump"/>
              <a:extLst>
                <a:ext uri="{FF2B5EF4-FFF2-40B4-BE49-F238E27FC236}">
                  <a16:creationId xmlns:a16="http://schemas.microsoft.com/office/drawing/2014/main" id="{FE257107-C827-4C45-ACB6-2B4F30FAEC34}"/>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b="-1090"/>
            <a:stretch/>
          </p:blipFill>
          <p:spPr>
            <a:xfrm>
              <a:off x="855414" y="1484834"/>
              <a:ext cx="1392971" cy="1400723"/>
            </a:xfrm>
            <a:prstGeom prst="ellipse">
              <a:avLst/>
            </a:prstGeom>
          </p:spPr>
        </p:pic>
        <p:sp>
          <p:nvSpPr>
            <p:cNvPr id="12307" name="TextBox 42">
              <a:hlinkClick r:id="rId20" action="ppaction://hlinksldjump"/>
              <a:extLst>
                <a:ext uri="{FF2B5EF4-FFF2-40B4-BE49-F238E27FC236}">
                  <a16:creationId xmlns:a16="http://schemas.microsoft.com/office/drawing/2014/main" id="{209DBF7A-4B61-4104-9C0C-D112B97E3B29}"/>
                </a:ext>
              </a:extLst>
            </p:cNvPr>
            <p:cNvSpPr txBox="1">
              <a:spLocks noChangeArrowheads="1"/>
            </p:cNvSpPr>
            <p:nvPr/>
          </p:nvSpPr>
          <p:spPr bwMode="auto">
            <a:xfrm rot="723020">
              <a:off x="845951" y="2690829"/>
              <a:ext cx="1095749" cy="369124"/>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The Alps</a:t>
              </a:r>
            </a:p>
          </p:txBody>
        </p:sp>
      </p:grpSp>
      <p:grpSp>
        <p:nvGrpSpPr>
          <p:cNvPr id="13" name="Group 12">
            <a:extLst>
              <a:ext uri="{FF2B5EF4-FFF2-40B4-BE49-F238E27FC236}">
                <a16:creationId xmlns:a16="http://schemas.microsoft.com/office/drawing/2014/main" id="{3B3EFC21-832E-4874-A7C1-973FB05D753B}"/>
              </a:ext>
            </a:extLst>
          </p:cNvPr>
          <p:cNvGrpSpPr>
            <a:grpSpLocks/>
          </p:cNvGrpSpPr>
          <p:nvPr/>
        </p:nvGrpSpPr>
        <p:grpSpPr bwMode="auto">
          <a:xfrm>
            <a:off x="4212144" y="1112839"/>
            <a:ext cx="1479893" cy="1995985"/>
            <a:chOff x="2687375" y="1113584"/>
            <a:chExt cx="1481330" cy="1995793"/>
          </a:xfrm>
        </p:grpSpPr>
        <p:grpSp>
          <p:nvGrpSpPr>
            <p:cNvPr id="12301" name="Group 5">
              <a:extLst>
                <a:ext uri="{FF2B5EF4-FFF2-40B4-BE49-F238E27FC236}">
                  <a16:creationId xmlns:a16="http://schemas.microsoft.com/office/drawing/2014/main" id="{8EBB4719-FA1A-4988-8E5F-C441FBC710DC}"/>
                </a:ext>
              </a:extLst>
            </p:cNvPr>
            <p:cNvGrpSpPr>
              <a:grpSpLocks/>
            </p:cNvGrpSpPr>
            <p:nvPr/>
          </p:nvGrpSpPr>
          <p:grpSpPr bwMode="auto">
            <a:xfrm>
              <a:off x="2709115" y="1113584"/>
              <a:ext cx="1389716" cy="1834440"/>
              <a:chOff x="2709115" y="1014413"/>
              <a:chExt cx="1389716" cy="1834440"/>
            </a:xfrm>
          </p:grpSpPr>
          <p:sp>
            <p:nvSpPr>
              <p:cNvPr id="52" name="Oval 51">
                <a:extLst>
                  <a:ext uri="{FF2B5EF4-FFF2-40B4-BE49-F238E27FC236}">
                    <a16:creationId xmlns:a16="http://schemas.microsoft.com/office/drawing/2014/main" id="{6247C889-B8F2-4D39-98DC-86C598DE0647}"/>
                  </a:ext>
                </a:extLst>
              </p:cNvPr>
              <p:cNvSpPr>
                <a:spLocks noChangeAspect="1"/>
              </p:cNvSpPr>
              <p:nvPr/>
            </p:nvSpPr>
            <p:spPr bwMode="auto">
              <a:xfrm>
                <a:off x="2717060" y="1468394"/>
                <a:ext cx="1366576" cy="136511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 name="Picture 4">
                <a:hlinkClick r:id="rId22" action="ppaction://hlinksldjump"/>
                <a:extLst>
                  <a:ext uri="{FF2B5EF4-FFF2-40B4-BE49-F238E27FC236}">
                    <a16:creationId xmlns:a16="http://schemas.microsoft.com/office/drawing/2014/main" id="{3A13AED4-7977-4E64-AF6E-D723F3B61E88}"/>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709115" y="1459509"/>
                <a:ext cx="1389716" cy="1389344"/>
              </a:xfrm>
              <a:prstGeom prst="ellipse">
                <a:avLst/>
              </a:prstGeom>
            </p:spPr>
          </p:pic>
          <p:pic>
            <p:nvPicPr>
              <p:cNvPr id="12305" name="Picture 53">
                <a:hlinkClick r:id="rId22" action="ppaction://hlinksldjump"/>
                <a:extLst>
                  <a:ext uri="{FF2B5EF4-FFF2-40B4-BE49-F238E27FC236}">
                    <a16:creationId xmlns:a16="http://schemas.microsoft.com/office/drawing/2014/main" id="{020C88B4-513C-4390-8908-63CB7C407151}"/>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t="-8153"/>
              <a:stretch>
                <a:fillRect/>
              </a:stretch>
            </p:blipFill>
            <p:spPr bwMode="auto">
              <a:xfrm>
                <a:off x="2709115" y="1014413"/>
                <a:ext cx="1389716" cy="10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2" name="TextBox 45">
              <a:hlinkClick r:id="rId22" action="ppaction://hlinksldjump"/>
              <a:extLst>
                <a:ext uri="{FF2B5EF4-FFF2-40B4-BE49-F238E27FC236}">
                  <a16:creationId xmlns:a16="http://schemas.microsoft.com/office/drawing/2014/main" id="{15DF3999-A5F3-4E5C-A011-190E28A11A65}"/>
                </a:ext>
              </a:extLst>
            </p:cNvPr>
            <p:cNvSpPr txBox="1">
              <a:spLocks noChangeArrowheads="1"/>
            </p:cNvSpPr>
            <p:nvPr/>
          </p:nvSpPr>
          <p:spPr bwMode="auto">
            <a:xfrm rot="21119056">
              <a:off x="2687375" y="2740081"/>
              <a:ext cx="1481330" cy="369296"/>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err="1">
                  <a:solidFill>
                    <a:schemeClr val="bg1"/>
                  </a:solidFill>
                </a:rPr>
                <a:t>Sacre</a:t>
              </a:r>
              <a:r>
                <a:rPr lang="en-GB" altLang="en-US" dirty="0">
                  <a:solidFill>
                    <a:schemeClr val="bg1"/>
                  </a:solidFill>
                </a:rPr>
                <a:t> Coeur</a:t>
              </a:r>
            </a:p>
          </p:txBody>
        </p:sp>
      </p:grpSp>
      <p:sp>
        <p:nvSpPr>
          <p:cNvPr id="55" name="Rectangle 54">
            <a:hlinkClick r:id="rId20" action="ppaction://hlinksldjump"/>
            <a:extLst>
              <a:ext uri="{FF2B5EF4-FFF2-40B4-BE49-F238E27FC236}">
                <a16:creationId xmlns:a16="http://schemas.microsoft.com/office/drawing/2014/main" id="{602D42CD-A1DD-4FB1-878B-D9BA9121B597}"/>
              </a:ext>
            </a:extLst>
          </p:cNvPr>
          <p:cNvSpPr/>
          <p:nvPr/>
        </p:nvSpPr>
        <p:spPr>
          <a:xfrm>
            <a:off x="8659814" y="5818189"/>
            <a:ext cx="1296987"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Continue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1E10EA9C-913F-4E9F-8D26-9966092675DF}"/>
              </a:ext>
            </a:extLst>
          </p:cNvPr>
          <p:cNvSpPr>
            <a:spLocks noGrp="1"/>
          </p:cNvSpPr>
          <p:nvPr>
            <p:ph type="title"/>
          </p:nvPr>
        </p:nvSpPr>
        <p:spPr>
          <a:xfrm>
            <a:off x="1981201" y="479426"/>
            <a:ext cx="8220075" cy="993775"/>
          </a:xfrm>
        </p:spPr>
        <p:txBody>
          <a:bodyPr/>
          <a:lstStyle/>
          <a:p>
            <a:pPr eaLnBrk="1" hangingPunct="1"/>
            <a:r>
              <a:rPr lang="en-GB" altLang="en-US" sz="3600"/>
              <a:t>The Eiffel Tower</a:t>
            </a:r>
          </a:p>
        </p:txBody>
      </p:sp>
      <p:pic>
        <p:nvPicPr>
          <p:cNvPr id="13315" name="Picture 1">
            <a:extLst>
              <a:ext uri="{FF2B5EF4-FFF2-40B4-BE49-F238E27FC236}">
                <a16:creationId xmlns:a16="http://schemas.microsoft.com/office/drawing/2014/main" id="{EB51CBE5-DACE-413F-BF0B-296FF63A64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1239" y="1473200"/>
            <a:ext cx="37750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1">
            <a:extLst>
              <a:ext uri="{FF2B5EF4-FFF2-40B4-BE49-F238E27FC236}">
                <a16:creationId xmlns:a16="http://schemas.microsoft.com/office/drawing/2014/main" id="{0FE278B5-9843-4FD7-8ECC-0390DAC057CF}"/>
              </a:ext>
            </a:extLst>
          </p:cNvPr>
          <p:cNvSpPr txBox="1">
            <a:spLocks noChangeArrowheads="1"/>
          </p:cNvSpPr>
          <p:nvPr/>
        </p:nvSpPr>
        <p:spPr bwMode="auto">
          <a:xfrm>
            <a:off x="6300789" y="6099175"/>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29E537B9-7CAB-488F-BF4D-13979C4877D1}"/>
              </a:ext>
            </a:extLst>
          </p:cNvPr>
          <p:cNvSpPr/>
          <p:nvPr/>
        </p:nvSpPr>
        <p:spPr>
          <a:xfrm>
            <a:off x="2279651" y="1601788"/>
            <a:ext cx="4302125" cy="91281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Eiffel tower was designed by Gustave Eiffel and his engineering company.</a:t>
            </a:r>
          </a:p>
        </p:txBody>
      </p:sp>
      <p:sp>
        <p:nvSpPr>
          <p:cNvPr id="8" name="Arrow: Pentagon 7">
            <a:extLst>
              <a:ext uri="{FF2B5EF4-FFF2-40B4-BE49-F238E27FC236}">
                <a16:creationId xmlns:a16="http://schemas.microsoft.com/office/drawing/2014/main" id="{33E1749E-D2E2-47B1-844B-26ED5E057AAB}"/>
              </a:ext>
            </a:extLst>
          </p:cNvPr>
          <p:cNvSpPr/>
          <p:nvPr/>
        </p:nvSpPr>
        <p:spPr>
          <a:xfrm>
            <a:off x="2279651" y="2652713"/>
            <a:ext cx="4143375" cy="9144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was built in 1889 for the Paris World’s Fair.</a:t>
            </a:r>
          </a:p>
        </p:txBody>
      </p:sp>
      <p:sp>
        <p:nvSpPr>
          <p:cNvPr id="9" name="Arrow: Pentagon 8">
            <a:extLst>
              <a:ext uri="{FF2B5EF4-FFF2-40B4-BE49-F238E27FC236}">
                <a16:creationId xmlns:a16="http://schemas.microsoft.com/office/drawing/2014/main" id="{A755BD50-781F-4FCD-BC2B-434F31797FB5}"/>
              </a:ext>
            </a:extLst>
          </p:cNvPr>
          <p:cNvSpPr/>
          <p:nvPr/>
        </p:nvSpPr>
        <p:spPr>
          <a:xfrm>
            <a:off x="2279651" y="3705225"/>
            <a:ext cx="4302125" cy="1163638"/>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Eiffel tower was originally designed as a temporary structure but has stood for over 100 years.</a:t>
            </a:r>
          </a:p>
        </p:txBody>
      </p:sp>
      <p:sp>
        <p:nvSpPr>
          <p:cNvPr id="10" name="Arrow: Pentagon 9">
            <a:extLst>
              <a:ext uri="{FF2B5EF4-FFF2-40B4-BE49-F238E27FC236}">
                <a16:creationId xmlns:a16="http://schemas.microsoft.com/office/drawing/2014/main" id="{3AA85896-93DF-4AF8-B880-AFA248E247DB}"/>
              </a:ext>
            </a:extLst>
          </p:cNvPr>
          <p:cNvSpPr/>
          <p:nvPr/>
        </p:nvSpPr>
        <p:spPr>
          <a:xfrm>
            <a:off x="2279651" y="5006976"/>
            <a:ext cx="4302125" cy="91281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is one of the most visited sites</a:t>
            </a:r>
          </a:p>
          <a:p>
            <a:pPr algn="ctr">
              <a:defRPr/>
            </a:pPr>
            <a:r>
              <a:rPr lang="en-GB" dirty="0">
                <a:solidFill>
                  <a:schemeClr val="tx1"/>
                </a:solidFill>
              </a:rPr>
              <a:t>in Paris.</a:t>
            </a:r>
          </a:p>
        </p:txBody>
      </p:sp>
      <p:sp>
        <p:nvSpPr>
          <p:cNvPr id="2" name="Rectangle 1">
            <a:hlinkClick r:id="rId3" action="ppaction://hlinksldjump"/>
            <a:extLst>
              <a:ext uri="{FF2B5EF4-FFF2-40B4-BE49-F238E27FC236}">
                <a16:creationId xmlns:a16="http://schemas.microsoft.com/office/drawing/2014/main" id="{BAEFCC1A-AB5D-4169-9020-736E35AC2438}"/>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735511CB-C77C-4FF5-A3CC-32A8C3E750F0}"/>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5D63420E-F719-4DC8-BC90-20587CC6F338}"/>
              </a:ext>
            </a:extLst>
          </p:cNvPr>
          <p:cNvSpPr>
            <a:spLocks noGrp="1"/>
          </p:cNvSpPr>
          <p:nvPr>
            <p:ph type="title"/>
          </p:nvPr>
        </p:nvSpPr>
        <p:spPr>
          <a:xfrm>
            <a:off x="1981201" y="479426"/>
            <a:ext cx="8220075" cy="993775"/>
          </a:xfrm>
        </p:spPr>
        <p:txBody>
          <a:bodyPr/>
          <a:lstStyle/>
          <a:p>
            <a:pPr eaLnBrk="1" hangingPunct="1"/>
            <a:r>
              <a:rPr lang="en-GB" altLang="en-US" sz="3600"/>
              <a:t>The Louvre</a:t>
            </a:r>
          </a:p>
        </p:txBody>
      </p:sp>
      <p:pic>
        <p:nvPicPr>
          <p:cNvPr id="14339" name="Picture 1">
            <a:extLst>
              <a:ext uri="{FF2B5EF4-FFF2-40B4-BE49-F238E27FC236}">
                <a16:creationId xmlns:a16="http://schemas.microsoft.com/office/drawing/2014/main" id="{FE47DDDB-EB42-4DC8-85AB-B2FA6EE7C67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78488" y="1838326"/>
            <a:ext cx="43100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21">
            <a:extLst>
              <a:ext uri="{FF2B5EF4-FFF2-40B4-BE49-F238E27FC236}">
                <a16:creationId xmlns:a16="http://schemas.microsoft.com/office/drawing/2014/main" id="{9AC05286-4FDC-40B8-813E-5C04D957183C}"/>
              </a:ext>
            </a:extLst>
          </p:cNvPr>
          <p:cNvSpPr txBox="1">
            <a:spLocks noChangeArrowheads="1"/>
          </p:cNvSpPr>
          <p:nvPr/>
        </p:nvSpPr>
        <p:spPr bwMode="auto">
          <a:xfrm>
            <a:off x="6300789" y="5534025"/>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773FCED2-65AC-42F3-AE9C-103C30BF67D4}"/>
              </a:ext>
            </a:extLst>
          </p:cNvPr>
          <p:cNvSpPr/>
          <p:nvPr/>
        </p:nvSpPr>
        <p:spPr>
          <a:xfrm>
            <a:off x="2279651" y="1554163"/>
            <a:ext cx="4302125" cy="77946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Louvre is the world’s biggest museum in the world. </a:t>
            </a:r>
          </a:p>
        </p:txBody>
      </p:sp>
      <p:sp>
        <p:nvSpPr>
          <p:cNvPr id="8" name="Arrow: Pentagon 7">
            <a:extLst>
              <a:ext uri="{FF2B5EF4-FFF2-40B4-BE49-F238E27FC236}">
                <a16:creationId xmlns:a16="http://schemas.microsoft.com/office/drawing/2014/main" id="{DEFE7007-0C9C-4ED1-A190-DD529BD34BBC}"/>
              </a:ext>
            </a:extLst>
          </p:cNvPr>
          <p:cNvSpPr/>
          <p:nvPr/>
        </p:nvSpPr>
        <p:spPr>
          <a:xfrm>
            <a:off x="2279651" y="2438400"/>
            <a:ext cx="4143375" cy="94615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is home to 35,000 priceless artefacts and paintings including Leonardo da Vinci’s Mona Lisa.</a:t>
            </a:r>
          </a:p>
        </p:txBody>
      </p:sp>
      <p:sp>
        <p:nvSpPr>
          <p:cNvPr id="9" name="Arrow: Pentagon 8">
            <a:extLst>
              <a:ext uri="{FF2B5EF4-FFF2-40B4-BE49-F238E27FC236}">
                <a16:creationId xmlns:a16="http://schemas.microsoft.com/office/drawing/2014/main" id="{6A72DF6A-E3A0-4F08-9299-90C9052A62DA}"/>
              </a:ext>
            </a:extLst>
          </p:cNvPr>
          <p:cNvSpPr/>
          <p:nvPr/>
        </p:nvSpPr>
        <p:spPr>
          <a:xfrm>
            <a:off x="2279651" y="3490913"/>
            <a:ext cx="4302125" cy="1593850"/>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building was originally built as a fortress in 1190. It was then turned into a palace in the 16</a:t>
            </a:r>
            <a:r>
              <a:rPr lang="en-GB" baseline="30000" dirty="0">
                <a:solidFill>
                  <a:schemeClr val="tx1"/>
                </a:solidFill>
              </a:rPr>
              <a:t>th</a:t>
            </a:r>
            <a:r>
              <a:rPr lang="en-GB" dirty="0">
                <a:solidFill>
                  <a:schemeClr val="tx1"/>
                </a:solidFill>
              </a:rPr>
              <a:t> Century before being opened to the public as a museum in 1793.</a:t>
            </a:r>
          </a:p>
        </p:txBody>
      </p:sp>
      <p:sp>
        <p:nvSpPr>
          <p:cNvPr id="10" name="Arrow: Pentagon 9">
            <a:extLst>
              <a:ext uri="{FF2B5EF4-FFF2-40B4-BE49-F238E27FC236}">
                <a16:creationId xmlns:a16="http://schemas.microsoft.com/office/drawing/2014/main" id="{B6E8E6D4-E748-4797-8F85-0894779A0632}"/>
              </a:ext>
            </a:extLst>
          </p:cNvPr>
          <p:cNvSpPr/>
          <p:nvPr/>
        </p:nvSpPr>
        <p:spPr>
          <a:xfrm>
            <a:off x="2279651" y="5191126"/>
            <a:ext cx="4302125" cy="77946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glass pyramid was built in 1989 and is 21 metres tall.</a:t>
            </a:r>
          </a:p>
        </p:txBody>
      </p:sp>
      <p:sp>
        <p:nvSpPr>
          <p:cNvPr id="11" name="Rectangle 10">
            <a:hlinkClick r:id="rId3" action="ppaction://hlinksldjump"/>
            <a:extLst>
              <a:ext uri="{FF2B5EF4-FFF2-40B4-BE49-F238E27FC236}">
                <a16:creationId xmlns:a16="http://schemas.microsoft.com/office/drawing/2014/main" id="{8FC9662E-2C9B-40BD-9EE8-FA17DC28B77D}"/>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82E8D5EA-5858-4E3A-97C7-926B057E960C}"/>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C1F1E6BE-E9D2-402F-8DBC-A0BBEE234AB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0789" y="1304926"/>
            <a:ext cx="3379787"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a:extLst>
              <a:ext uri="{FF2B5EF4-FFF2-40B4-BE49-F238E27FC236}">
                <a16:creationId xmlns:a16="http://schemas.microsoft.com/office/drawing/2014/main" id="{28469E60-0906-4C2E-844B-51DF8DD6A8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7925" y="4373563"/>
            <a:ext cx="34226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20">
            <a:extLst>
              <a:ext uri="{FF2B5EF4-FFF2-40B4-BE49-F238E27FC236}">
                <a16:creationId xmlns:a16="http://schemas.microsoft.com/office/drawing/2014/main" id="{73931630-63FE-4E49-A1A7-E7D6BFC0A3D0}"/>
              </a:ext>
            </a:extLst>
          </p:cNvPr>
          <p:cNvSpPr>
            <a:spLocks noGrp="1"/>
          </p:cNvSpPr>
          <p:nvPr>
            <p:ph type="title"/>
          </p:nvPr>
        </p:nvSpPr>
        <p:spPr>
          <a:xfrm>
            <a:off x="1981201" y="479426"/>
            <a:ext cx="8220075" cy="993775"/>
          </a:xfrm>
        </p:spPr>
        <p:txBody>
          <a:bodyPr/>
          <a:lstStyle/>
          <a:p>
            <a:pPr eaLnBrk="1" hangingPunct="1"/>
            <a:r>
              <a:rPr lang="en-GB" altLang="en-US" sz="3600"/>
              <a:t>Notre Dame</a:t>
            </a:r>
          </a:p>
        </p:txBody>
      </p:sp>
      <p:sp>
        <p:nvSpPr>
          <p:cNvPr id="15365" name="TextBox 21">
            <a:extLst>
              <a:ext uri="{FF2B5EF4-FFF2-40B4-BE49-F238E27FC236}">
                <a16:creationId xmlns:a16="http://schemas.microsoft.com/office/drawing/2014/main" id="{CEF8ABD3-4746-4838-95D9-5225C6D7E165}"/>
              </a:ext>
            </a:extLst>
          </p:cNvPr>
          <p:cNvSpPr txBox="1">
            <a:spLocks noChangeArrowheads="1"/>
          </p:cNvSpPr>
          <p:nvPr/>
        </p:nvSpPr>
        <p:spPr bwMode="auto">
          <a:xfrm>
            <a:off x="6257926" y="6129339"/>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9BA58AC0-58ED-40C0-9CEE-188B7F8E8E79}"/>
              </a:ext>
            </a:extLst>
          </p:cNvPr>
          <p:cNvSpPr/>
          <p:nvPr/>
        </p:nvSpPr>
        <p:spPr>
          <a:xfrm>
            <a:off x="2279651" y="1470025"/>
            <a:ext cx="4302125" cy="117633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Notre Dame is a cathedral located in the very heart of Paris and is one of the city’s most popular tourist sites.</a:t>
            </a:r>
          </a:p>
        </p:txBody>
      </p:sp>
      <p:sp>
        <p:nvSpPr>
          <p:cNvPr id="8" name="Arrow: Pentagon 7">
            <a:extLst>
              <a:ext uri="{FF2B5EF4-FFF2-40B4-BE49-F238E27FC236}">
                <a16:creationId xmlns:a16="http://schemas.microsoft.com/office/drawing/2014/main" id="{9E890DBB-C23E-4C39-8057-FD35FC898EB7}"/>
              </a:ext>
            </a:extLst>
          </p:cNvPr>
          <p:cNvSpPr/>
          <p:nvPr/>
        </p:nvSpPr>
        <p:spPr>
          <a:xfrm>
            <a:off x="2279651" y="2725739"/>
            <a:ext cx="4143375" cy="1050925"/>
          </a:xfrm>
          <a:prstGeom prst="homePlate">
            <a:avLst>
              <a:gd name="adj" fmla="val 3962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was built between 1163 and 1345 and was designed in the</a:t>
            </a:r>
            <a:br>
              <a:rPr lang="en-GB" dirty="0">
                <a:solidFill>
                  <a:schemeClr val="tx1"/>
                </a:solidFill>
              </a:rPr>
            </a:br>
            <a:r>
              <a:rPr lang="en-GB" dirty="0">
                <a:solidFill>
                  <a:schemeClr val="tx1"/>
                </a:solidFill>
              </a:rPr>
              <a:t>Gothic fashion.</a:t>
            </a:r>
          </a:p>
        </p:txBody>
      </p:sp>
      <p:sp>
        <p:nvSpPr>
          <p:cNvPr id="9" name="Arrow: Pentagon 8">
            <a:extLst>
              <a:ext uri="{FF2B5EF4-FFF2-40B4-BE49-F238E27FC236}">
                <a16:creationId xmlns:a16="http://schemas.microsoft.com/office/drawing/2014/main" id="{68DE63AC-6004-40BE-B2AA-CB253D97977F}"/>
              </a:ext>
            </a:extLst>
          </p:cNvPr>
          <p:cNvSpPr/>
          <p:nvPr/>
        </p:nvSpPr>
        <p:spPr>
          <a:xfrm>
            <a:off x="2279651" y="3884613"/>
            <a:ext cx="4302125" cy="1200150"/>
          </a:xfrm>
          <a:prstGeom prst="homePlate">
            <a:avLst>
              <a:gd name="adj" fmla="val 4602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is one of the largest religious buildings in the world standing at 130 metres long, 48 metres wide and 35 metres high.</a:t>
            </a:r>
          </a:p>
        </p:txBody>
      </p:sp>
      <p:sp>
        <p:nvSpPr>
          <p:cNvPr id="10" name="Arrow: Pentagon 9">
            <a:extLst>
              <a:ext uri="{FF2B5EF4-FFF2-40B4-BE49-F238E27FC236}">
                <a16:creationId xmlns:a16="http://schemas.microsoft.com/office/drawing/2014/main" id="{B725D509-9113-4DD7-B9C3-2798259D760D}"/>
              </a:ext>
            </a:extLst>
          </p:cNvPr>
          <p:cNvSpPr/>
          <p:nvPr/>
        </p:nvSpPr>
        <p:spPr>
          <a:xfrm>
            <a:off x="2279651" y="5191126"/>
            <a:ext cx="4302125" cy="779463"/>
          </a:xfrm>
          <a:prstGeom prst="homePlate">
            <a:avLst>
              <a:gd name="adj" fmla="val 693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Sadly, the church’s spire was destroyed in a fire in April 2019.</a:t>
            </a:r>
          </a:p>
        </p:txBody>
      </p:sp>
      <p:sp>
        <p:nvSpPr>
          <p:cNvPr id="11" name="Rectangle 10">
            <a:hlinkClick r:id="rId4" action="ppaction://hlinksldjump"/>
            <a:extLst>
              <a:ext uri="{FF2B5EF4-FFF2-40B4-BE49-F238E27FC236}">
                <a16:creationId xmlns:a16="http://schemas.microsoft.com/office/drawing/2014/main" id="{A0E1F6A9-EEE3-4FB4-B6E3-DBA9CB5105B2}"/>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5"/>
            <a:extLst>
              <a:ext uri="{FF2B5EF4-FFF2-40B4-BE49-F238E27FC236}">
                <a16:creationId xmlns:a16="http://schemas.microsoft.com/office/drawing/2014/main" id="{2BB14ED8-0BF2-4C1D-A753-978063FC01C1}"/>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58B6216D-F9BB-450B-A878-F21F25D2BD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2950" y="1724025"/>
            <a:ext cx="40005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0">
            <a:extLst>
              <a:ext uri="{FF2B5EF4-FFF2-40B4-BE49-F238E27FC236}">
                <a16:creationId xmlns:a16="http://schemas.microsoft.com/office/drawing/2014/main" id="{76C004CB-47E7-435A-B01E-3C83880DDB15}"/>
              </a:ext>
            </a:extLst>
          </p:cNvPr>
          <p:cNvSpPr>
            <a:spLocks noGrp="1"/>
          </p:cNvSpPr>
          <p:nvPr>
            <p:ph type="title"/>
          </p:nvPr>
        </p:nvSpPr>
        <p:spPr>
          <a:xfrm>
            <a:off x="1981201" y="479426"/>
            <a:ext cx="8220075" cy="993775"/>
          </a:xfrm>
        </p:spPr>
        <p:txBody>
          <a:bodyPr/>
          <a:lstStyle/>
          <a:p>
            <a:pPr eaLnBrk="1" hangingPunct="1"/>
            <a:r>
              <a:rPr lang="en-GB" altLang="en-US" sz="3600"/>
              <a:t>The Arc de Triomphe</a:t>
            </a:r>
          </a:p>
        </p:txBody>
      </p:sp>
      <p:sp>
        <p:nvSpPr>
          <p:cNvPr id="16388" name="TextBox 21">
            <a:extLst>
              <a:ext uri="{FF2B5EF4-FFF2-40B4-BE49-F238E27FC236}">
                <a16:creationId xmlns:a16="http://schemas.microsoft.com/office/drawing/2014/main" id="{0548D12E-3211-4B40-92B2-270E34E12A51}"/>
              </a:ext>
            </a:extLst>
          </p:cNvPr>
          <p:cNvSpPr txBox="1">
            <a:spLocks noChangeArrowheads="1"/>
          </p:cNvSpPr>
          <p:nvPr/>
        </p:nvSpPr>
        <p:spPr bwMode="auto">
          <a:xfrm>
            <a:off x="6257926" y="5891214"/>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4A97A72E-8050-4621-BF20-2E62F9CC44FE}"/>
              </a:ext>
            </a:extLst>
          </p:cNvPr>
          <p:cNvSpPr/>
          <p:nvPr/>
        </p:nvSpPr>
        <p:spPr>
          <a:xfrm>
            <a:off x="2279651" y="1470026"/>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Napoleon ordered the construction of the Arc de </a:t>
            </a:r>
            <a:r>
              <a:rPr lang="en-GB" dirty="0" err="1">
                <a:solidFill>
                  <a:schemeClr val="tx1"/>
                </a:solidFill>
              </a:rPr>
              <a:t>Triomphe</a:t>
            </a:r>
            <a:r>
              <a:rPr lang="en-GB" dirty="0">
                <a:solidFill>
                  <a:schemeClr val="tx1"/>
                </a:solidFill>
              </a:rPr>
              <a:t> in 1806 and it was finally finished in 1836.</a:t>
            </a:r>
          </a:p>
        </p:txBody>
      </p:sp>
      <p:sp>
        <p:nvSpPr>
          <p:cNvPr id="8" name="Arrow: Pentagon 7">
            <a:extLst>
              <a:ext uri="{FF2B5EF4-FFF2-40B4-BE49-F238E27FC236}">
                <a16:creationId xmlns:a16="http://schemas.microsoft.com/office/drawing/2014/main" id="{0A3A2A56-CE2C-477A-A0C5-AA45B4E907A0}"/>
              </a:ext>
            </a:extLst>
          </p:cNvPr>
          <p:cNvSpPr/>
          <p:nvPr/>
        </p:nvSpPr>
        <p:spPr>
          <a:xfrm>
            <a:off x="2279651"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stands at the centre of the Place Charles de Gaulle (a large road junction in Paris) and honours those who fought and died for France in past battles and wars.</a:t>
            </a:r>
          </a:p>
        </p:txBody>
      </p:sp>
      <p:sp>
        <p:nvSpPr>
          <p:cNvPr id="9" name="Arrow: Pentagon 8">
            <a:extLst>
              <a:ext uri="{FF2B5EF4-FFF2-40B4-BE49-F238E27FC236}">
                <a16:creationId xmlns:a16="http://schemas.microsoft.com/office/drawing/2014/main" id="{2BD17B60-8067-455B-AE61-4559513428DA}"/>
              </a:ext>
            </a:extLst>
          </p:cNvPr>
          <p:cNvSpPr/>
          <p:nvPr/>
        </p:nvSpPr>
        <p:spPr>
          <a:xfrm>
            <a:off x="2279651"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monument was designed by French architect, Jean </a:t>
            </a:r>
            <a:r>
              <a:rPr lang="en-GB" dirty="0" err="1">
                <a:solidFill>
                  <a:schemeClr val="tx1"/>
                </a:solidFill>
              </a:rPr>
              <a:t>Chalgrin</a:t>
            </a:r>
            <a:r>
              <a:rPr lang="en-GB" dirty="0">
                <a:solidFill>
                  <a:schemeClr val="tx1"/>
                </a:solidFill>
              </a:rPr>
              <a:t>.</a:t>
            </a:r>
          </a:p>
        </p:txBody>
      </p:sp>
      <p:sp>
        <p:nvSpPr>
          <p:cNvPr id="10" name="Arrow: Pentagon 9">
            <a:extLst>
              <a:ext uri="{FF2B5EF4-FFF2-40B4-BE49-F238E27FC236}">
                <a16:creationId xmlns:a16="http://schemas.microsoft.com/office/drawing/2014/main" id="{31A84744-ED1B-4D3E-B6BC-50000A80F781}"/>
              </a:ext>
            </a:extLst>
          </p:cNvPr>
          <p:cNvSpPr/>
          <p:nvPr/>
        </p:nvSpPr>
        <p:spPr>
          <a:xfrm>
            <a:off x="2279651" y="5191126"/>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It is 50 metres tall, 45 metres wide and 22 metres deep.</a:t>
            </a:r>
          </a:p>
        </p:txBody>
      </p:sp>
      <p:sp>
        <p:nvSpPr>
          <p:cNvPr id="11" name="Rectangle 10">
            <a:hlinkClick r:id="rId3" action="ppaction://hlinksldjump"/>
            <a:extLst>
              <a:ext uri="{FF2B5EF4-FFF2-40B4-BE49-F238E27FC236}">
                <a16:creationId xmlns:a16="http://schemas.microsoft.com/office/drawing/2014/main" id="{73E7E0D6-4A45-4D62-A21D-707820C016A3}"/>
              </a:ext>
            </a:extLst>
          </p:cNvPr>
          <p:cNvSpPr/>
          <p:nvPr/>
        </p:nvSpPr>
        <p:spPr>
          <a:xfrm>
            <a:off x="2279650" y="701676"/>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722F2036-906F-4AE9-9493-063283448FE8}"/>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945</Words>
  <Application>Microsoft Office PowerPoint</Application>
  <PresentationFormat>Widescreen</PresentationFormat>
  <Paragraphs>85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Tuffy-TTF</vt:lpstr>
      <vt:lpstr>Twinkl</vt:lpstr>
      <vt:lpstr>Office Theme</vt:lpstr>
      <vt:lpstr>Hi Year 4,  For the next 2 weeks you will work your way through 2 PowerPoints called All About France.   I have attached a worksheet which you can start to fill in and you will complete it next week, when you have seen the second PowerPoint. It’s very interesting to learn some key facts about France.  Enjoy!  Madame Betson.</vt:lpstr>
      <vt:lpstr>PowerPoint Presentation</vt:lpstr>
      <vt:lpstr>What is it like?</vt:lpstr>
      <vt:lpstr>The French Flag</vt:lpstr>
      <vt:lpstr>Famous Landmarks</vt:lpstr>
      <vt:lpstr>The Eiffel Tower</vt:lpstr>
      <vt:lpstr>The Louvre</vt:lpstr>
      <vt:lpstr>Notre Dame</vt:lpstr>
      <vt:lpstr>The Arc de Triomphe</vt:lpstr>
      <vt:lpstr>Sacre Coeur</vt:lpstr>
      <vt:lpstr>Pont d’ Avignon</vt:lpstr>
      <vt:lpstr>Mont St Michel</vt:lpstr>
      <vt:lpstr>French Alps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Year 4,  For the next 2 weeks you will work your way through 2 PowerPoints called All About France.   I have attached a worksheet which you can start to fill in and you will complete it next week, when you have seen the second PowerPoint. It’s very interesting to learn some key facts about France.  Enjoy!  Madame Betson.</dc:title>
  <dc:creator>Carey Betson</dc:creator>
  <cp:lastModifiedBy>Carey Betson</cp:lastModifiedBy>
  <cp:revision>1</cp:revision>
  <dcterms:created xsi:type="dcterms:W3CDTF">2021-02-01T17:18:19Z</dcterms:created>
  <dcterms:modified xsi:type="dcterms:W3CDTF">2021-02-01T17:22:43Z</dcterms:modified>
</cp:coreProperties>
</file>