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1" r:id="rId3"/>
    <p:sldId id="265" r:id="rId4"/>
    <p:sldId id="264" r:id="rId5"/>
    <p:sldId id="266"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4" d="100"/>
          <a:sy n="64" d="100"/>
        </p:scale>
        <p:origin x="9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6C0FF3-E316-46C7-A80A-823E712CC850}" type="datetimeFigureOut">
              <a:rPr lang="en-GB" smtClean="0"/>
              <a:t>11/01/2021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631BE5-0386-427C-976B-82A7640663FA}" type="slidenum">
              <a:rPr lang="en-GB" smtClean="0"/>
              <a:t>‹#›</a:t>
            </a:fld>
            <a:endParaRPr lang="en-GB"/>
          </a:p>
        </p:txBody>
      </p:sp>
    </p:spTree>
    <p:extLst>
      <p:ext uri="{BB962C8B-B14F-4D97-AF65-F5344CB8AC3E}">
        <p14:creationId xmlns:p14="http://schemas.microsoft.com/office/powerpoint/2010/main" val="56431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1BAD0-A8E2-4C5E-9893-46148BBE4D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8981679-3264-4DE2-B58A-E56AC305B4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10141C2-04A8-4D55-83E1-C5EDA1602E1B}"/>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480EE7BD-FD56-46B7-9522-332018E55B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515121F-4F88-4922-B74F-4E0E992B5C47}"/>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766300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479B8-0600-4B81-9BF7-B98E80BB8E1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A9A2E8-B134-4E05-B85E-33BAA227B3C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3BD4114-26C8-4253-92A7-FCDD76435304}"/>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168E8F2B-98D5-40D0-991F-8F51AE0A59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EF6D278-2043-4F3F-A0E0-FE567EC743AC}"/>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562133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370212-A733-4B76-B073-7F767B9DD21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D8B3638-FD89-4549-8CA8-569149D0F7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84ECB-7B4F-4D7B-864A-2D3B4785297A}"/>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8F989A46-4CF9-457D-8670-4BEB48BEF92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E5B3DD9-05F6-4E95-A284-BD12F5AEA404}"/>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85627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72A533-402E-42B1-A4AD-9B91E2E6DE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F595AD4-FADD-4032-ABF6-0B50548609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F12A2F1-F84D-48D7-813A-DB84727FF1F9}"/>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942449DB-ACA1-4E17-AFC6-305BC4D6AD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A5CE5-5421-48CC-A47F-103B9381340E}"/>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7725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29D64-EF35-474C-A42C-F7E1DA1B346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D267451-00E5-464C-9AE3-15A6C24FA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FD5D78-9020-482B-80AB-A486C0D3EBA6}"/>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E5F9E32A-C2B1-46C2-B858-4CC07AF4A1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F357467-CA3B-4E9D-92B3-A17A6EA08E88}"/>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519864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E6234-25FD-4678-8CA5-0B735040FE8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5178B44-357E-44EC-94BC-00D20D1FE74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C3AAC52-0624-44FD-A8B4-6701DB24DA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ACE2609-0EA3-4D5B-B264-3312304DFA46}"/>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6" name="Footer Placeholder 5">
            <a:extLst>
              <a:ext uri="{FF2B5EF4-FFF2-40B4-BE49-F238E27FC236}">
                <a16:creationId xmlns:a16="http://schemas.microsoft.com/office/drawing/2014/main" id="{CB30184F-9948-4C82-9523-3AF869D592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B868D87-8DCA-43E5-AA60-55AB7B41DCEE}"/>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100516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7BDF0-650A-4E8C-8F65-37560AA2C28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C75F85-8866-4F21-A36A-E55527B1F2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3E93F03-F936-4A1A-8D39-E18E24FFF39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364E4D6-6400-4C13-A960-E71ED5A9C6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1BED34-B498-44AF-ACD6-30D5604D06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2F979EC-5BCC-4F05-970F-3C90AF64067B}"/>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8" name="Footer Placeholder 7">
            <a:extLst>
              <a:ext uri="{FF2B5EF4-FFF2-40B4-BE49-F238E27FC236}">
                <a16:creationId xmlns:a16="http://schemas.microsoft.com/office/drawing/2014/main" id="{EB5F9955-2F45-4B40-BF4F-B2CB911770C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AA2D76E-959E-490C-BE59-A4DBA51F21DF}"/>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506266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6A2B-2C01-4A21-81FE-6D88B370F94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C6356E2-E8E4-43C2-8089-9FC64D291950}"/>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4" name="Footer Placeholder 3">
            <a:extLst>
              <a:ext uri="{FF2B5EF4-FFF2-40B4-BE49-F238E27FC236}">
                <a16:creationId xmlns:a16="http://schemas.microsoft.com/office/drawing/2014/main" id="{97B2AD69-6F95-4C42-B849-AB5EBB69D96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CBA95FD-5A8C-430F-89DD-D6916B3E9A01}"/>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979867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A04A3B-7B16-42F5-A42B-A9009836F0CB}"/>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3" name="Footer Placeholder 2">
            <a:extLst>
              <a:ext uri="{FF2B5EF4-FFF2-40B4-BE49-F238E27FC236}">
                <a16:creationId xmlns:a16="http://schemas.microsoft.com/office/drawing/2014/main" id="{B5CD50BA-14F7-4497-8D45-048634380F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2F1BE50-BC2E-4E23-ACCB-9A960B79E504}"/>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538397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AF022-2C56-4651-A9EE-27EFED2DDF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43B476E-DD4C-476F-8BD2-7EB2E65354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39EA44C-5816-469E-9ACF-8148814116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231B62-527F-4579-A66D-589437FD4ED3}"/>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6" name="Footer Placeholder 5">
            <a:extLst>
              <a:ext uri="{FF2B5EF4-FFF2-40B4-BE49-F238E27FC236}">
                <a16:creationId xmlns:a16="http://schemas.microsoft.com/office/drawing/2014/main" id="{A4BF8B9B-B91F-4AB3-9796-0A4CDC5A09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901008-16D7-4F48-8793-2A58F10BFFD6}"/>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3082755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79E8A-1712-4E7B-9C2A-C833AB82D4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D84BAF3-6CC5-4A4C-A34B-1886F50416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62B07D-C387-4EA3-BF54-4F8DF0CA02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1598C-08E8-49CF-A44C-209A1FB41346}"/>
              </a:ext>
            </a:extLst>
          </p:cNvPr>
          <p:cNvSpPr>
            <a:spLocks noGrp="1"/>
          </p:cNvSpPr>
          <p:nvPr>
            <p:ph type="dt" sz="half" idx="10"/>
          </p:nvPr>
        </p:nvSpPr>
        <p:spPr/>
        <p:txBody>
          <a:bodyPr/>
          <a:lstStyle/>
          <a:p>
            <a:fld id="{008C22F6-B165-46E5-9E39-C8DBF7013153}" type="datetimeFigureOut">
              <a:rPr lang="en-GB" smtClean="0"/>
              <a:t>11/01/2021</a:t>
            </a:fld>
            <a:endParaRPr lang="en-GB"/>
          </a:p>
        </p:txBody>
      </p:sp>
      <p:sp>
        <p:nvSpPr>
          <p:cNvPr id="6" name="Footer Placeholder 5">
            <a:extLst>
              <a:ext uri="{FF2B5EF4-FFF2-40B4-BE49-F238E27FC236}">
                <a16:creationId xmlns:a16="http://schemas.microsoft.com/office/drawing/2014/main" id="{26F90A06-1A5E-456F-8F85-730FC7AE717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60AC13-0F7C-49A5-B165-587B4FD91FC7}"/>
              </a:ext>
            </a:extLst>
          </p:cNvPr>
          <p:cNvSpPr>
            <a:spLocks noGrp="1"/>
          </p:cNvSpPr>
          <p:nvPr>
            <p:ph type="sldNum" sz="quarter" idx="12"/>
          </p:nvPr>
        </p:nvSpPr>
        <p:spPr/>
        <p:txBody>
          <a:bodyPr/>
          <a:lstStyle/>
          <a:p>
            <a:fld id="{9DB19795-E8C3-49F5-B751-04D5A1488887}" type="slidenum">
              <a:rPr lang="en-GB" smtClean="0"/>
              <a:t>‹#›</a:t>
            </a:fld>
            <a:endParaRPr lang="en-GB"/>
          </a:p>
        </p:txBody>
      </p:sp>
    </p:spTree>
    <p:extLst>
      <p:ext uri="{BB962C8B-B14F-4D97-AF65-F5344CB8AC3E}">
        <p14:creationId xmlns:p14="http://schemas.microsoft.com/office/powerpoint/2010/main" val="16789430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96D107-CF73-4B61-8914-EA89A144CB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9340AF2-EBE8-4207-B624-B6B864AC37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30C86F-71F5-41F4-8233-F63C5FBAD7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C22F6-B165-46E5-9E39-C8DBF7013153}" type="datetimeFigureOut">
              <a:rPr lang="en-GB" smtClean="0"/>
              <a:t>11/01/2021</a:t>
            </a:fld>
            <a:endParaRPr lang="en-GB"/>
          </a:p>
        </p:txBody>
      </p:sp>
      <p:sp>
        <p:nvSpPr>
          <p:cNvPr id="5" name="Footer Placeholder 4">
            <a:extLst>
              <a:ext uri="{FF2B5EF4-FFF2-40B4-BE49-F238E27FC236}">
                <a16:creationId xmlns:a16="http://schemas.microsoft.com/office/drawing/2014/main" id="{29BB37A8-F044-4E70-A335-E553002E1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632AFCC-1B56-418F-A863-538D3CA576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B19795-E8C3-49F5-B751-04D5A1488887}" type="slidenum">
              <a:rPr lang="en-GB" smtClean="0"/>
              <a:t>‹#›</a:t>
            </a:fld>
            <a:endParaRPr lang="en-GB"/>
          </a:p>
        </p:txBody>
      </p:sp>
    </p:spTree>
    <p:extLst>
      <p:ext uri="{BB962C8B-B14F-4D97-AF65-F5344CB8AC3E}">
        <p14:creationId xmlns:p14="http://schemas.microsoft.com/office/powerpoint/2010/main" val="3715527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sp>
        <p:nvSpPr>
          <p:cNvPr id="3" name="TextBox 2">
            <a:extLst>
              <a:ext uri="{FF2B5EF4-FFF2-40B4-BE49-F238E27FC236}">
                <a16:creationId xmlns:a16="http://schemas.microsoft.com/office/drawing/2014/main" id="{354B90BF-55E1-422E-A83A-E01D4BEAF004}"/>
              </a:ext>
            </a:extLst>
          </p:cNvPr>
          <p:cNvSpPr txBox="1"/>
          <p:nvPr/>
        </p:nvSpPr>
        <p:spPr>
          <a:xfrm>
            <a:off x="675249" y="478302"/>
            <a:ext cx="9340948" cy="369332"/>
          </a:xfrm>
          <a:prstGeom prst="rect">
            <a:avLst/>
          </a:prstGeom>
          <a:noFill/>
        </p:spPr>
        <p:txBody>
          <a:bodyPr wrap="square" rtlCol="0">
            <a:spAutoFit/>
          </a:bodyPr>
          <a:lstStyle/>
          <a:p>
            <a:r>
              <a:rPr lang="en-GB" dirty="0"/>
              <a:t>LO: generate words and sentences  (using fronted adverbials). </a:t>
            </a:r>
          </a:p>
        </p:txBody>
      </p:sp>
      <p:sp>
        <p:nvSpPr>
          <p:cNvPr id="4" name="TextBox 3">
            <a:extLst>
              <a:ext uri="{FF2B5EF4-FFF2-40B4-BE49-F238E27FC236}">
                <a16:creationId xmlns:a16="http://schemas.microsoft.com/office/drawing/2014/main" id="{5CA545FF-4B28-4B78-8537-DD4B6A19129A}"/>
              </a:ext>
            </a:extLst>
          </p:cNvPr>
          <p:cNvSpPr txBox="1"/>
          <p:nvPr/>
        </p:nvSpPr>
        <p:spPr>
          <a:xfrm>
            <a:off x="914400" y="1650103"/>
            <a:ext cx="9340948" cy="1754326"/>
          </a:xfrm>
          <a:prstGeom prst="rect">
            <a:avLst/>
          </a:prstGeom>
          <a:noFill/>
        </p:spPr>
        <p:txBody>
          <a:bodyPr wrap="square" rtlCol="0">
            <a:spAutoFit/>
          </a:bodyPr>
          <a:lstStyle/>
          <a:p>
            <a:r>
              <a:rPr lang="en-GB" sz="3600" dirty="0"/>
              <a:t>Today you are going to come up with words telling how you, as a warrior, felt when you were waiting for and then had to confront Grendel.</a:t>
            </a:r>
          </a:p>
        </p:txBody>
      </p:sp>
    </p:spTree>
    <p:extLst>
      <p:ext uri="{BB962C8B-B14F-4D97-AF65-F5344CB8AC3E}">
        <p14:creationId xmlns:p14="http://schemas.microsoft.com/office/powerpoint/2010/main" val="371812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sp>
        <p:nvSpPr>
          <p:cNvPr id="3" name="TextBox 2">
            <a:extLst>
              <a:ext uri="{FF2B5EF4-FFF2-40B4-BE49-F238E27FC236}">
                <a16:creationId xmlns:a16="http://schemas.microsoft.com/office/drawing/2014/main" id="{354B90BF-55E1-422E-A83A-E01D4BEAF004}"/>
              </a:ext>
            </a:extLst>
          </p:cNvPr>
          <p:cNvSpPr txBox="1"/>
          <p:nvPr/>
        </p:nvSpPr>
        <p:spPr>
          <a:xfrm>
            <a:off x="675249" y="478302"/>
            <a:ext cx="9340948" cy="369332"/>
          </a:xfrm>
          <a:prstGeom prst="rect">
            <a:avLst/>
          </a:prstGeom>
          <a:noFill/>
        </p:spPr>
        <p:txBody>
          <a:bodyPr wrap="square" rtlCol="0">
            <a:spAutoFit/>
          </a:bodyPr>
          <a:lstStyle/>
          <a:p>
            <a:r>
              <a:rPr lang="en-GB" dirty="0"/>
              <a:t>Create your own spider’s web of ideas</a:t>
            </a:r>
          </a:p>
        </p:txBody>
      </p:sp>
      <p:pic>
        <p:nvPicPr>
          <p:cNvPr id="7" name="Picture 6">
            <a:extLst>
              <a:ext uri="{FF2B5EF4-FFF2-40B4-BE49-F238E27FC236}">
                <a16:creationId xmlns:a16="http://schemas.microsoft.com/office/drawing/2014/main" id="{CBB25F6C-7524-4A99-861E-92E6786B589E}"/>
              </a:ext>
            </a:extLst>
          </p:cNvPr>
          <p:cNvPicPr>
            <a:picLocks noChangeAspect="1"/>
          </p:cNvPicPr>
          <p:nvPr/>
        </p:nvPicPr>
        <p:blipFill>
          <a:blip r:embed="rId5"/>
          <a:stretch>
            <a:fillRect/>
          </a:stretch>
        </p:blipFill>
        <p:spPr>
          <a:xfrm>
            <a:off x="2560687" y="1230794"/>
            <a:ext cx="6330096" cy="5010980"/>
          </a:xfrm>
          <a:prstGeom prst="rect">
            <a:avLst/>
          </a:prstGeom>
        </p:spPr>
      </p:pic>
    </p:spTree>
    <p:extLst>
      <p:ext uri="{BB962C8B-B14F-4D97-AF65-F5344CB8AC3E}">
        <p14:creationId xmlns:p14="http://schemas.microsoft.com/office/powerpoint/2010/main" val="1378250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pic>
        <p:nvPicPr>
          <p:cNvPr id="4" name="Picture 3">
            <a:extLst>
              <a:ext uri="{FF2B5EF4-FFF2-40B4-BE49-F238E27FC236}">
                <a16:creationId xmlns:a16="http://schemas.microsoft.com/office/drawing/2014/main" id="{B1D30DB0-D96A-4784-AE47-61BF13F12829}"/>
              </a:ext>
            </a:extLst>
          </p:cNvPr>
          <p:cNvPicPr>
            <a:picLocks noChangeAspect="1"/>
          </p:cNvPicPr>
          <p:nvPr/>
        </p:nvPicPr>
        <p:blipFill>
          <a:blip r:embed="rId5"/>
          <a:stretch>
            <a:fillRect/>
          </a:stretch>
        </p:blipFill>
        <p:spPr>
          <a:xfrm>
            <a:off x="1941342" y="327545"/>
            <a:ext cx="7751298" cy="5786350"/>
          </a:xfrm>
          <a:prstGeom prst="rect">
            <a:avLst/>
          </a:prstGeom>
        </p:spPr>
      </p:pic>
      <p:sp>
        <p:nvSpPr>
          <p:cNvPr id="2" name="TextBox 1">
            <a:extLst>
              <a:ext uri="{FF2B5EF4-FFF2-40B4-BE49-F238E27FC236}">
                <a16:creationId xmlns:a16="http://schemas.microsoft.com/office/drawing/2014/main" id="{6E333F21-AD68-4C0B-9E1F-E79984C6ABEF}"/>
              </a:ext>
            </a:extLst>
          </p:cNvPr>
          <p:cNvSpPr txBox="1"/>
          <p:nvPr/>
        </p:nvSpPr>
        <p:spPr>
          <a:xfrm>
            <a:off x="5816991" y="371223"/>
            <a:ext cx="4107305" cy="369332"/>
          </a:xfrm>
          <a:prstGeom prst="rect">
            <a:avLst/>
          </a:prstGeom>
          <a:noFill/>
        </p:spPr>
        <p:txBody>
          <a:bodyPr wrap="square" rtlCol="0">
            <a:spAutoFit/>
          </a:bodyPr>
          <a:lstStyle/>
          <a:p>
            <a:r>
              <a:rPr lang="en-GB" dirty="0"/>
              <a:t>Different ways to start sentences</a:t>
            </a:r>
          </a:p>
        </p:txBody>
      </p:sp>
    </p:spTree>
    <p:extLst>
      <p:ext uri="{BB962C8B-B14F-4D97-AF65-F5344CB8AC3E}">
        <p14:creationId xmlns:p14="http://schemas.microsoft.com/office/powerpoint/2010/main" val="30625418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sp>
        <p:nvSpPr>
          <p:cNvPr id="3" name="TextBox 2">
            <a:extLst>
              <a:ext uri="{FF2B5EF4-FFF2-40B4-BE49-F238E27FC236}">
                <a16:creationId xmlns:a16="http://schemas.microsoft.com/office/drawing/2014/main" id="{354B90BF-55E1-422E-A83A-E01D4BEAF004}"/>
              </a:ext>
            </a:extLst>
          </p:cNvPr>
          <p:cNvSpPr txBox="1"/>
          <p:nvPr/>
        </p:nvSpPr>
        <p:spPr>
          <a:xfrm>
            <a:off x="675249" y="478302"/>
            <a:ext cx="9340948" cy="369332"/>
          </a:xfrm>
          <a:prstGeom prst="rect">
            <a:avLst/>
          </a:prstGeom>
          <a:noFill/>
        </p:spPr>
        <p:txBody>
          <a:bodyPr wrap="square" rtlCol="0">
            <a:spAutoFit/>
          </a:bodyPr>
          <a:lstStyle/>
          <a:p>
            <a:r>
              <a:rPr lang="en-GB" dirty="0"/>
              <a:t>Create sentences using fronted adverbials. Here are my examples.</a:t>
            </a:r>
          </a:p>
        </p:txBody>
      </p:sp>
      <p:pic>
        <p:nvPicPr>
          <p:cNvPr id="9" name="Picture 8">
            <a:extLst>
              <a:ext uri="{FF2B5EF4-FFF2-40B4-BE49-F238E27FC236}">
                <a16:creationId xmlns:a16="http://schemas.microsoft.com/office/drawing/2014/main" id="{AAF1CF49-8F2E-4B9B-95F7-8C62AE3E3E99}"/>
              </a:ext>
            </a:extLst>
          </p:cNvPr>
          <p:cNvPicPr>
            <a:picLocks noChangeAspect="1"/>
          </p:cNvPicPr>
          <p:nvPr/>
        </p:nvPicPr>
        <p:blipFill>
          <a:blip r:embed="rId5"/>
          <a:stretch>
            <a:fillRect/>
          </a:stretch>
        </p:blipFill>
        <p:spPr>
          <a:xfrm>
            <a:off x="3165231" y="1045921"/>
            <a:ext cx="6269281" cy="5097704"/>
          </a:xfrm>
          <a:prstGeom prst="rect">
            <a:avLst/>
          </a:prstGeom>
        </p:spPr>
      </p:pic>
    </p:spTree>
    <p:extLst>
      <p:ext uri="{BB962C8B-B14F-4D97-AF65-F5344CB8AC3E}">
        <p14:creationId xmlns:p14="http://schemas.microsoft.com/office/powerpoint/2010/main" val="361117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BB75984-012E-416A-A576-95BD26246763}"/>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5" name="Picture 4">
            <a:extLst>
              <a:ext uri="{FF2B5EF4-FFF2-40B4-BE49-F238E27FC236}">
                <a16:creationId xmlns:a16="http://schemas.microsoft.com/office/drawing/2014/main" id="{63E48B1A-3E1F-4F1C-B2C8-1F8778FDFF07}"/>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sp>
        <p:nvSpPr>
          <p:cNvPr id="3" name="TextBox 2">
            <a:extLst>
              <a:ext uri="{FF2B5EF4-FFF2-40B4-BE49-F238E27FC236}">
                <a16:creationId xmlns:a16="http://schemas.microsoft.com/office/drawing/2014/main" id="{354B90BF-55E1-422E-A83A-E01D4BEAF004}"/>
              </a:ext>
            </a:extLst>
          </p:cNvPr>
          <p:cNvSpPr txBox="1"/>
          <p:nvPr/>
        </p:nvSpPr>
        <p:spPr>
          <a:xfrm>
            <a:off x="675249" y="478302"/>
            <a:ext cx="9340948" cy="369332"/>
          </a:xfrm>
          <a:prstGeom prst="rect">
            <a:avLst/>
          </a:prstGeom>
          <a:noFill/>
        </p:spPr>
        <p:txBody>
          <a:bodyPr wrap="square" rtlCol="0">
            <a:spAutoFit/>
          </a:bodyPr>
          <a:lstStyle/>
          <a:p>
            <a:r>
              <a:rPr lang="en-GB" dirty="0"/>
              <a:t>Create sentences using fronted adverbials. Finish the sentences with your own ideas.</a:t>
            </a:r>
          </a:p>
        </p:txBody>
      </p:sp>
      <p:pic>
        <p:nvPicPr>
          <p:cNvPr id="4" name="Picture 3">
            <a:extLst>
              <a:ext uri="{FF2B5EF4-FFF2-40B4-BE49-F238E27FC236}">
                <a16:creationId xmlns:a16="http://schemas.microsoft.com/office/drawing/2014/main" id="{0552CCDB-F63A-49DC-A93E-39CFF1D40E03}"/>
              </a:ext>
            </a:extLst>
          </p:cNvPr>
          <p:cNvPicPr>
            <a:picLocks noChangeAspect="1"/>
          </p:cNvPicPr>
          <p:nvPr/>
        </p:nvPicPr>
        <p:blipFill>
          <a:blip r:embed="rId5"/>
          <a:stretch>
            <a:fillRect/>
          </a:stretch>
        </p:blipFill>
        <p:spPr>
          <a:xfrm>
            <a:off x="2681287" y="871537"/>
            <a:ext cx="6829425" cy="5114925"/>
          </a:xfrm>
          <a:prstGeom prst="rect">
            <a:avLst/>
          </a:prstGeom>
        </p:spPr>
      </p:pic>
    </p:spTree>
    <p:extLst>
      <p:ext uri="{BB962C8B-B14F-4D97-AF65-F5344CB8AC3E}">
        <p14:creationId xmlns:p14="http://schemas.microsoft.com/office/powerpoint/2010/main" val="2140683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546ABE5-59C4-4705-9BEE-37665E225EA7}"/>
              </a:ext>
            </a:extLst>
          </p:cNvPr>
          <p:cNvPicPr>
            <a:picLocks noChangeAspect="1"/>
          </p:cNvPicPr>
          <p:nvPr/>
        </p:nvPicPr>
        <p:blipFill>
          <a:blip r:embed="rId2">
            <a:alphaModFix amt="37000"/>
          </a:blip>
          <a:stretch>
            <a:fillRect/>
          </a:stretch>
        </p:blipFill>
        <p:spPr>
          <a:xfrm>
            <a:off x="353291" y="1650103"/>
            <a:ext cx="5199369" cy="4805035"/>
          </a:xfrm>
          <a:prstGeom prst="rect">
            <a:avLst/>
          </a:prstGeom>
        </p:spPr>
      </p:pic>
      <p:pic>
        <p:nvPicPr>
          <p:cNvPr id="6" name="Picture 5">
            <a:extLst>
              <a:ext uri="{FF2B5EF4-FFF2-40B4-BE49-F238E27FC236}">
                <a16:creationId xmlns:a16="http://schemas.microsoft.com/office/drawing/2014/main" id="{8246AAB9-2B32-4513-9B32-352FCEDA8A4A}"/>
              </a:ext>
            </a:extLst>
          </p:cNvPr>
          <p:cNvPicPr>
            <a:picLocks noChangeAspect="1"/>
          </p:cNvPicPr>
          <p:nvPr/>
        </p:nvPicPr>
        <p:blipFill>
          <a:blip r:embed="rId3">
            <a:alphaModFix amt="41000"/>
          </a:blip>
          <a:stretch>
            <a:fillRect/>
          </a:stretch>
        </p:blipFill>
        <p:spPr>
          <a:xfrm>
            <a:off x="7295736" y="478302"/>
            <a:ext cx="4542972" cy="5763472"/>
          </a:xfrm>
          <a:prstGeom prst="rect">
            <a:avLst/>
          </a:prstGeom>
          <a:blipFill dpi="0" rotWithShape="1">
            <a:blip r:embed="rId4">
              <a:alphaModFix amt="41000"/>
            </a:blip>
            <a:srcRect/>
            <a:tile tx="0" ty="0" sx="100000" sy="100000" flip="none" algn="tl"/>
          </a:blipFill>
        </p:spPr>
      </p:pic>
      <p:sp>
        <p:nvSpPr>
          <p:cNvPr id="3" name="TextBox 2">
            <a:extLst>
              <a:ext uri="{FF2B5EF4-FFF2-40B4-BE49-F238E27FC236}">
                <a16:creationId xmlns:a16="http://schemas.microsoft.com/office/drawing/2014/main" id="{EE844DE5-2DFE-4147-B3B1-5F7E1BB22D9A}"/>
              </a:ext>
            </a:extLst>
          </p:cNvPr>
          <p:cNvSpPr txBox="1"/>
          <p:nvPr/>
        </p:nvSpPr>
        <p:spPr>
          <a:xfrm>
            <a:off x="450166" y="513436"/>
            <a:ext cx="11451102" cy="5622437"/>
          </a:xfrm>
          <a:prstGeom prst="rect">
            <a:avLst/>
          </a:prstGeom>
          <a:noFill/>
        </p:spPr>
        <p:txBody>
          <a:bodyPr wrap="square">
            <a:spAutoFit/>
          </a:bodyPr>
          <a:lstStyle/>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Tiw – Mighty God of War,</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Thank you for watching over and protecting us this night and giving us the strength to overcome that vile monster Grendel. The Danes said he </a:t>
            </a:r>
            <a:r>
              <a:rPr lang="en-GB" sz="2400" dirty="0">
                <a:latin typeface="Calibri" panose="020F0502020204030204" pitchFamily="34" charset="0"/>
                <a:ea typeface="Calibri" panose="020F0502020204030204" pitchFamily="34" charset="0"/>
                <a:cs typeface="Times New Roman" panose="02020603050405020304" pitchFamily="18" charset="0"/>
              </a:rPr>
              <a:t>was</a:t>
            </a:r>
            <a:r>
              <a:rPr lang="en-GB" sz="2400" dirty="0">
                <a:effectLst/>
                <a:latin typeface="Calibri" panose="020F0502020204030204" pitchFamily="34" charset="0"/>
                <a:ea typeface="Calibri" panose="020F0502020204030204" pitchFamily="34" charset="0"/>
                <a:cs typeface="Times New Roman" panose="02020603050405020304" pitchFamily="18" charset="0"/>
              </a:rPr>
              <a:t> an unworldly beast with claws like daggers and a roar that could shake the earth. They were right!</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As we lay there in the darkness, no-one dared speak but I knew we were all feeling the same. We </a:t>
            </a:r>
            <a:r>
              <a:rPr lang="en-GB" sz="2400" dirty="0">
                <a:latin typeface="Calibri" panose="020F0502020204030204" pitchFamily="34" charset="0"/>
                <a:ea typeface="Calibri" panose="020F0502020204030204" pitchFamily="34" charset="0"/>
                <a:cs typeface="Times New Roman" panose="02020603050405020304" pitchFamily="18" charset="0"/>
              </a:rPr>
              <a:t>wer</a:t>
            </a:r>
            <a:r>
              <a:rPr lang="en-GB" sz="2400" dirty="0">
                <a:effectLst/>
                <a:latin typeface="Calibri" panose="020F0502020204030204" pitchFamily="34" charset="0"/>
                <a:ea typeface="Calibri" panose="020F0502020204030204" pitchFamily="34" charset="0"/>
                <a:cs typeface="Times New Roman" panose="02020603050405020304" pitchFamily="18" charset="0"/>
              </a:rPr>
              <a:t>e scared, we were on edge, we were frightened. An uneasy silence filled the air, our ears listened out for any sign of what was to come. Every noise made us jump, the shadowy corners hid scurrying animals and made our imagination fear the worse.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Questions </a:t>
            </a:r>
            <a:r>
              <a:rPr lang="en-GB" sz="2400" dirty="0">
                <a:latin typeface="Calibri" panose="020F0502020204030204" pitchFamily="34" charset="0"/>
                <a:ea typeface="Calibri" panose="020F0502020204030204" pitchFamily="34" charset="0"/>
                <a:cs typeface="Times New Roman" panose="02020603050405020304" pitchFamily="18" charset="0"/>
              </a:rPr>
              <a:t>had filled</a:t>
            </a:r>
            <a:r>
              <a:rPr lang="en-GB" sz="2400" dirty="0">
                <a:effectLst/>
                <a:latin typeface="Calibri" panose="020F0502020204030204" pitchFamily="34" charset="0"/>
                <a:ea typeface="Calibri" panose="020F0502020204030204" pitchFamily="34" charset="0"/>
                <a:cs typeface="Times New Roman" panose="02020603050405020304" pitchFamily="18" charset="0"/>
              </a:rPr>
              <a:t> my head, why </a:t>
            </a:r>
            <a:r>
              <a:rPr lang="en-GB" sz="2400" dirty="0">
                <a:latin typeface="Calibri" panose="020F0502020204030204" pitchFamily="34" charset="0"/>
                <a:ea typeface="Calibri" panose="020F0502020204030204" pitchFamily="34" charset="0"/>
                <a:cs typeface="Times New Roman" panose="02020603050405020304" pitchFamily="18" charset="0"/>
              </a:rPr>
              <a:t>had</a:t>
            </a:r>
            <a:r>
              <a:rPr lang="en-GB" sz="2400" dirty="0">
                <a:effectLst/>
                <a:latin typeface="Calibri" panose="020F0502020204030204" pitchFamily="34" charset="0"/>
                <a:ea typeface="Calibri" panose="020F0502020204030204" pitchFamily="34" charset="0"/>
                <a:cs typeface="Times New Roman" panose="02020603050405020304" pitchFamily="18" charset="0"/>
              </a:rPr>
              <a:t> Beowulf brought us here? Would I be brave? Would I prove myself? And yet, I knew I would play my part. My belief in Beowulf would see me through, it would give me the strength I needed. My sword was ready.</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400" dirty="0">
                <a:effectLst/>
                <a:latin typeface="Calibri" panose="020F0502020204030204" pitchFamily="34" charset="0"/>
                <a:ea typeface="Calibri" panose="020F0502020204030204" pitchFamily="34" charset="0"/>
                <a:cs typeface="Times New Roman" panose="02020603050405020304" pitchFamily="18" charset="0"/>
              </a:rPr>
              <a:t>I felt the ground shake beneath me. I heard the roar coming from the other side of the wooden door. The moment had arrived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1E31E3F-4B6E-4323-B3C3-3DE0F9B139BB}"/>
              </a:ext>
            </a:extLst>
          </p:cNvPr>
          <p:cNvSpPr txBox="1"/>
          <p:nvPr/>
        </p:nvSpPr>
        <p:spPr>
          <a:xfrm>
            <a:off x="5552660" y="225083"/>
            <a:ext cx="5771832" cy="369332"/>
          </a:xfrm>
          <a:prstGeom prst="rect">
            <a:avLst/>
          </a:prstGeom>
          <a:noFill/>
        </p:spPr>
        <p:txBody>
          <a:bodyPr wrap="square" rtlCol="0">
            <a:spAutoFit/>
          </a:bodyPr>
          <a:lstStyle/>
          <a:p>
            <a:r>
              <a:rPr lang="en-GB" dirty="0"/>
              <a:t>Can you spot any fronted adverbials?</a:t>
            </a:r>
          </a:p>
        </p:txBody>
      </p:sp>
    </p:spTree>
    <p:extLst>
      <p:ext uri="{BB962C8B-B14F-4D97-AF65-F5344CB8AC3E}">
        <p14:creationId xmlns:p14="http://schemas.microsoft.com/office/powerpoint/2010/main" val="2404063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297</Words>
  <Application>Microsoft Office PowerPoint</Application>
  <PresentationFormat>Widescreen</PresentationFormat>
  <Paragraphs>12</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Spooner</dc:creator>
  <cp:lastModifiedBy>Sheila Spooner</cp:lastModifiedBy>
  <cp:revision>15</cp:revision>
  <dcterms:created xsi:type="dcterms:W3CDTF">2021-01-10T18:12:06Z</dcterms:created>
  <dcterms:modified xsi:type="dcterms:W3CDTF">2021-01-11T21:02:07Z</dcterms:modified>
</cp:coreProperties>
</file>