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8" r:id="rId3"/>
    <p:sldId id="266" r:id="rId4"/>
    <p:sldId id="267" r:id="rId5"/>
    <p:sldId id="26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C0FF3-E316-46C7-A80A-823E712CC850}" type="datetimeFigureOut">
              <a:rPr lang="en-GB" smtClean="0"/>
              <a:t>12/01/2021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1BE5-0386-427C-976B-82A7640663FA}" type="slidenum">
              <a:rPr lang="en-GB" smtClean="0"/>
              <a:t>‹#›</a:t>
            </a:fld>
            <a:endParaRPr lang="en-GB"/>
          </a:p>
        </p:txBody>
      </p:sp>
    </p:spTree>
    <p:extLst>
      <p:ext uri="{BB962C8B-B14F-4D97-AF65-F5344CB8AC3E}">
        <p14:creationId xmlns:p14="http://schemas.microsoft.com/office/powerpoint/2010/main" val="56431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BAD0-A8E2-4C5E-9893-46148BBE4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981679-3264-4DE2-B58A-E56AC305B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0141C2-04A8-4D55-83E1-C5EDA1602E1B}"/>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5" name="Footer Placeholder 4">
            <a:extLst>
              <a:ext uri="{FF2B5EF4-FFF2-40B4-BE49-F238E27FC236}">
                <a16:creationId xmlns:a16="http://schemas.microsoft.com/office/drawing/2014/main" id="{480EE7BD-FD56-46B7-9522-332018E55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5121F-4F88-4922-B74F-4E0E992B5C47}"/>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76630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79B8-0600-4B81-9BF7-B98E80BB8E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9A2E8-B134-4E05-B85E-33BAA227B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BD4114-26C8-4253-92A7-FCDD76435304}"/>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5" name="Footer Placeholder 4">
            <a:extLst>
              <a:ext uri="{FF2B5EF4-FFF2-40B4-BE49-F238E27FC236}">
                <a16:creationId xmlns:a16="http://schemas.microsoft.com/office/drawing/2014/main" id="{168E8F2B-98D5-40D0-991F-8F51AE0A5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6D278-2043-4F3F-A0E0-FE567EC743AC}"/>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56213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70212-A733-4B76-B073-7F767B9DD2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8B3638-FD89-4549-8CA8-569149D0F7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84ECB-7B4F-4D7B-864A-2D3B4785297A}"/>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5" name="Footer Placeholder 4">
            <a:extLst>
              <a:ext uri="{FF2B5EF4-FFF2-40B4-BE49-F238E27FC236}">
                <a16:creationId xmlns:a16="http://schemas.microsoft.com/office/drawing/2014/main" id="{8F989A46-4CF9-457D-8670-4BEB48BEF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B3DD9-05F6-4E95-A284-BD12F5AEA404}"/>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85627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A533-402E-42B1-A4AD-9B91E2E6D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595AD4-FADD-4032-ABF6-0B5054860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12A2F1-F84D-48D7-813A-DB84727FF1F9}"/>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5" name="Footer Placeholder 4">
            <a:extLst>
              <a:ext uri="{FF2B5EF4-FFF2-40B4-BE49-F238E27FC236}">
                <a16:creationId xmlns:a16="http://schemas.microsoft.com/office/drawing/2014/main" id="{942449DB-ACA1-4E17-AFC6-305BC4D6A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A5CE5-5421-48CC-A47F-103B9381340E}"/>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772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9D64-EF35-474C-A42C-F7E1DA1B3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267451-00E5-464C-9AE3-15A6C24FA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D5D78-9020-482B-80AB-A486C0D3EBA6}"/>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5" name="Footer Placeholder 4">
            <a:extLst>
              <a:ext uri="{FF2B5EF4-FFF2-40B4-BE49-F238E27FC236}">
                <a16:creationId xmlns:a16="http://schemas.microsoft.com/office/drawing/2014/main" id="{E5F9E32A-C2B1-46C2-B858-4CC07AF4A1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57467-CA3B-4E9D-92B3-A17A6EA08E88}"/>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5198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6234-25FD-4678-8CA5-0B735040F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178B44-357E-44EC-94BC-00D20D1FE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3AAC52-0624-44FD-A8B4-6701DB24D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E2609-0EA3-4D5B-B264-3312304DFA46}"/>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6" name="Footer Placeholder 5">
            <a:extLst>
              <a:ext uri="{FF2B5EF4-FFF2-40B4-BE49-F238E27FC236}">
                <a16:creationId xmlns:a16="http://schemas.microsoft.com/office/drawing/2014/main" id="{CB30184F-9948-4C82-9523-3AF869D592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68D87-8DCA-43E5-AA60-55AB7B41DCEE}"/>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10051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BDF0-650A-4E8C-8F65-37560AA2C2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C75F85-8866-4F21-A36A-E55527B1F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E93F03-F936-4A1A-8D39-E18E24FFF3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64E4D6-6400-4C13-A960-E71ED5A9C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BED34-B498-44AF-ACD6-30D5604D06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F979EC-5BCC-4F05-970F-3C90AF64067B}"/>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8" name="Footer Placeholder 7">
            <a:extLst>
              <a:ext uri="{FF2B5EF4-FFF2-40B4-BE49-F238E27FC236}">
                <a16:creationId xmlns:a16="http://schemas.microsoft.com/office/drawing/2014/main" id="{EB5F9955-2F45-4B40-BF4F-B2CB911770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A2D76E-959E-490C-BE59-A4DBA51F21DF}"/>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50626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6A2B-2C01-4A21-81FE-6D88B370F9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6356E2-E8E4-43C2-8089-9FC64D291950}"/>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4" name="Footer Placeholder 3">
            <a:extLst>
              <a:ext uri="{FF2B5EF4-FFF2-40B4-BE49-F238E27FC236}">
                <a16:creationId xmlns:a16="http://schemas.microsoft.com/office/drawing/2014/main" id="{97B2AD69-6F95-4C42-B849-AB5EBB69D9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BA95FD-5A8C-430F-89DD-D6916B3E9A01}"/>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97986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04A3B-7B16-42F5-A42B-A9009836F0CB}"/>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3" name="Footer Placeholder 2">
            <a:extLst>
              <a:ext uri="{FF2B5EF4-FFF2-40B4-BE49-F238E27FC236}">
                <a16:creationId xmlns:a16="http://schemas.microsoft.com/office/drawing/2014/main" id="{B5CD50BA-14F7-4497-8D45-048634380F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F1BE50-BC2E-4E23-ACCB-9A960B79E504}"/>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53839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F022-2C56-4651-A9EE-27EFED2DD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B476E-DD4C-476F-8BD2-7EB2E6535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9EA44C-5816-469E-9ACF-814881411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31B62-527F-4579-A66D-589437FD4ED3}"/>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6" name="Footer Placeholder 5">
            <a:extLst>
              <a:ext uri="{FF2B5EF4-FFF2-40B4-BE49-F238E27FC236}">
                <a16:creationId xmlns:a16="http://schemas.microsoft.com/office/drawing/2014/main" id="{A4BF8B9B-B91F-4AB3-9796-0A4CDC5A0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901008-16D7-4F48-8793-2A58F10BFFD6}"/>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08275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9E8A-1712-4E7B-9C2A-C833AB82D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84BAF3-6CC5-4A4C-A34B-1886F5041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62B07D-C387-4EA3-BF54-4F8DF0CA0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1598C-08E8-49CF-A44C-209A1FB41346}"/>
              </a:ext>
            </a:extLst>
          </p:cNvPr>
          <p:cNvSpPr>
            <a:spLocks noGrp="1"/>
          </p:cNvSpPr>
          <p:nvPr>
            <p:ph type="dt" sz="half" idx="10"/>
          </p:nvPr>
        </p:nvSpPr>
        <p:spPr/>
        <p:txBody>
          <a:bodyPr/>
          <a:lstStyle/>
          <a:p>
            <a:fld id="{008C22F6-B165-46E5-9E39-C8DBF7013153}" type="datetimeFigureOut">
              <a:rPr lang="en-GB" smtClean="0"/>
              <a:t>12/01/2021</a:t>
            </a:fld>
            <a:endParaRPr lang="en-GB"/>
          </a:p>
        </p:txBody>
      </p:sp>
      <p:sp>
        <p:nvSpPr>
          <p:cNvPr id="6" name="Footer Placeholder 5">
            <a:extLst>
              <a:ext uri="{FF2B5EF4-FFF2-40B4-BE49-F238E27FC236}">
                <a16:creationId xmlns:a16="http://schemas.microsoft.com/office/drawing/2014/main" id="{26F90A06-1A5E-456F-8F85-730FC7AE7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60AC13-0F7C-49A5-B165-587B4FD91FC7}"/>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67894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6D107-CF73-4B61-8914-EA89A144C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340AF2-EBE8-4207-B624-B6B864AC3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0C86F-71F5-41F4-8233-F63C5FBAD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C22F6-B165-46E5-9E39-C8DBF7013153}" type="datetimeFigureOut">
              <a:rPr lang="en-GB" smtClean="0"/>
              <a:t>12/01/2021</a:t>
            </a:fld>
            <a:endParaRPr lang="en-GB"/>
          </a:p>
        </p:txBody>
      </p:sp>
      <p:sp>
        <p:nvSpPr>
          <p:cNvPr id="5" name="Footer Placeholder 4">
            <a:extLst>
              <a:ext uri="{FF2B5EF4-FFF2-40B4-BE49-F238E27FC236}">
                <a16:creationId xmlns:a16="http://schemas.microsoft.com/office/drawing/2014/main" id="{29BB37A8-F044-4E70-A335-E553002E1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32AFCC-1B56-418F-A863-538D3CA57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19795-E8C3-49F5-B751-04D5A1488887}" type="slidenum">
              <a:rPr lang="en-GB" smtClean="0"/>
              <a:t>‹#›</a:t>
            </a:fld>
            <a:endParaRPr lang="en-GB"/>
          </a:p>
        </p:txBody>
      </p:sp>
    </p:spTree>
    <p:extLst>
      <p:ext uri="{BB962C8B-B14F-4D97-AF65-F5344CB8AC3E}">
        <p14:creationId xmlns:p14="http://schemas.microsoft.com/office/powerpoint/2010/main" val="371552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4">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5">
            <a:alphaModFix amt="41000"/>
          </a:blip>
          <a:stretch>
            <a:fillRect/>
          </a:stretch>
        </p:blipFill>
        <p:spPr>
          <a:xfrm>
            <a:off x="7295736" y="478302"/>
            <a:ext cx="4542972" cy="5763472"/>
          </a:xfrm>
          <a:prstGeom prst="rect">
            <a:avLst/>
          </a:prstGeom>
          <a:blipFill dpi="0" rotWithShape="1">
            <a:blip r:embed="rId6">
              <a:alphaModFix amt="41000"/>
            </a:blip>
            <a:srcRect/>
            <a:tile tx="0" ty="0" sx="100000" sy="100000" flip="none" algn="tl"/>
          </a:blipFill>
        </p:spPr>
      </p:pic>
      <p:sp>
        <p:nvSpPr>
          <p:cNvPr id="2" name="TextBox 1">
            <a:extLst>
              <a:ext uri="{FF2B5EF4-FFF2-40B4-BE49-F238E27FC236}">
                <a16:creationId xmlns:a16="http://schemas.microsoft.com/office/drawing/2014/main" id="{33C75711-ACD0-4BA8-9CCF-D72C4B4D54F4}"/>
              </a:ext>
            </a:extLst>
          </p:cNvPr>
          <p:cNvSpPr txBox="1"/>
          <p:nvPr/>
        </p:nvSpPr>
        <p:spPr>
          <a:xfrm>
            <a:off x="869430" y="689548"/>
            <a:ext cx="7360170" cy="369332"/>
          </a:xfrm>
          <a:prstGeom prst="rect">
            <a:avLst/>
          </a:prstGeom>
          <a:noFill/>
        </p:spPr>
        <p:txBody>
          <a:bodyPr wrap="square" rtlCol="0">
            <a:spAutoFit/>
          </a:bodyPr>
          <a:lstStyle/>
          <a:p>
            <a:r>
              <a:rPr lang="en-GB" dirty="0"/>
              <a:t>LO: to plan and begin writing diary entry</a:t>
            </a:r>
          </a:p>
        </p:txBody>
      </p:sp>
      <p:sp>
        <p:nvSpPr>
          <p:cNvPr id="7" name="TextBox 6">
            <a:extLst>
              <a:ext uri="{FF2B5EF4-FFF2-40B4-BE49-F238E27FC236}">
                <a16:creationId xmlns:a16="http://schemas.microsoft.com/office/drawing/2014/main" id="{9B9215DB-49CF-4EEE-B059-B78E0BE665A2}"/>
              </a:ext>
            </a:extLst>
          </p:cNvPr>
          <p:cNvSpPr txBox="1"/>
          <p:nvPr/>
        </p:nvSpPr>
        <p:spPr>
          <a:xfrm>
            <a:off x="869430" y="2038662"/>
            <a:ext cx="10658006" cy="3416320"/>
          </a:xfrm>
          <a:prstGeom prst="rect">
            <a:avLst/>
          </a:prstGeom>
          <a:noFill/>
        </p:spPr>
        <p:txBody>
          <a:bodyPr wrap="square" rtlCol="0">
            <a:spAutoFit/>
          </a:bodyPr>
          <a:lstStyle/>
          <a:p>
            <a:r>
              <a:rPr lang="en-GB" sz="3600" b="1" dirty="0"/>
              <a:t>Think</a:t>
            </a:r>
          </a:p>
          <a:p>
            <a:endParaRPr lang="en-GB" sz="3600" b="1" dirty="0"/>
          </a:p>
          <a:p>
            <a:r>
              <a:rPr lang="en-GB" sz="3600" b="1" dirty="0"/>
              <a:t>Use the images from the story</a:t>
            </a:r>
          </a:p>
          <a:p>
            <a:r>
              <a:rPr lang="en-GB" sz="3600" b="1" dirty="0"/>
              <a:t>Use your words describing how you as warrior were feeling</a:t>
            </a:r>
          </a:p>
          <a:p>
            <a:r>
              <a:rPr lang="en-GB" sz="3600" b="1" dirty="0"/>
              <a:t>Use the sentences that you came up with yesterday</a:t>
            </a:r>
          </a:p>
        </p:txBody>
      </p:sp>
      <p:pic>
        <p:nvPicPr>
          <p:cNvPr id="8" name="Recorded Sound">
            <a:hlinkClick r:id="" action="ppaction://media"/>
            <a:extLst>
              <a:ext uri="{FF2B5EF4-FFF2-40B4-BE49-F238E27FC236}">
                <a16:creationId xmlns:a16="http://schemas.microsoft.com/office/drawing/2014/main" id="{E501E110-7390-4A70-9A8F-31F0C5E2A5E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0" y="523863"/>
            <a:ext cx="609600" cy="609600"/>
          </a:xfrm>
          <a:prstGeom prst="rect">
            <a:avLst/>
          </a:prstGeom>
        </p:spPr>
      </p:pic>
    </p:spTree>
    <p:extLst>
      <p:ext uri="{BB962C8B-B14F-4D97-AF65-F5344CB8AC3E}">
        <p14:creationId xmlns:p14="http://schemas.microsoft.com/office/powerpoint/2010/main" val="37181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9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4">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5">
            <a:alphaModFix amt="41000"/>
          </a:blip>
          <a:stretch>
            <a:fillRect/>
          </a:stretch>
        </p:blipFill>
        <p:spPr>
          <a:xfrm>
            <a:off x="7295736" y="478302"/>
            <a:ext cx="4542972" cy="5763472"/>
          </a:xfrm>
          <a:prstGeom prst="rect">
            <a:avLst/>
          </a:prstGeom>
          <a:blipFill dpi="0" rotWithShape="1">
            <a:blip r:embed="rId6">
              <a:alphaModFix amt="41000"/>
            </a:blip>
            <a:srcRect/>
            <a:tile tx="0" ty="0" sx="100000" sy="100000" flip="none" algn="tl"/>
          </a:blipFill>
        </p:spPr>
      </p:pic>
      <p:sp>
        <p:nvSpPr>
          <p:cNvPr id="2" name="TextBox 1">
            <a:extLst>
              <a:ext uri="{FF2B5EF4-FFF2-40B4-BE49-F238E27FC236}">
                <a16:creationId xmlns:a16="http://schemas.microsoft.com/office/drawing/2014/main" id="{33C75711-ACD0-4BA8-9CCF-D72C4B4D54F4}"/>
              </a:ext>
            </a:extLst>
          </p:cNvPr>
          <p:cNvSpPr txBox="1"/>
          <p:nvPr/>
        </p:nvSpPr>
        <p:spPr>
          <a:xfrm>
            <a:off x="869430" y="689548"/>
            <a:ext cx="7360170" cy="369332"/>
          </a:xfrm>
          <a:prstGeom prst="rect">
            <a:avLst/>
          </a:prstGeom>
          <a:noFill/>
        </p:spPr>
        <p:txBody>
          <a:bodyPr wrap="square" rtlCol="0">
            <a:spAutoFit/>
          </a:bodyPr>
          <a:lstStyle/>
          <a:p>
            <a:r>
              <a:rPr lang="en-GB" dirty="0"/>
              <a:t>LO: to plan and begin writing diary entry</a:t>
            </a:r>
          </a:p>
        </p:txBody>
      </p:sp>
      <p:sp>
        <p:nvSpPr>
          <p:cNvPr id="7" name="TextBox 6">
            <a:extLst>
              <a:ext uri="{FF2B5EF4-FFF2-40B4-BE49-F238E27FC236}">
                <a16:creationId xmlns:a16="http://schemas.microsoft.com/office/drawing/2014/main" id="{9B9215DB-49CF-4EEE-B059-B78E0BE665A2}"/>
              </a:ext>
            </a:extLst>
          </p:cNvPr>
          <p:cNvSpPr txBox="1"/>
          <p:nvPr/>
        </p:nvSpPr>
        <p:spPr>
          <a:xfrm>
            <a:off x="1095195" y="1813810"/>
            <a:ext cx="10658006" cy="2862322"/>
          </a:xfrm>
          <a:prstGeom prst="rect">
            <a:avLst/>
          </a:prstGeom>
          <a:noFill/>
        </p:spPr>
        <p:txBody>
          <a:bodyPr wrap="square" rtlCol="0">
            <a:spAutoFit/>
          </a:bodyPr>
          <a:lstStyle/>
          <a:p>
            <a:r>
              <a:rPr lang="en-GB" sz="3600" b="1" dirty="0"/>
              <a:t>How are you going to start your diary?</a:t>
            </a:r>
          </a:p>
          <a:p>
            <a:endParaRPr lang="en-GB" sz="3600" b="1" dirty="0"/>
          </a:p>
          <a:p>
            <a:r>
              <a:rPr lang="en-GB" sz="3600" b="1" dirty="0"/>
              <a:t>What events do you want to write about?</a:t>
            </a:r>
          </a:p>
          <a:p>
            <a:endParaRPr lang="en-GB" sz="3600" b="1" dirty="0"/>
          </a:p>
          <a:p>
            <a:r>
              <a:rPr lang="en-GB" sz="3600" b="1" dirty="0"/>
              <a:t>What feelings are you going to share?</a:t>
            </a:r>
          </a:p>
        </p:txBody>
      </p:sp>
      <p:pic>
        <p:nvPicPr>
          <p:cNvPr id="3" name="Recorded Sound">
            <a:hlinkClick r:id="" action="ppaction://media"/>
            <a:extLst>
              <a:ext uri="{FF2B5EF4-FFF2-40B4-BE49-F238E27FC236}">
                <a16:creationId xmlns:a16="http://schemas.microsoft.com/office/drawing/2014/main" id="{62F11929-58B5-4BA8-953F-228E47A79F7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31877" y="1033983"/>
            <a:ext cx="609600" cy="609600"/>
          </a:xfrm>
          <a:prstGeom prst="rect">
            <a:avLst/>
          </a:prstGeom>
        </p:spPr>
      </p:pic>
    </p:spTree>
    <p:extLst>
      <p:ext uri="{BB962C8B-B14F-4D97-AF65-F5344CB8AC3E}">
        <p14:creationId xmlns:p14="http://schemas.microsoft.com/office/powerpoint/2010/main" val="16221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4">
            <a:alphaModFix/>
          </a:blip>
          <a:stretch>
            <a:fillRect/>
          </a:stretch>
        </p:blipFill>
        <p:spPr>
          <a:xfrm>
            <a:off x="7008924" y="2530863"/>
            <a:ext cx="4323640" cy="3995724"/>
          </a:xfrm>
          <a:prstGeom prst="rect">
            <a:avLst/>
          </a:prstGeom>
        </p:spPr>
      </p:pic>
      <p:pic>
        <p:nvPicPr>
          <p:cNvPr id="4" name="Picture 3">
            <a:extLst>
              <a:ext uri="{FF2B5EF4-FFF2-40B4-BE49-F238E27FC236}">
                <a16:creationId xmlns:a16="http://schemas.microsoft.com/office/drawing/2014/main" id="{A0ECCE8C-D430-48F6-BA76-37FE749197F7}"/>
              </a:ext>
            </a:extLst>
          </p:cNvPr>
          <p:cNvPicPr>
            <a:picLocks noChangeAspect="1"/>
          </p:cNvPicPr>
          <p:nvPr/>
        </p:nvPicPr>
        <p:blipFill>
          <a:blip r:embed="rId5"/>
          <a:stretch>
            <a:fillRect/>
          </a:stretch>
        </p:blipFill>
        <p:spPr>
          <a:xfrm>
            <a:off x="679554" y="2862463"/>
            <a:ext cx="3856082" cy="1900628"/>
          </a:xfrm>
          <a:prstGeom prst="rect">
            <a:avLst/>
          </a:prstGeom>
        </p:spPr>
      </p:pic>
      <p:sp>
        <p:nvSpPr>
          <p:cNvPr id="2" name="TextBox 1">
            <a:extLst>
              <a:ext uri="{FF2B5EF4-FFF2-40B4-BE49-F238E27FC236}">
                <a16:creationId xmlns:a16="http://schemas.microsoft.com/office/drawing/2014/main" id="{D20197BD-57AC-4E7B-B989-3DABF46A3996}"/>
              </a:ext>
            </a:extLst>
          </p:cNvPr>
          <p:cNvSpPr txBox="1"/>
          <p:nvPr/>
        </p:nvSpPr>
        <p:spPr>
          <a:xfrm>
            <a:off x="679554" y="509666"/>
            <a:ext cx="4986728" cy="1754326"/>
          </a:xfrm>
          <a:prstGeom prst="rect">
            <a:avLst/>
          </a:prstGeom>
          <a:noFill/>
        </p:spPr>
        <p:txBody>
          <a:bodyPr wrap="square" rtlCol="0">
            <a:spAutoFit/>
          </a:bodyPr>
          <a:lstStyle/>
          <a:p>
            <a:r>
              <a:rPr lang="en-GB" dirty="0"/>
              <a:t>Maybe you want to write about how you were feeling waiting there for Grendel.</a:t>
            </a:r>
          </a:p>
          <a:p>
            <a:r>
              <a:rPr lang="en-GB" dirty="0"/>
              <a:t>What were you thinking?</a:t>
            </a:r>
          </a:p>
          <a:p>
            <a:r>
              <a:rPr lang="en-GB" dirty="0"/>
              <a:t>How were you feeling?</a:t>
            </a:r>
          </a:p>
          <a:p>
            <a:r>
              <a:rPr lang="en-GB" dirty="0"/>
              <a:t>What were you doing?</a:t>
            </a:r>
          </a:p>
          <a:p>
            <a:r>
              <a:rPr lang="en-GB" dirty="0"/>
              <a:t>What could you see/hear? </a:t>
            </a:r>
          </a:p>
        </p:txBody>
      </p:sp>
      <p:sp>
        <p:nvSpPr>
          <p:cNvPr id="3" name="TextBox 2">
            <a:extLst>
              <a:ext uri="{FF2B5EF4-FFF2-40B4-BE49-F238E27FC236}">
                <a16:creationId xmlns:a16="http://schemas.microsoft.com/office/drawing/2014/main" id="{3E8AB231-1364-4D59-9A46-2C1C95BCA295}"/>
              </a:ext>
            </a:extLst>
          </p:cNvPr>
          <p:cNvSpPr txBox="1"/>
          <p:nvPr/>
        </p:nvSpPr>
        <p:spPr>
          <a:xfrm>
            <a:off x="7008924" y="689548"/>
            <a:ext cx="4668414" cy="923330"/>
          </a:xfrm>
          <a:prstGeom prst="rect">
            <a:avLst/>
          </a:prstGeom>
          <a:noFill/>
        </p:spPr>
        <p:txBody>
          <a:bodyPr wrap="square" rtlCol="0">
            <a:spAutoFit/>
          </a:bodyPr>
          <a:lstStyle/>
          <a:p>
            <a:r>
              <a:rPr lang="en-GB" dirty="0"/>
              <a:t>Perhaps you are going to recall what it was like when Grendel entered the hall and what happened then.</a:t>
            </a:r>
          </a:p>
        </p:txBody>
      </p:sp>
      <p:pic>
        <p:nvPicPr>
          <p:cNvPr id="7" name="Recorded Sound">
            <a:hlinkClick r:id="" action="ppaction://media"/>
            <a:extLst>
              <a:ext uri="{FF2B5EF4-FFF2-40B4-BE49-F238E27FC236}">
                <a16:creationId xmlns:a16="http://schemas.microsoft.com/office/drawing/2014/main" id="{86E9C413-9047-4A50-81FF-E7C63CDD17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23203" y="1701582"/>
            <a:ext cx="609600" cy="609600"/>
          </a:xfrm>
          <a:prstGeom prst="rect">
            <a:avLst/>
          </a:prstGeom>
        </p:spPr>
      </p:pic>
    </p:spTree>
    <p:extLst>
      <p:ext uri="{BB962C8B-B14F-4D97-AF65-F5344CB8AC3E}">
        <p14:creationId xmlns:p14="http://schemas.microsoft.com/office/powerpoint/2010/main" val="354067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AEDF73-20FB-475A-9BE3-78D0D0CE35E6}"/>
              </a:ext>
            </a:extLst>
          </p:cNvPr>
          <p:cNvPicPr>
            <a:picLocks noChangeAspect="1"/>
          </p:cNvPicPr>
          <p:nvPr/>
        </p:nvPicPr>
        <p:blipFill>
          <a:blip r:embed="rId4"/>
          <a:stretch>
            <a:fillRect/>
          </a:stretch>
        </p:blipFill>
        <p:spPr>
          <a:xfrm>
            <a:off x="2099326" y="2798241"/>
            <a:ext cx="6734175" cy="3000375"/>
          </a:xfrm>
          <a:prstGeom prst="rect">
            <a:avLst/>
          </a:prstGeom>
        </p:spPr>
      </p:pic>
      <p:sp>
        <p:nvSpPr>
          <p:cNvPr id="4" name="TextBox 3">
            <a:extLst>
              <a:ext uri="{FF2B5EF4-FFF2-40B4-BE49-F238E27FC236}">
                <a16:creationId xmlns:a16="http://schemas.microsoft.com/office/drawing/2014/main" id="{EC6816A2-79A4-4521-AD00-E38669AE43D0}"/>
              </a:ext>
            </a:extLst>
          </p:cNvPr>
          <p:cNvSpPr txBox="1"/>
          <p:nvPr/>
        </p:nvSpPr>
        <p:spPr>
          <a:xfrm>
            <a:off x="1558977" y="674557"/>
            <a:ext cx="8604354" cy="1754326"/>
          </a:xfrm>
          <a:prstGeom prst="rect">
            <a:avLst/>
          </a:prstGeom>
          <a:noFill/>
        </p:spPr>
        <p:txBody>
          <a:bodyPr wrap="square" rtlCol="0">
            <a:spAutoFit/>
          </a:bodyPr>
          <a:lstStyle/>
          <a:p>
            <a:r>
              <a:rPr lang="en-GB" dirty="0"/>
              <a:t>May be you are going to retell your part in defeating Grendel. </a:t>
            </a:r>
          </a:p>
          <a:p>
            <a:r>
              <a:rPr lang="en-GB" dirty="0"/>
              <a:t>How you helped Beowulf defeat him.</a:t>
            </a:r>
          </a:p>
          <a:p>
            <a:r>
              <a:rPr lang="en-GB" dirty="0"/>
              <a:t>What were you feeling?</a:t>
            </a:r>
          </a:p>
          <a:p>
            <a:r>
              <a:rPr lang="en-GB" dirty="0"/>
              <a:t>What did you do?</a:t>
            </a:r>
          </a:p>
          <a:p>
            <a:r>
              <a:rPr lang="en-GB" dirty="0"/>
              <a:t>What did you see happen?</a:t>
            </a:r>
          </a:p>
          <a:p>
            <a:endParaRPr lang="en-GB" dirty="0"/>
          </a:p>
        </p:txBody>
      </p:sp>
      <p:pic>
        <p:nvPicPr>
          <p:cNvPr id="7" name="Recorded Sound">
            <a:hlinkClick r:id="" action="ppaction://media"/>
            <a:extLst>
              <a:ext uri="{FF2B5EF4-FFF2-40B4-BE49-F238E27FC236}">
                <a16:creationId xmlns:a16="http://schemas.microsoft.com/office/drawing/2014/main" id="{F3C3AAA5-D21E-43F9-A525-2C83231BC1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3501" y="1520068"/>
            <a:ext cx="609600" cy="609600"/>
          </a:xfrm>
          <a:prstGeom prst="rect">
            <a:avLst/>
          </a:prstGeom>
        </p:spPr>
      </p:pic>
    </p:spTree>
    <p:extLst>
      <p:ext uri="{BB962C8B-B14F-4D97-AF65-F5344CB8AC3E}">
        <p14:creationId xmlns:p14="http://schemas.microsoft.com/office/powerpoint/2010/main" val="41717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DB5A6-CDE1-4C52-9841-95EE7F48630B}"/>
              </a:ext>
            </a:extLst>
          </p:cNvPr>
          <p:cNvPicPr>
            <a:picLocks noChangeAspect="1"/>
          </p:cNvPicPr>
          <p:nvPr/>
        </p:nvPicPr>
        <p:blipFill>
          <a:blip r:embed="rId4"/>
          <a:stretch>
            <a:fillRect/>
          </a:stretch>
        </p:blipFill>
        <p:spPr>
          <a:xfrm>
            <a:off x="679554" y="2862463"/>
            <a:ext cx="3856082" cy="1900628"/>
          </a:xfrm>
          <a:prstGeom prst="rect">
            <a:avLst/>
          </a:prstGeom>
        </p:spPr>
      </p:pic>
      <p:sp>
        <p:nvSpPr>
          <p:cNvPr id="3" name="TextBox 2">
            <a:extLst>
              <a:ext uri="{FF2B5EF4-FFF2-40B4-BE49-F238E27FC236}">
                <a16:creationId xmlns:a16="http://schemas.microsoft.com/office/drawing/2014/main" id="{3C0ADA8D-96B7-456B-86F4-47287A7E6015}"/>
              </a:ext>
            </a:extLst>
          </p:cNvPr>
          <p:cNvSpPr txBox="1"/>
          <p:nvPr/>
        </p:nvSpPr>
        <p:spPr>
          <a:xfrm>
            <a:off x="494676" y="494675"/>
            <a:ext cx="5486400" cy="2585323"/>
          </a:xfrm>
          <a:prstGeom prst="rect">
            <a:avLst/>
          </a:prstGeom>
          <a:noFill/>
        </p:spPr>
        <p:txBody>
          <a:bodyPr wrap="square" rtlCol="0">
            <a:spAutoFit/>
          </a:bodyPr>
          <a:lstStyle/>
          <a:p>
            <a:r>
              <a:rPr lang="en-GB" dirty="0"/>
              <a:t>Which part of that night are you going to write in your diary?</a:t>
            </a:r>
          </a:p>
          <a:p>
            <a:endParaRPr lang="en-GB" dirty="0"/>
          </a:p>
          <a:p>
            <a:r>
              <a:rPr lang="en-GB" dirty="0"/>
              <a:t>Use the words and sentences you have already come up with to help you plan.</a:t>
            </a:r>
          </a:p>
          <a:p>
            <a:endParaRPr lang="en-GB" dirty="0"/>
          </a:p>
          <a:p>
            <a:r>
              <a:rPr lang="en-GB" dirty="0"/>
              <a:t>When you are ready – start writing. Remember you have today and tomorrow to do it.</a:t>
            </a:r>
          </a:p>
          <a:p>
            <a:endParaRPr lang="en-GB" dirty="0"/>
          </a:p>
        </p:txBody>
      </p:sp>
      <p:sp>
        <p:nvSpPr>
          <p:cNvPr id="4" name="TextBox 3">
            <a:extLst>
              <a:ext uri="{FF2B5EF4-FFF2-40B4-BE49-F238E27FC236}">
                <a16:creationId xmlns:a16="http://schemas.microsoft.com/office/drawing/2014/main" id="{7782A004-D876-4D68-A1E9-B6E8E5143F4D}"/>
              </a:ext>
            </a:extLst>
          </p:cNvPr>
          <p:cNvSpPr txBox="1"/>
          <p:nvPr/>
        </p:nvSpPr>
        <p:spPr>
          <a:xfrm>
            <a:off x="7210269" y="1559534"/>
            <a:ext cx="4062334" cy="4247317"/>
          </a:xfrm>
          <a:prstGeom prst="rect">
            <a:avLst/>
          </a:prstGeom>
          <a:noFill/>
        </p:spPr>
        <p:txBody>
          <a:bodyPr wrap="square" rtlCol="0">
            <a:spAutoFit/>
          </a:bodyPr>
          <a:lstStyle/>
          <a:p>
            <a:r>
              <a:rPr lang="en-GB" dirty="0"/>
              <a:t>Think about:</a:t>
            </a:r>
          </a:p>
          <a:p>
            <a:endParaRPr lang="en-GB" dirty="0"/>
          </a:p>
          <a:p>
            <a:endParaRPr lang="en-GB" dirty="0"/>
          </a:p>
          <a:p>
            <a:r>
              <a:rPr lang="en-GB" dirty="0"/>
              <a:t>Introduction</a:t>
            </a:r>
          </a:p>
          <a:p>
            <a:endParaRPr lang="en-GB" dirty="0"/>
          </a:p>
          <a:p>
            <a:endParaRPr lang="en-GB" dirty="0"/>
          </a:p>
          <a:p>
            <a:endParaRPr lang="en-GB" dirty="0"/>
          </a:p>
          <a:p>
            <a:endParaRPr lang="en-GB" dirty="0"/>
          </a:p>
          <a:p>
            <a:r>
              <a:rPr lang="en-GB" dirty="0"/>
              <a:t>Events (what happened)</a:t>
            </a:r>
          </a:p>
          <a:p>
            <a:endParaRPr lang="en-GB" dirty="0"/>
          </a:p>
          <a:p>
            <a:endParaRPr lang="en-GB" dirty="0"/>
          </a:p>
          <a:p>
            <a:endParaRPr lang="en-GB" dirty="0"/>
          </a:p>
          <a:p>
            <a:endParaRPr lang="en-GB" dirty="0"/>
          </a:p>
          <a:p>
            <a:endParaRPr lang="en-GB" dirty="0"/>
          </a:p>
          <a:p>
            <a:r>
              <a:rPr lang="en-GB" dirty="0"/>
              <a:t>Feelings</a:t>
            </a:r>
          </a:p>
        </p:txBody>
      </p:sp>
      <p:pic>
        <p:nvPicPr>
          <p:cNvPr id="5" name="Recorded Sound">
            <a:hlinkClick r:id="" action="ppaction://media"/>
            <a:extLst>
              <a:ext uri="{FF2B5EF4-FFF2-40B4-BE49-F238E27FC236}">
                <a16:creationId xmlns:a16="http://schemas.microsoft.com/office/drawing/2014/main" id="{384464B7-28C6-434F-991D-5400C32BAC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06462" y="5197251"/>
            <a:ext cx="609600" cy="609600"/>
          </a:xfrm>
          <a:prstGeom prst="rect">
            <a:avLst/>
          </a:prstGeom>
        </p:spPr>
      </p:pic>
    </p:spTree>
    <p:extLst>
      <p:ext uri="{BB962C8B-B14F-4D97-AF65-F5344CB8AC3E}">
        <p14:creationId xmlns:p14="http://schemas.microsoft.com/office/powerpoint/2010/main" val="2162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46ABE5-59C4-4705-9BEE-37665E225EA7}"/>
              </a:ext>
            </a:extLst>
          </p:cNvPr>
          <p:cNvPicPr>
            <a:picLocks noChangeAspect="1"/>
          </p:cNvPicPr>
          <p:nvPr/>
        </p:nvPicPr>
        <p:blipFill>
          <a:blip r:embed="rId4">
            <a:alphaModFix amt="37000"/>
          </a:blip>
          <a:stretch>
            <a:fillRect/>
          </a:stretch>
        </p:blipFill>
        <p:spPr>
          <a:xfrm>
            <a:off x="353291" y="1650103"/>
            <a:ext cx="5199369" cy="4805035"/>
          </a:xfrm>
          <a:prstGeom prst="rect">
            <a:avLst/>
          </a:prstGeom>
        </p:spPr>
      </p:pic>
      <p:pic>
        <p:nvPicPr>
          <p:cNvPr id="6" name="Picture 5">
            <a:extLst>
              <a:ext uri="{FF2B5EF4-FFF2-40B4-BE49-F238E27FC236}">
                <a16:creationId xmlns:a16="http://schemas.microsoft.com/office/drawing/2014/main" id="{8246AAB9-2B32-4513-9B32-352FCEDA8A4A}"/>
              </a:ext>
            </a:extLst>
          </p:cNvPr>
          <p:cNvPicPr>
            <a:picLocks noChangeAspect="1"/>
          </p:cNvPicPr>
          <p:nvPr/>
        </p:nvPicPr>
        <p:blipFill>
          <a:blip r:embed="rId5">
            <a:alphaModFix amt="41000"/>
          </a:blip>
          <a:stretch>
            <a:fillRect/>
          </a:stretch>
        </p:blipFill>
        <p:spPr>
          <a:xfrm>
            <a:off x="7295736" y="478302"/>
            <a:ext cx="4542972" cy="5763472"/>
          </a:xfrm>
          <a:prstGeom prst="rect">
            <a:avLst/>
          </a:prstGeom>
          <a:blipFill dpi="0" rotWithShape="1">
            <a:blip r:embed="rId6">
              <a:alphaModFix amt="41000"/>
            </a:blip>
            <a:srcRect/>
            <a:tile tx="0" ty="0" sx="100000" sy="100000" flip="none" algn="tl"/>
          </a:blipFill>
        </p:spPr>
      </p:pic>
      <p:sp>
        <p:nvSpPr>
          <p:cNvPr id="3" name="TextBox 2">
            <a:extLst>
              <a:ext uri="{FF2B5EF4-FFF2-40B4-BE49-F238E27FC236}">
                <a16:creationId xmlns:a16="http://schemas.microsoft.com/office/drawing/2014/main" id="{EE844DE5-2DFE-4147-B3B1-5F7E1BB22D9A}"/>
              </a:ext>
            </a:extLst>
          </p:cNvPr>
          <p:cNvSpPr txBox="1"/>
          <p:nvPr/>
        </p:nvSpPr>
        <p:spPr>
          <a:xfrm>
            <a:off x="450166" y="513436"/>
            <a:ext cx="11451102" cy="5622437"/>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Tiw – Mighty God of War,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Thank you for watching over and protecting us this night and giving us the strength to overcome that vile monster Grendel. The Danes said he </a:t>
            </a:r>
            <a:r>
              <a:rPr lang="en-GB" sz="2400" dirty="0">
                <a:latin typeface="Calibri" panose="020F0502020204030204" pitchFamily="34" charset="0"/>
                <a:ea typeface="Calibri" panose="020F0502020204030204" pitchFamily="34" charset="0"/>
                <a:cs typeface="Times New Roman" panose="02020603050405020304" pitchFamily="18" charset="0"/>
              </a:rPr>
              <a:t>was</a:t>
            </a:r>
            <a:r>
              <a:rPr lang="en-GB" sz="2400" dirty="0">
                <a:effectLst/>
                <a:latin typeface="Calibri" panose="020F0502020204030204" pitchFamily="34" charset="0"/>
                <a:ea typeface="Calibri" panose="020F0502020204030204" pitchFamily="34" charset="0"/>
                <a:cs typeface="Times New Roman" panose="02020603050405020304" pitchFamily="18" charset="0"/>
              </a:rPr>
              <a:t> an unworldly beast with claws like daggers and a roar that could shake the earth. They were right!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As we lay there in the darkness, no-one dared speak but I knew we were all feeling the same. We </a:t>
            </a:r>
            <a:r>
              <a:rPr lang="en-GB" sz="2400" dirty="0">
                <a:latin typeface="Calibri" panose="020F0502020204030204" pitchFamily="34" charset="0"/>
                <a:ea typeface="Calibri" panose="020F0502020204030204" pitchFamily="34" charset="0"/>
                <a:cs typeface="Times New Roman" panose="02020603050405020304" pitchFamily="18" charset="0"/>
              </a:rPr>
              <a:t>wer</a:t>
            </a:r>
            <a:r>
              <a:rPr lang="en-GB" sz="2400" dirty="0">
                <a:effectLst/>
                <a:latin typeface="Calibri" panose="020F0502020204030204" pitchFamily="34" charset="0"/>
                <a:ea typeface="Calibri" panose="020F0502020204030204" pitchFamily="34" charset="0"/>
                <a:cs typeface="Times New Roman" panose="02020603050405020304" pitchFamily="18" charset="0"/>
              </a:rPr>
              <a:t>e scared, we were on edge, we were frightened. An uneasy silence filled the air, our ears listened out for any sign of what was to come. Every noise made us jump, the shadowy corners hid scurrying animals and made our imagination fear the worse.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Questions </a:t>
            </a:r>
            <a:r>
              <a:rPr lang="en-GB" sz="2400" dirty="0">
                <a:latin typeface="Calibri" panose="020F0502020204030204" pitchFamily="34" charset="0"/>
                <a:ea typeface="Calibri" panose="020F0502020204030204" pitchFamily="34" charset="0"/>
                <a:cs typeface="Times New Roman" panose="02020603050405020304" pitchFamily="18" charset="0"/>
              </a:rPr>
              <a:t>had filled</a:t>
            </a:r>
            <a:r>
              <a:rPr lang="en-GB" sz="2400" dirty="0">
                <a:effectLst/>
                <a:latin typeface="Calibri" panose="020F0502020204030204" pitchFamily="34" charset="0"/>
                <a:ea typeface="Calibri" panose="020F0502020204030204" pitchFamily="34" charset="0"/>
                <a:cs typeface="Times New Roman" panose="02020603050405020304" pitchFamily="18" charset="0"/>
              </a:rPr>
              <a:t> my head, why </a:t>
            </a:r>
            <a:r>
              <a:rPr lang="en-GB" sz="2400" dirty="0">
                <a:latin typeface="Calibri" panose="020F0502020204030204" pitchFamily="34" charset="0"/>
                <a:ea typeface="Calibri" panose="020F0502020204030204" pitchFamily="34" charset="0"/>
                <a:cs typeface="Times New Roman" panose="02020603050405020304" pitchFamily="18" charset="0"/>
              </a:rPr>
              <a:t>had</a:t>
            </a:r>
            <a:r>
              <a:rPr lang="en-GB" sz="2400" dirty="0">
                <a:effectLst/>
                <a:latin typeface="Calibri" panose="020F0502020204030204" pitchFamily="34" charset="0"/>
                <a:ea typeface="Calibri" panose="020F0502020204030204" pitchFamily="34" charset="0"/>
                <a:cs typeface="Times New Roman" panose="02020603050405020304" pitchFamily="18" charset="0"/>
              </a:rPr>
              <a:t> Beowulf brought us here? Would I be brave? Would I prove myself? And yet, I knew I would play my part. My belief in Beowulf would see me through, it would give me the strength I needed. My sword was ready.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I felt the ground shake beneath me. I heard the roar coming from the other side of the wooden door. The moment had arrived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1E31E3F-4B6E-4323-B3C3-3DE0F9B139BB}"/>
              </a:ext>
            </a:extLst>
          </p:cNvPr>
          <p:cNvSpPr txBox="1"/>
          <p:nvPr/>
        </p:nvSpPr>
        <p:spPr>
          <a:xfrm>
            <a:off x="5552660" y="225083"/>
            <a:ext cx="5771832" cy="646331"/>
          </a:xfrm>
          <a:prstGeom prst="rect">
            <a:avLst/>
          </a:prstGeom>
          <a:noFill/>
        </p:spPr>
        <p:txBody>
          <a:bodyPr wrap="square" rtlCol="0">
            <a:spAutoFit/>
          </a:bodyPr>
          <a:lstStyle/>
          <a:p>
            <a:r>
              <a:rPr lang="en-GB" dirty="0"/>
              <a:t>Remember my diary only recalled the part up to where Grendel arrived. What will yours be like?</a:t>
            </a:r>
          </a:p>
        </p:txBody>
      </p:sp>
      <p:pic>
        <p:nvPicPr>
          <p:cNvPr id="2" name="Recorded Sound">
            <a:hlinkClick r:id="" action="ppaction://media"/>
            <a:extLst>
              <a:ext uri="{FF2B5EF4-FFF2-40B4-BE49-F238E27FC236}">
                <a16:creationId xmlns:a16="http://schemas.microsoft.com/office/drawing/2014/main" id="{06BD99D6-08F6-46B0-88E3-CAC99C1360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86665" y="167370"/>
            <a:ext cx="609600" cy="609600"/>
          </a:xfrm>
          <a:prstGeom prst="rect">
            <a:avLst/>
          </a:prstGeom>
        </p:spPr>
      </p:pic>
    </p:spTree>
    <p:extLst>
      <p:ext uri="{BB962C8B-B14F-4D97-AF65-F5344CB8AC3E}">
        <p14:creationId xmlns:p14="http://schemas.microsoft.com/office/powerpoint/2010/main" val="24040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452</Words>
  <Application>Microsoft Office PowerPoint</Application>
  <PresentationFormat>Widescreen</PresentationFormat>
  <Paragraphs>49</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22</cp:revision>
  <dcterms:created xsi:type="dcterms:W3CDTF">2021-01-10T18:12:06Z</dcterms:created>
  <dcterms:modified xsi:type="dcterms:W3CDTF">2021-01-12T11:25:50Z</dcterms:modified>
</cp:coreProperties>
</file>