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3" r:id="rId3"/>
    <p:sldId id="262" r:id="rId4"/>
    <p:sldId id="258" r:id="rId5"/>
    <p:sldId id="259" r:id="rId6"/>
    <p:sldId id="261" r:id="rId7"/>
    <p:sldId id="260" r:id="rId8"/>
    <p:sldId id="257"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81C1-7735-4A1F-BAE5-BF8E21EEC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5BC892-462F-4FE9-87CD-E0FC9775C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B9D8FF-54B2-4574-926D-167735E8D085}"/>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5" name="Footer Placeholder 4">
            <a:extLst>
              <a:ext uri="{FF2B5EF4-FFF2-40B4-BE49-F238E27FC236}">
                <a16:creationId xmlns:a16="http://schemas.microsoft.com/office/drawing/2014/main" id="{BE7C5DF6-9196-49BB-9EA6-24A6650FA6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9365B-0E9E-427D-97D1-60C18ECC78D0}"/>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4900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C751-927A-4D01-8F2A-BE93AC7D11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CFF62A-492C-4D19-B653-FE538480AF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02EFF-A3CE-4522-85DF-A2837FCA8125}"/>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5" name="Footer Placeholder 4">
            <a:extLst>
              <a:ext uri="{FF2B5EF4-FFF2-40B4-BE49-F238E27FC236}">
                <a16:creationId xmlns:a16="http://schemas.microsoft.com/office/drawing/2014/main" id="{73AC931D-36E5-46B8-830B-258B37885F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15D94F-D248-4F82-84F9-B35B01A2E285}"/>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152494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D65DD-06D0-4BD2-BADA-EFA1C53994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65471-6630-47CA-914F-F462F328E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A64CE-AFA1-4733-ABE1-7912BD3DDF81}"/>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5" name="Footer Placeholder 4">
            <a:extLst>
              <a:ext uri="{FF2B5EF4-FFF2-40B4-BE49-F238E27FC236}">
                <a16:creationId xmlns:a16="http://schemas.microsoft.com/office/drawing/2014/main" id="{038126A3-61CC-4ABE-872A-CB1E36E16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6F608B-B70A-424E-A69D-93CACCBB092C}"/>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396569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C7DE-AA52-4814-ACA0-156F88192A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BB5FBA-3A99-4503-983E-3A14DB7351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FFA29A-F218-469E-A76C-055CE35DBA4C}"/>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5" name="Footer Placeholder 4">
            <a:extLst>
              <a:ext uri="{FF2B5EF4-FFF2-40B4-BE49-F238E27FC236}">
                <a16:creationId xmlns:a16="http://schemas.microsoft.com/office/drawing/2014/main" id="{59CD2BBC-68F0-482A-96B0-59F3CA7A1D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5F5A0-5620-4D97-B39F-5E00443D762D}"/>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338954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151B-C476-49DD-AD92-FF4122BDF4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9EFF4E-6860-4688-A971-59A821C71C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BD3A2-35AE-43CD-BA65-0BDECC4E2213}"/>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5" name="Footer Placeholder 4">
            <a:extLst>
              <a:ext uri="{FF2B5EF4-FFF2-40B4-BE49-F238E27FC236}">
                <a16:creationId xmlns:a16="http://schemas.microsoft.com/office/drawing/2014/main" id="{8BA08FA6-D6EC-4A10-A804-0E6CE54082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069959-8305-4CB9-A297-2D4B9D8296A6}"/>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216720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BDF9-4AF2-4ECD-BB06-E1B31B54B3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85AB22-1826-47AE-9318-5A6722A0C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E2EFB3-8CD4-4E88-BFA0-5E4F73692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7864D-5495-4668-AF87-ACC69A911739}"/>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6" name="Footer Placeholder 5">
            <a:extLst>
              <a:ext uri="{FF2B5EF4-FFF2-40B4-BE49-F238E27FC236}">
                <a16:creationId xmlns:a16="http://schemas.microsoft.com/office/drawing/2014/main" id="{568230C0-16B7-4AA8-ABBE-9A3B833231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D071FB-3272-4392-9BFA-240220AB0596}"/>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223058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C0C6-DF11-41FD-A8A5-899141B3F5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955F19-F8B7-4600-88A9-050E393D2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C4A3C-0E57-4CB5-9419-1B7A4822B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081BE0-1041-4A4E-BF8A-6DC8274F4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F977D5-39DA-4BF8-ABD7-22A0F88044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BECE00-F3A3-45CC-ACF3-83F08C1641FE}"/>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8" name="Footer Placeholder 7">
            <a:extLst>
              <a:ext uri="{FF2B5EF4-FFF2-40B4-BE49-F238E27FC236}">
                <a16:creationId xmlns:a16="http://schemas.microsoft.com/office/drawing/2014/main" id="{8AF21DEB-8D18-4FDC-AE72-F9160A55B3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F006EB-2681-4765-915E-74C733EB729A}"/>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95775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A2BA-0FF1-479F-AFBB-4251DD35CA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833C0A-4A1E-4E72-8F47-C62382CF3060}"/>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4" name="Footer Placeholder 3">
            <a:extLst>
              <a:ext uri="{FF2B5EF4-FFF2-40B4-BE49-F238E27FC236}">
                <a16:creationId xmlns:a16="http://schemas.microsoft.com/office/drawing/2014/main" id="{50038C11-DC1A-428D-BBCF-173FE7A282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825F1B-38BC-4735-84A5-1C51EFAA9C01}"/>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80522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8C58D-4C61-4B7C-9DD8-6A65B201E1A6}"/>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3" name="Footer Placeholder 2">
            <a:extLst>
              <a:ext uri="{FF2B5EF4-FFF2-40B4-BE49-F238E27FC236}">
                <a16:creationId xmlns:a16="http://schemas.microsoft.com/office/drawing/2014/main" id="{68F367AB-F758-42EA-9658-F52283718F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AA5D82-5EF8-4D04-96F5-137B28D31A15}"/>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156754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653C-8422-4F85-8837-3DB9675C2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B2EF23-8559-4985-BDDA-763A0851A0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FC05E7-A25F-449E-B429-B17389F7F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F6AB7-9EEE-48BE-9852-84EF5D5F4792}"/>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6" name="Footer Placeholder 5">
            <a:extLst>
              <a:ext uri="{FF2B5EF4-FFF2-40B4-BE49-F238E27FC236}">
                <a16:creationId xmlns:a16="http://schemas.microsoft.com/office/drawing/2014/main" id="{5D38FAB4-C1B0-463F-9DB0-B422AEA3D7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256961-6152-42FF-B0AA-9F6A76F62A3C}"/>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80776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F3C3-69DC-4FF6-B866-28713784E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B1007E-348B-4627-8D65-A070A17C7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4D9B22-3611-4722-B469-800609D8A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E06DE-A5AA-4813-B81C-47AA545C1AD3}"/>
              </a:ext>
            </a:extLst>
          </p:cNvPr>
          <p:cNvSpPr>
            <a:spLocks noGrp="1"/>
          </p:cNvSpPr>
          <p:nvPr>
            <p:ph type="dt" sz="half" idx="10"/>
          </p:nvPr>
        </p:nvSpPr>
        <p:spPr/>
        <p:txBody>
          <a:bodyPr/>
          <a:lstStyle/>
          <a:p>
            <a:fld id="{F60FFE9F-0CD8-4F51-882C-5EB1DC33C766}" type="datetimeFigureOut">
              <a:rPr lang="en-GB" smtClean="0"/>
              <a:t>23/02/2021</a:t>
            </a:fld>
            <a:endParaRPr lang="en-GB"/>
          </a:p>
        </p:txBody>
      </p:sp>
      <p:sp>
        <p:nvSpPr>
          <p:cNvPr id="6" name="Footer Placeholder 5">
            <a:extLst>
              <a:ext uri="{FF2B5EF4-FFF2-40B4-BE49-F238E27FC236}">
                <a16:creationId xmlns:a16="http://schemas.microsoft.com/office/drawing/2014/main" id="{FE64511D-B5DD-4884-9804-AF0DE0E32A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0F81B4-CE54-41B1-AF49-19B4BA30C885}"/>
              </a:ext>
            </a:extLst>
          </p:cNvPr>
          <p:cNvSpPr>
            <a:spLocks noGrp="1"/>
          </p:cNvSpPr>
          <p:nvPr>
            <p:ph type="sldNum" sz="quarter" idx="12"/>
          </p:nvPr>
        </p:nvSpPr>
        <p:spPr/>
        <p:txBody>
          <a:bodyPr/>
          <a:lstStyle/>
          <a:p>
            <a:fld id="{9BC5F7A5-568A-4E17-B43A-3639FD58CC25}" type="slidenum">
              <a:rPr lang="en-GB" smtClean="0"/>
              <a:t>‹#›</a:t>
            </a:fld>
            <a:endParaRPr lang="en-GB"/>
          </a:p>
        </p:txBody>
      </p:sp>
    </p:spTree>
    <p:extLst>
      <p:ext uri="{BB962C8B-B14F-4D97-AF65-F5344CB8AC3E}">
        <p14:creationId xmlns:p14="http://schemas.microsoft.com/office/powerpoint/2010/main" val="342694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n.wikipedia.org/wiki/Tudor_period"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extLst>
              <a:ext uri="{837473B0-CC2E-450A-ABE3-18F120FF3D39}">
                <a1611:picAttrSrcUrl xmlns:a1611="http://schemas.microsoft.com/office/drawing/2016/11/main" r:id="rId14"/>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F9590-A18F-42E0-873B-A2E7BF2CB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FED7B3-4B38-445F-BCC8-EEE429C6B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6803D-0A45-410E-A98A-6070D8CD2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FFE9F-0CD8-4F51-882C-5EB1DC33C766}" type="datetimeFigureOut">
              <a:rPr lang="en-GB" smtClean="0"/>
              <a:t>23/02/2021</a:t>
            </a:fld>
            <a:endParaRPr lang="en-GB"/>
          </a:p>
        </p:txBody>
      </p:sp>
      <p:sp>
        <p:nvSpPr>
          <p:cNvPr id="5" name="Footer Placeholder 4">
            <a:extLst>
              <a:ext uri="{FF2B5EF4-FFF2-40B4-BE49-F238E27FC236}">
                <a16:creationId xmlns:a16="http://schemas.microsoft.com/office/drawing/2014/main" id="{5D66CB9B-71CA-4B27-92F7-05394F239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4BE1D2-79A3-4750-86DB-AA616FC84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F7A5-568A-4E17-B43A-3639FD58CC25}" type="slidenum">
              <a:rPr lang="en-GB" smtClean="0"/>
              <a:t>‹#›</a:t>
            </a:fld>
            <a:endParaRPr lang="en-GB"/>
          </a:p>
        </p:txBody>
      </p:sp>
    </p:spTree>
    <p:extLst>
      <p:ext uri="{BB962C8B-B14F-4D97-AF65-F5344CB8AC3E}">
        <p14:creationId xmlns:p14="http://schemas.microsoft.com/office/powerpoint/2010/main" val="61345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811666-BEBA-4E87-B364-C3AC4F924F34}"/>
              </a:ext>
            </a:extLst>
          </p:cNvPr>
          <p:cNvSpPr txBox="1"/>
          <p:nvPr/>
        </p:nvSpPr>
        <p:spPr>
          <a:xfrm>
            <a:off x="2795954" y="128747"/>
            <a:ext cx="6098344" cy="1036438"/>
          </a:xfrm>
          <a:prstGeom prst="rect">
            <a:avLst/>
          </a:prstGeom>
          <a:noFill/>
        </p:spPr>
        <p:txBody>
          <a:bodyPr wrap="square">
            <a:spAutoFit/>
          </a:bodyPr>
          <a:lstStyle/>
          <a:p>
            <a:pPr algn="ctr">
              <a:lnSpc>
                <a:spcPct val="107000"/>
              </a:lnSpc>
              <a:spcAft>
                <a:spcPts val="800"/>
              </a:spcAft>
            </a:pPr>
            <a:r>
              <a:rPr lang="en-GB" sz="6000" b="1" u="sng" dirty="0">
                <a:effectLst/>
                <a:latin typeface="Calibri" panose="020F0502020204030204" pitchFamily="34" charset="0"/>
                <a:ea typeface="Calibri" panose="020F0502020204030204" pitchFamily="34" charset="0"/>
                <a:cs typeface="Times New Roman" panose="02020603050405020304" pitchFamily="18" charset="0"/>
              </a:rPr>
              <a:t>Henry VIII Fact File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534E0E7-1498-4599-9C3D-4638B181EF5F}"/>
              </a:ext>
            </a:extLst>
          </p:cNvPr>
          <p:cNvPicPr>
            <a:picLocks noChangeAspect="1"/>
          </p:cNvPicPr>
          <p:nvPr/>
        </p:nvPicPr>
        <p:blipFill>
          <a:blip r:embed="rId2"/>
          <a:stretch>
            <a:fillRect/>
          </a:stretch>
        </p:blipFill>
        <p:spPr>
          <a:xfrm>
            <a:off x="1962443" y="4249060"/>
            <a:ext cx="3882683" cy="2480193"/>
          </a:xfrm>
          <a:prstGeom prst="rect">
            <a:avLst/>
          </a:prstGeom>
        </p:spPr>
      </p:pic>
      <p:pic>
        <p:nvPicPr>
          <p:cNvPr id="7" name="Picture 6">
            <a:extLst>
              <a:ext uri="{FF2B5EF4-FFF2-40B4-BE49-F238E27FC236}">
                <a16:creationId xmlns:a16="http://schemas.microsoft.com/office/drawing/2014/main" id="{D8F46BA8-FFB8-4BDB-BF73-DAB0116653EF}"/>
              </a:ext>
            </a:extLst>
          </p:cNvPr>
          <p:cNvPicPr>
            <a:picLocks noChangeAspect="1"/>
          </p:cNvPicPr>
          <p:nvPr/>
        </p:nvPicPr>
        <p:blipFill>
          <a:blip r:embed="rId3"/>
          <a:stretch>
            <a:fillRect/>
          </a:stretch>
        </p:blipFill>
        <p:spPr>
          <a:xfrm>
            <a:off x="178190" y="1271368"/>
            <a:ext cx="3403941" cy="2294792"/>
          </a:xfrm>
          <a:prstGeom prst="rect">
            <a:avLst/>
          </a:prstGeom>
        </p:spPr>
      </p:pic>
      <p:pic>
        <p:nvPicPr>
          <p:cNvPr id="9" name="Picture 8">
            <a:extLst>
              <a:ext uri="{FF2B5EF4-FFF2-40B4-BE49-F238E27FC236}">
                <a16:creationId xmlns:a16="http://schemas.microsoft.com/office/drawing/2014/main" id="{C1CADC59-9E1D-4AC6-BE30-3AB4DC7CE545}"/>
              </a:ext>
            </a:extLst>
          </p:cNvPr>
          <p:cNvPicPr>
            <a:picLocks noChangeAspect="1"/>
          </p:cNvPicPr>
          <p:nvPr/>
        </p:nvPicPr>
        <p:blipFill>
          <a:blip r:embed="rId4"/>
          <a:stretch>
            <a:fillRect/>
          </a:stretch>
        </p:blipFill>
        <p:spPr>
          <a:xfrm>
            <a:off x="6832426" y="3429000"/>
            <a:ext cx="5143500" cy="3286125"/>
          </a:xfrm>
          <a:prstGeom prst="rect">
            <a:avLst/>
          </a:prstGeom>
        </p:spPr>
      </p:pic>
      <p:pic>
        <p:nvPicPr>
          <p:cNvPr id="5" name="Picture 4">
            <a:extLst>
              <a:ext uri="{FF2B5EF4-FFF2-40B4-BE49-F238E27FC236}">
                <a16:creationId xmlns:a16="http://schemas.microsoft.com/office/drawing/2014/main" id="{E3731FB9-D835-4D63-A0D2-50FC9D0F2084}"/>
              </a:ext>
            </a:extLst>
          </p:cNvPr>
          <p:cNvPicPr>
            <a:picLocks noChangeAspect="1"/>
          </p:cNvPicPr>
          <p:nvPr/>
        </p:nvPicPr>
        <p:blipFill>
          <a:blip r:embed="rId5"/>
          <a:stretch>
            <a:fillRect/>
          </a:stretch>
        </p:blipFill>
        <p:spPr>
          <a:xfrm>
            <a:off x="3582131" y="1531707"/>
            <a:ext cx="4202357" cy="2756039"/>
          </a:xfrm>
          <a:prstGeom prst="rect">
            <a:avLst/>
          </a:prstGeom>
        </p:spPr>
      </p:pic>
    </p:spTree>
    <p:extLst>
      <p:ext uri="{BB962C8B-B14F-4D97-AF65-F5344CB8AC3E}">
        <p14:creationId xmlns:p14="http://schemas.microsoft.com/office/powerpoint/2010/main" val="399750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E0350-54F2-4FE6-A9FB-B86937DA154F}"/>
              </a:ext>
            </a:extLst>
          </p:cNvPr>
          <p:cNvPicPr>
            <a:picLocks noChangeAspect="1"/>
          </p:cNvPicPr>
          <p:nvPr/>
        </p:nvPicPr>
        <p:blipFill>
          <a:blip r:embed="rId2"/>
          <a:stretch>
            <a:fillRect/>
          </a:stretch>
        </p:blipFill>
        <p:spPr>
          <a:xfrm>
            <a:off x="728736" y="552450"/>
            <a:ext cx="10115550" cy="5753100"/>
          </a:xfrm>
          <a:prstGeom prst="rect">
            <a:avLst/>
          </a:prstGeom>
        </p:spPr>
      </p:pic>
    </p:spTree>
    <p:extLst>
      <p:ext uri="{BB962C8B-B14F-4D97-AF65-F5344CB8AC3E}">
        <p14:creationId xmlns:p14="http://schemas.microsoft.com/office/powerpoint/2010/main" val="40035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2ECA08-BE47-43E2-B23D-64CEE7071027}"/>
              </a:ext>
            </a:extLst>
          </p:cNvPr>
          <p:cNvPicPr>
            <a:picLocks noChangeAspect="1"/>
          </p:cNvPicPr>
          <p:nvPr/>
        </p:nvPicPr>
        <p:blipFill>
          <a:blip r:embed="rId2"/>
          <a:stretch>
            <a:fillRect/>
          </a:stretch>
        </p:blipFill>
        <p:spPr>
          <a:xfrm>
            <a:off x="327292" y="456686"/>
            <a:ext cx="10293816" cy="6127561"/>
          </a:xfrm>
          <a:prstGeom prst="rect">
            <a:avLst/>
          </a:prstGeom>
        </p:spPr>
      </p:pic>
    </p:spTree>
    <p:extLst>
      <p:ext uri="{BB962C8B-B14F-4D97-AF65-F5344CB8AC3E}">
        <p14:creationId xmlns:p14="http://schemas.microsoft.com/office/powerpoint/2010/main" val="66209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264B5-B847-47EF-A6BC-1DEA01CE3A13}"/>
              </a:ext>
            </a:extLst>
          </p:cNvPr>
          <p:cNvSpPr txBox="1"/>
          <p:nvPr/>
        </p:nvSpPr>
        <p:spPr>
          <a:xfrm>
            <a:off x="365759" y="294646"/>
            <a:ext cx="10902462" cy="3970318"/>
          </a:xfrm>
          <a:prstGeom prst="rect">
            <a:avLst/>
          </a:prstGeom>
          <a:noFill/>
        </p:spPr>
        <p:txBody>
          <a:bodyPr wrap="square">
            <a:spAutoFit/>
          </a:bodyPr>
          <a:lstStyle/>
          <a:p>
            <a:pPr algn="l" fontAlgn="base"/>
            <a:r>
              <a:rPr lang="en-GB" sz="3600" b="1" i="0" dirty="0">
                <a:solidFill>
                  <a:srgbClr val="333333"/>
                </a:solidFill>
                <a:effectLst/>
                <a:latin typeface="Nunito"/>
              </a:rPr>
              <a:t>Henry VIII was a famous Tudor king</a:t>
            </a:r>
            <a:r>
              <a:rPr lang="en-GB" sz="3600" b="0" i="0" dirty="0">
                <a:solidFill>
                  <a:srgbClr val="333333"/>
                </a:solidFill>
                <a:effectLst/>
                <a:latin typeface="Nunito"/>
              </a:rPr>
              <a:t>. Most people remember him for having six different wives.</a:t>
            </a:r>
          </a:p>
          <a:p>
            <a:pPr algn="l" fontAlgn="base"/>
            <a:r>
              <a:rPr lang="en-GB" sz="3600" b="0" i="0" dirty="0">
                <a:solidFill>
                  <a:srgbClr val="333333"/>
                </a:solidFill>
                <a:effectLst/>
                <a:latin typeface="Nunito"/>
              </a:rPr>
              <a:t>Henry VIII had many interests – he loved sports and music, he was a good fighter in a battle, and he was well educated. He began the English Reformation that </a:t>
            </a:r>
            <a:r>
              <a:rPr lang="en-GB" sz="3600" b="1" i="0" dirty="0">
                <a:solidFill>
                  <a:srgbClr val="333333"/>
                </a:solidFill>
                <a:effectLst/>
                <a:latin typeface="Nunito"/>
              </a:rPr>
              <a:t>established the Church of England</a:t>
            </a:r>
            <a:r>
              <a:rPr lang="en-GB" sz="3600" b="0" i="0" dirty="0">
                <a:solidFill>
                  <a:srgbClr val="333333"/>
                </a:solidFill>
                <a:effectLst/>
                <a:latin typeface="Nunito"/>
              </a:rPr>
              <a:t> and he had three children who each went on to rule England after he died.</a:t>
            </a:r>
          </a:p>
        </p:txBody>
      </p:sp>
    </p:spTree>
    <p:extLst>
      <p:ext uri="{BB962C8B-B14F-4D97-AF65-F5344CB8AC3E}">
        <p14:creationId xmlns:p14="http://schemas.microsoft.com/office/powerpoint/2010/main" val="228232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C7CBFF-62AE-4A41-861E-984106A7824C}"/>
              </a:ext>
            </a:extLst>
          </p:cNvPr>
          <p:cNvSpPr txBox="1"/>
          <p:nvPr/>
        </p:nvSpPr>
        <p:spPr>
          <a:xfrm>
            <a:off x="436098" y="1351508"/>
            <a:ext cx="11000935" cy="4154984"/>
          </a:xfrm>
          <a:prstGeom prst="rect">
            <a:avLst/>
          </a:prstGeom>
          <a:noFill/>
        </p:spPr>
        <p:txBody>
          <a:bodyPr wrap="square">
            <a:spAutoFit/>
          </a:bodyPr>
          <a:lstStyle/>
          <a:p>
            <a:pPr marL="342900" indent="-342900" algn="l" fontAlgn="base">
              <a:buFont typeface="Arial" panose="020B0604020202020204" pitchFamily="34" charset="0"/>
              <a:buChar char="•"/>
            </a:pPr>
            <a:r>
              <a:rPr lang="en-GB" sz="2400" b="0" i="0" dirty="0">
                <a:solidFill>
                  <a:srgbClr val="333333"/>
                </a:solidFill>
                <a:effectLst/>
                <a:latin typeface="Nunito"/>
              </a:rPr>
              <a:t>Henry VIII was born on 28 June 1491 in London, at Greenwich Palace.</a:t>
            </a:r>
          </a:p>
          <a:p>
            <a:pPr marL="342900" indent="-342900" algn="l" fontAlgn="base">
              <a:buFont typeface="Arial" panose="020B0604020202020204" pitchFamily="34" charset="0"/>
              <a:buChar char="•"/>
            </a:pPr>
            <a:r>
              <a:rPr lang="en-GB" sz="2400" b="0" i="0" dirty="0">
                <a:solidFill>
                  <a:srgbClr val="333333"/>
                </a:solidFill>
                <a:effectLst/>
                <a:latin typeface="Nunito"/>
              </a:rPr>
              <a:t>Henry became the King of England at age 17 in 1509, when his father, Henry VII, died.</a:t>
            </a:r>
          </a:p>
          <a:p>
            <a:pPr marL="342900" indent="-342900" algn="l" fontAlgn="base">
              <a:buFont typeface="Arial" panose="020B0604020202020204" pitchFamily="34" charset="0"/>
              <a:buChar char="•"/>
            </a:pPr>
            <a:r>
              <a:rPr lang="en-GB" sz="2400" b="0" i="0" dirty="0">
                <a:solidFill>
                  <a:srgbClr val="333333"/>
                </a:solidFill>
                <a:effectLst/>
                <a:latin typeface="Nunito"/>
              </a:rPr>
              <a:t>Just before Henry VIII became king, he married Catherine of Aragon.</a:t>
            </a:r>
          </a:p>
          <a:p>
            <a:pPr marL="342900" indent="-342900" algn="l" fontAlgn="base">
              <a:buFont typeface="Arial" panose="020B0604020202020204" pitchFamily="34" charset="0"/>
              <a:buChar char="•"/>
            </a:pPr>
            <a:r>
              <a:rPr lang="en-GB" sz="2400" b="0" i="0" dirty="0">
                <a:solidFill>
                  <a:srgbClr val="333333"/>
                </a:solidFill>
                <a:effectLst/>
                <a:latin typeface="Nunito"/>
              </a:rPr>
              <a:t>Henry VIII divorced Catherine of Aragon in 1533, and married Anne Boleyn.</a:t>
            </a:r>
          </a:p>
          <a:p>
            <a:pPr marL="342900" indent="-342900" algn="l" fontAlgn="base">
              <a:buFont typeface="Arial" panose="020B0604020202020204" pitchFamily="34" charset="0"/>
              <a:buChar char="•"/>
            </a:pPr>
            <a:r>
              <a:rPr lang="en-GB" sz="2400" b="0" i="0" dirty="0">
                <a:solidFill>
                  <a:srgbClr val="333333"/>
                </a:solidFill>
                <a:effectLst/>
                <a:latin typeface="Nunito"/>
              </a:rPr>
              <a:t>Henry VIII grew up as a Catholic, but </a:t>
            </a:r>
            <a:r>
              <a:rPr lang="en-GB" sz="2400" b="1" i="0" dirty="0">
                <a:solidFill>
                  <a:srgbClr val="333333"/>
                </a:solidFill>
                <a:effectLst/>
                <a:latin typeface="Nunito"/>
              </a:rPr>
              <a:t>established the Protestant Church of England</a:t>
            </a:r>
            <a:r>
              <a:rPr lang="en-GB" sz="2400" b="0" i="0" dirty="0">
                <a:solidFill>
                  <a:srgbClr val="333333"/>
                </a:solidFill>
                <a:effectLst/>
                <a:latin typeface="Nunito"/>
              </a:rPr>
              <a:t> when the Pope, the head of the Catholic Church, wouldn’t let him divorce Catherine of Aragon.</a:t>
            </a:r>
          </a:p>
          <a:p>
            <a:pPr marL="342900" indent="-342900" algn="l" fontAlgn="base">
              <a:buFont typeface="Arial" panose="020B0604020202020204" pitchFamily="34" charset="0"/>
              <a:buChar char="•"/>
            </a:pPr>
            <a:r>
              <a:rPr lang="en-GB" sz="2400" b="1" i="0" dirty="0">
                <a:solidFill>
                  <a:srgbClr val="333333"/>
                </a:solidFill>
                <a:effectLst/>
                <a:latin typeface="Nunito"/>
              </a:rPr>
              <a:t>Henry VIII married four more times – he had six wives in total.</a:t>
            </a:r>
            <a:endParaRPr lang="en-GB" sz="2400" b="0" i="0" dirty="0">
              <a:solidFill>
                <a:srgbClr val="333333"/>
              </a:solidFill>
              <a:effectLst/>
              <a:latin typeface="Nunito"/>
            </a:endParaRPr>
          </a:p>
          <a:p>
            <a:pPr marL="342900" indent="-342900" algn="l" fontAlgn="base">
              <a:buFont typeface="Arial" panose="020B0604020202020204" pitchFamily="34" charset="0"/>
              <a:buChar char="•"/>
            </a:pPr>
            <a:r>
              <a:rPr lang="en-GB" sz="2400" b="0" i="0" dirty="0">
                <a:solidFill>
                  <a:srgbClr val="333333"/>
                </a:solidFill>
                <a:effectLst/>
                <a:latin typeface="Nunito"/>
              </a:rPr>
              <a:t>From his six marriages, Henry VIII only had three children who lived. Each of them (Edward VI, Mary I and Elizabeth </a:t>
            </a:r>
            <a:r>
              <a:rPr lang="en-GB" sz="2400" dirty="0">
                <a:solidFill>
                  <a:srgbClr val="333333"/>
                </a:solidFill>
                <a:latin typeface="Nunito"/>
              </a:rPr>
              <a:t>I) </a:t>
            </a:r>
            <a:r>
              <a:rPr lang="en-GB" sz="2400" b="0" i="0" dirty="0">
                <a:solidFill>
                  <a:srgbClr val="333333"/>
                </a:solidFill>
                <a:effectLst/>
                <a:latin typeface="Nunito"/>
              </a:rPr>
              <a:t>in turn, ruled England after he died.</a:t>
            </a:r>
          </a:p>
        </p:txBody>
      </p:sp>
    </p:spTree>
    <p:extLst>
      <p:ext uri="{BB962C8B-B14F-4D97-AF65-F5344CB8AC3E}">
        <p14:creationId xmlns:p14="http://schemas.microsoft.com/office/powerpoint/2010/main" val="397926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C1428B-346D-4579-9B34-E5F13515ED10}"/>
              </a:ext>
            </a:extLst>
          </p:cNvPr>
          <p:cNvPicPr>
            <a:picLocks noChangeAspect="1"/>
          </p:cNvPicPr>
          <p:nvPr/>
        </p:nvPicPr>
        <p:blipFill>
          <a:blip r:embed="rId2"/>
          <a:stretch>
            <a:fillRect/>
          </a:stretch>
        </p:blipFill>
        <p:spPr>
          <a:xfrm>
            <a:off x="2701292" y="0"/>
            <a:ext cx="5124450" cy="3924300"/>
          </a:xfrm>
          <a:prstGeom prst="rect">
            <a:avLst/>
          </a:prstGeom>
        </p:spPr>
      </p:pic>
      <p:pic>
        <p:nvPicPr>
          <p:cNvPr id="5" name="Picture 4">
            <a:extLst>
              <a:ext uri="{FF2B5EF4-FFF2-40B4-BE49-F238E27FC236}">
                <a16:creationId xmlns:a16="http://schemas.microsoft.com/office/drawing/2014/main" id="{0C8E8989-400A-4C3F-BDDC-E14D9BB00F86}"/>
              </a:ext>
            </a:extLst>
          </p:cNvPr>
          <p:cNvPicPr>
            <a:picLocks noChangeAspect="1"/>
          </p:cNvPicPr>
          <p:nvPr/>
        </p:nvPicPr>
        <p:blipFill>
          <a:blip r:embed="rId3"/>
          <a:stretch>
            <a:fillRect/>
          </a:stretch>
        </p:blipFill>
        <p:spPr>
          <a:xfrm>
            <a:off x="243550" y="3983138"/>
            <a:ext cx="3933099" cy="2728033"/>
          </a:xfrm>
          <a:prstGeom prst="rect">
            <a:avLst/>
          </a:prstGeom>
        </p:spPr>
      </p:pic>
      <p:pic>
        <p:nvPicPr>
          <p:cNvPr id="7" name="Picture 6">
            <a:extLst>
              <a:ext uri="{FF2B5EF4-FFF2-40B4-BE49-F238E27FC236}">
                <a16:creationId xmlns:a16="http://schemas.microsoft.com/office/drawing/2014/main" id="{DCCE2BE8-202C-447E-9C0F-9C1F405FDE7E}"/>
              </a:ext>
            </a:extLst>
          </p:cNvPr>
          <p:cNvPicPr>
            <a:picLocks noChangeAspect="1"/>
          </p:cNvPicPr>
          <p:nvPr/>
        </p:nvPicPr>
        <p:blipFill>
          <a:blip r:embed="rId4"/>
          <a:stretch>
            <a:fillRect/>
          </a:stretch>
        </p:blipFill>
        <p:spPr>
          <a:xfrm>
            <a:off x="4176649" y="3924300"/>
            <a:ext cx="4207695" cy="2845710"/>
          </a:xfrm>
          <a:prstGeom prst="rect">
            <a:avLst/>
          </a:prstGeom>
        </p:spPr>
      </p:pic>
      <p:pic>
        <p:nvPicPr>
          <p:cNvPr id="9" name="Picture 8">
            <a:extLst>
              <a:ext uri="{FF2B5EF4-FFF2-40B4-BE49-F238E27FC236}">
                <a16:creationId xmlns:a16="http://schemas.microsoft.com/office/drawing/2014/main" id="{F94103B8-1B17-411F-95D2-6F84E1F891AD}"/>
              </a:ext>
            </a:extLst>
          </p:cNvPr>
          <p:cNvPicPr>
            <a:picLocks noChangeAspect="1"/>
          </p:cNvPicPr>
          <p:nvPr/>
        </p:nvPicPr>
        <p:blipFill>
          <a:blip r:embed="rId5"/>
          <a:stretch>
            <a:fillRect/>
          </a:stretch>
        </p:blipFill>
        <p:spPr>
          <a:xfrm>
            <a:off x="8179803" y="3924300"/>
            <a:ext cx="3925593" cy="2786871"/>
          </a:xfrm>
          <a:prstGeom prst="rect">
            <a:avLst/>
          </a:prstGeom>
        </p:spPr>
      </p:pic>
    </p:spTree>
    <p:extLst>
      <p:ext uri="{BB962C8B-B14F-4D97-AF65-F5344CB8AC3E}">
        <p14:creationId xmlns:p14="http://schemas.microsoft.com/office/powerpoint/2010/main" val="162827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73B7C-6C39-4865-8488-C8360D7CF2DF}"/>
              </a:ext>
            </a:extLst>
          </p:cNvPr>
          <p:cNvSpPr txBox="1"/>
          <p:nvPr/>
        </p:nvSpPr>
        <p:spPr>
          <a:xfrm>
            <a:off x="393895" y="927356"/>
            <a:ext cx="11071274" cy="3416320"/>
          </a:xfrm>
          <a:prstGeom prst="rect">
            <a:avLst/>
          </a:prstGeom>
          <a:noFill/>
        </p:spPr>
        <p:txBody>
          <a:bodyPr wrap="square">
            <a:spAutoFit/>
          </a:bodyPr>
          <a:lstStyle/>
          <a:p>
            <a:pPr marL="342900" indent="-342900" algn="l" fontAlgn="base">
              <a:buFont typeface="Arial" panose="020B0604020202020204" pitchFamily="34" charset="0"/>
              <a:buChar char="•"/>
            </a:pPr>
            <a:r>
              <a:rPr lang="en-GB" sz="2400" b="0" i="0" dirty="0">
                <a:solidFill>
                  <a:srgbClr val="333333"/>
                </a:solidFill>
                <a:effectLst/>
                <a:latin typeface="Nunito"/>
              </a:rPr>
              <a:t>Henry VIII enjoyed being outdoors and getting exercise. He loved hunting, playing games like tennis, dancing and reading. He also loved eating, and became very fat as he got older and couldn’t exercise as much.</a:t>
            </a:r>
          </a:p>
          <a:p>
            <a:pPr marL="342900" indent="-342900" algn="l" fontAlgn="base">
              <a:buFont typeface="Arial" panose="020B0604020202020204" pitchFamily="34" charset="0"/>
              <a:buChar char="•"/>
            </a:pPr>
            <a:r>
              <a:rPr lang="en-GB" sz="2400" b="0" i="0" dirty="0">
                <a:solidFill>
                  <a:srgbClr val="333333"/>
                </a:solidFill>
                <a:effectLst/>
                <a:latin typeface="Nunito"/>
              </a:rPr>
              <a:t>Henry loved luxury – he was very well dressed, and wore velvet robes with gold trim and jewels, and rebuilt and redecorated his rooms at Hampton Court Palace at least six times! In 1540, Hampton Court was the most modern and magnificent palace in the world.</a:t>
            </a:r>
          </a:p>
          <a:p>
            <a:pPr marL="342900" indent="-342900" algn="l" fontAlgn="base">
              <a:buFont typeface="Arial" panose="020B0604020202020204" pitchFamily="34" charset="0"/>
              <a:buChar char="•"/>
            </a:pPr>
            <a:r>
              <a:rPr lang="en-GB" sz="2400" b="0" i="0" dirty="0">
                <a:solidFill>
                  <a:srgbClr val="333333"/>
                </a:solidFill>
                <a:effectLst/>
                <a:latin typeface="Nunito"/>
              </a:rPr>
              <a:t>He died in 1547, and is buried at Windsor Castle next to his favourite wife, Jane Seymour.</a:t>
            </a:r>
          </a:p>
        </p:txBody>
      </p:sp>
    </p:spTree>
    <p:extLst>
      <p:ext uri="{BB962C8B-B14F-4D97-AF65-F5344CB8AC3E}">
        <p14:creationId xmlns:p14="http://schemas.microsoft.com/office/powerpoint/2010/main" val="324146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5FF9F-AD28-42EA-A67B-9134DD8FD9CF}"/>
              </a:ext>
            </a:extLst>
          </p:cNvPr>
          <p:cNvSpPr txBox="1"/>
          <p:nvPr/>
        </p:nvSpPr>
        <p:spPr>
          <a:xfrm>
            <a:off x="154746" y="650692"/>
            <a:ext cx="11169746" cy="5632311"/>
          </a:xfrm>
          <a:prstGeom prst="rect">
            <a:avLst/>
          </a:prstGeom>
          <a:noFill/>
        </p:spPr>
        <p:txBody>
          <a:bodyPr wrap="square">
            <a:spAutoFit/>
          </a:bodyPr>
          <a:lstStyle/>
          <a:p>
            <a:pPr algn="l">
              <a:buFont typeface="Arial" panose="020B0604020202020204" pitchFamily="34" charset="0"/>
              <a:buChar char="•"/>
            </a:pPr>
            <a:r>
              <a:rPr lang="en-GB" sz="2400" b="0" i="0" dirty="0">
                <a:solidFill>
                  <a:srgbClr val="333333"/>
                </a:solidFill>
                <a:effectLst/>
                <a:latin typeface="Nunito"/>
              </a:rPr>
              <a:t>Henry was not born to be king – he became the heir to the throne at age 11 when his older brother Arthur died.</a:t>
            </a:r>
          </a:p>
          <a:p>
            <a:pPr algn="l">
              <a:buFont typeface="Arial" panose="020B0604020202020204" pitchFamily="34" charset="0"/>
              <a:buChar char="•"/>
            </a:pPr>
            <a:r>
              <a:rPr lang="en-GB" sz="2400" b="0" i="0" dirty="0">
                <a:solidFill>
                  <a:srgbClr val="333333"/>
                </a:solidFill>
                <a:effectLst/>
                <a:latin typeface="Nunito"/>
              </a:rPr>
              <a:t>Described as ‘a golden prince’, Henry wrote music and poetry when he was a young man.</a:t>
            </a:r>
          </a:p>
          <a:p>
            <a:pPr algn="l">
              <a:buFont typeface="Arial" panose="020B0604020202020204" pitchFamily="34" charset="0"/>
              <a:buChar char="•"/>
            </a:pPr>
            <a:r>
              <a:rPr lang="en-GB" sz="2400" b="0" i="0" dirty="0">
                <a:solidFill>
                  <a:srgbClr val="333333"/>
                </a:solidFill>
                <a:effectLst/>
                <a:latin typeface="Nunito"/>
              </a:rPr>
              <a:t>Henry VIII wanted people to be good at shooting a bow and arrow. In fact, he made it the law that no one age 24 or older could shoot at a target less than 200 metres away – that’s longer than a football pitch!</a:t>
            </a:r>
          </a:p>
          <a:p>
            <a:pPr algn="l">
              <a:buFont typeface="Arial" panose="020B0604020202020204" pitchFamily="34" charset="0"/>
              <a:buChar char="•"/>
            </a:pPr>
            <a:r>
              <a:rPr lang="en-GB" sz="2400" b="0" i="0" dirty="0">
                <a:solidFill>
                  <a:srgbClr val="333333"/>
                </a:solidFill>
                <a:effectLst/>
                <a:latin typeface="Nunito"/>
              </a:rPr>
              <a:t>Henry was very tall for Tudor times: he was 1.87m tall (6ft 2in) at a time when the average man in London was 1.70m (5ft 5in).</a:t>
            </a:r>
          </a:p>
          <a:p>
            <a:pPr algn="l">
              <a:buFont typeface="Arial" panose="020B0604020202020204" pitchFamily="34" charset="0"/>
              <a:buChar char="•"/>
            </a:pPr>
            <a:r>
              <a:rPr lang="en-GB" sz="2400" b="0" i="0" dirty="0">
                <a:solidFill>
                  <a:srgbClr val="333333"/>
                </a:solidFill>
                <a:effectLst/>
                <a:latin typeface="Nunito"/>
              </a:rPr>
              <a:t>To help you remember about King Henry VIII’s six wives and what happened to them, learn this mnemonic: ‘Divorced, beheaded, died. Divorced, beheaded, survived.’</a:t>
            </a:r>
          </a:p>
          <a:p>
            <a:pPr algn="l">
              <a:buFont typeface="Arial" panose="020B0604020202020204" pitchFamily="34" charset="0"/>
              <a:buChar char="•"/>
            </a:pPr>
            <a:r>
              <a:rPr lang="en-GB" sz="2400" b="0" i="0" dirty="0">
                <a:solidFill>
                  <a:srgbClr val="333333"/>
                </a:solidFill>
                <a:effectLst/>
                <a:latin typeface="Nunito"/>
              </a:rPr>
              <a:t>One of Henry VIII’s hobbies was falconry, which is a kind of hunting using trained birds of prey called hawks. He also loved jousting, wrestling and playing tennis.</a:t>
            </a:r>
          </a:p>
          <a:p>
            <a:pPr algn="l">
              <a:buFont typeface="Arial" panose="020B0604020202020204" pitchFamily="34" charset="0"/>
              <a:buChar char="•"/>
            </a:pPr>
            <a:r>
              <a:rPr lang="en-GB" sz="2400" b="0" i="0" dirty="0">
                <a:solidFill>
                  <a:srgbClr val="333333"/>
                </a:solidFill>
                <a:effectLst/>
                <a:latin typeface="Nunito"/>
              </a:rPr>
              <a:t>As well as establishing the Church of England, Henry allowed the Bible to be translated into English and published.</a:t>
            </a:r>
          </a:p>
        </p:txBody>
      </p:sp>
    </p:spTree>
    <p:extLst>
      <p:ext uri="{BB962C8B-B14F-4D97-AF65-F5344CB8AC3E}">
        <p14:creationId xmlns:p14="http://schemas.microsoft.com/office/powerpoint/2010/main" val="309726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26AC7-AD86-4635-AE5B-4D932A2B144B}"/>
              </a:ext>
            </a:extLst>
          </p:cNvPr>
          <p:cNvPicPr>
            <a:picLocks noChangeAspect="1"/>
          </p:cNvPicPr>
          <p:nvPr/>
        </p:nvPicPr>
        <p:blipFill>
          <a:blip r:embed="rId2"/>
          <a:stretch>
            <a:fillRect/>
          </a:stretch>
        </p:blipFill>
        <p:spPr>
          <a:xfrm>
            <a:off x="569009" y="235194"/>
            <a:ext cx="10751918" cy="5870184"/>
          </a:xfrm>
          <a:prstGeom prst="rect">
            <a:avLst/>
          </a:prstGeom>
        </p:spPr>
      </p:pic>
    </p:spTree>
    <p:extLst>
      <p:ext uri="{BB962C8B-B14F-4D97-AF65-F5344CB8AC3E}">
        <p14:creationId xmlns:p14="http://schemas.microsoft.com/office/powerpoint/2010/main" val="1751404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543</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Spooner</dc:creator>
  <cp:lastModifiedBy>Sheila Spooner</cp:lastModifiedBy>
  <cp:revision>7</cp:revision>
  <dcterms:created xsi:type="dcterms:W3CDTF">2021-02-23T09:27:13Z</dcterms:created>
  <dcterms:modified xsi:type="dcterms:W3CDTF">2021-02-23T10:39:58Z</dcterms:modified>
</cp:coreProperties>
</file>