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handoutMasterIdLst>
    <p:handoutMasterId r:id="rId21"/>
  </p:handoutMasterIdLst>
  <p:sldIdLst>
    <p:sldId id="295" r:id="rId4"/>
    <p:sldId id="288" r:id="rId5"/>
    <p:sldId id="306" r:id="rId6"/>
    <p:sldId id="296" r:id="rId7"/>
    <p:sldId id="291" r:id="rId8"/>
    <p:sldId id="303" r:id="rId9"/>
    <p:sldId id="290" r:id="rId10"/>
    <p:sldId id="289" r:id="rId11"/>
    <p:sldId id="299" r:id="rId12"/>
    <p:sldId id="300" r:id="rId13"/>
    <p:sldId id="304" r:id="rId14"/>
    <p:sldId id="298" r:id="rId15"/>
    <p:sldId id="301" r:id="rId16"/>
    <p:sldId id="302" r:id="rId17"/>
    <p:sldId id="305" r:id="rId18"/>
    <p:sldId id="29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0918A-B50B-517A-0514-BA7BE8E216FE}" v="1" dt="2024-09-08T12:37:33.528"/>
    <p1510:client id="{C35B012F-C345-93D5-0609-182AA834EA71}" v="2" dt="2024-09-08T13:50:35.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5" autoAdjust="0"/>
    <p:restoredTop sz="94660"/>
  </p:normalViewPr>
  <p:slideViewPr>
    <p:cSldViewPr snapToGrid="0">
      <p:cViewPr varScale="1">
        <p:scale>
          <a:sx n="91" d="100"/>
          <a:sy n="91" d="100"/>
        </p:scale>
        <p:origin x="258" y="90"/>
      </p:cViewPr>
      <p:guideLst>
        <p:guide orient="horz" pos="2160"/>
        <p:guide pos="3840"/>
      </p:guideLst>
    </p:cSldViewPr>
  </p:slideViewPr>
  <p:notesTextViewPr>
    <p:cViewPr>
      <p:scale>
        <a:sx n="1" d="1"/>
        <a:sy n="1" d="1"/>
      </p:scale>
      <p:origin x="0" y="0"/>
    </p:cViewPr>
  </p:notesTextViewPr>
  <p:sorterViewPr>
    <p:cViewPr>
      <p:scale>
        <a:sx n="70" d="100"/>
        <a:sy n="70" d="100"/>
      </p:scale>
      <p:origin x="0" y="-2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p:cNvSpPr>
            <a:spLocks noGrp="1"/>
          </p:cNvSpPr>
          <p:nvPr>
            <p:ph type="dt" sz="quarter" idx="1"/>
          </p:nvPr>
        </p:nvSpPr>
        <p:spPr>
          <a:xfrm>
            <a:off x="3850443" y="0"/>
            <a:ext cx="2945659" cy="498055"/>
          </a:xfrm>
          <a:prstGeom prst="rect">
            <a:avLst/>
          </a:prstGeom>
        </p:spPr>
        <p:txBody>
          <a:bodyPr vert="horz" lIns="91440" tIns="45720" rIns="91440" bIns="45720" rtlCol="0"/>
          <a:lstStyle>
            <a:lvl1pPr algn="r">
              <a:defRPr sz="1200"/>
            </a:lvl1pPr>
          </a:lstStyle>
          <a:p>
            <a:fld id="{13BE578D-3FD9-4D3B-89D6-8FF82F5BE59D}" type="datetimeFigureOut">
              <a:rPr lang="en-GB" smtClean="0">
                <a:latin typeface="Century Gothic" panose="020B0502020202020204" pitchFamily="34" charset="0"/>
              </a:rPr>
              <a:t>10/09/2024</a:t>
            </a:fld>
            <a:endParaRPr lang="en-GB" dirty="0">
              <a:latin typeface="Century Gothic" panose="020B0502020202020204" pitchFamily="34" charset="0"/>
            </a:endParaRPr>
          </a:p>
        </p:txBody>
      </p:sp>
      <p:sp>
        <p:nvSpPr>
          <p:cNvPr id="4" name="Footer Placeholder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BD196FB1-8E2E-4F58-B274-A1DFEEAECC87}"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2460227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50443" y="0"/>
            <a:ext cx="2945659" cy="498055"/>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0819DCC-2A37-4FA7-8100-A91EBC9F71A3}" type="datetimeFigureOut">
              <a:rPr lang="en-GB" smtClean="0"/>
              <a:pPr/>
              <a:t>10/09/2024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AB0CCAA0-4FCC-4B22-8861-F1056DD6CCE1}" type="slidenum">
              <a:rPr lang="en-GB" smtClean="0"/>
              <a:pPr/>
              <a:t>‹#›</a:t>
            </a:fld>
            <a:endParaRPr lang="en-GB" dirty="0"/>
          </a:p>
        </p:txBody>
      </p:sp>
    </p:spTree>
    <p:extLst>
      <p:ext uri="{BB962C8B-B14F-4D97-AF65-F5344CB8AC3E}">
        <p14:creationId xmlns:p14="http://schemas.microsoft.com/office/powerpoint/2010/main" val="421897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CEC592-B4FA-41F4-BC5B-9D30C3FA20F0}" type="slidenum">
              <a:rPr lang="en-GB" smtClean="0"/>
              <a:t>2</a:t>
            </a:fld>
            <a:endParaRPr lang="en-GB"/>
          </a:p>
        </p:txBody>
      </p:sp>
    </p:spTree>
    <p:extLst>
      <p:ext uri="{BB962C8B-B14F-4D97-AF65-F5344CB8AC3E}">
        <p14:creationId xmlns:p14="http://schemas.microsoft.com/office/powerpoint/2010/main" val="6219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CEC592-B4FA-41F4-BC5B-9D30C3FA20F0}" type="slidenum">
              <a:rPr lang="en-GB" smtClean="0"/>
              <a:t>3</a:t>
            </a:fld>
            <a:endParaRPr lang="en-GB"/>
          </a:p>
        </p:txBody>
      </p:sp>
    </p:spTree>
    <p:extLst>
      <p:ext uri="{BB962C8B-B14F-4D97-AF65-F5344CB8AC3E}">
        <p14:creationId xmlns:p14="http://schemas.microsoft.com/office/powerpoint/2010/main" val="134379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CEC592-B4FA-41F4-BC5B-9D30C3FA20F0}" type="slidenum">
              <a:rPr lang="en-GB" smtClean="0"/>
              <a:t>5</a:t>
            </a:fld>
            <a:endParaRPr lang="en-GB"/>
          </a:p>
        </p:txBody>
      </p:sp>
    </p:spTree>
    <p:extLst>
      <p:ext uri="{BB962C8B-B14F-4D97-AF65-F5344CB8AC3E}">
        <p14:creationId xmlns:p14="http://schemas.microsoft.com/office/powerpoint/2010/main" val="172021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CEC592-B4FA-41F4-BC5B-9D30C3FA20F0}" type="slidenum">
              <a:rPr lang="en-GB" smtClean="0"/>
              <a:t>7</a:t>
            </a:fld>
            <a:endParaRPr lang="en-GB"/>
          </a:p>
        </p:txBody>
      </p:sp>
    </p:spTree>
    <p:extLst>
      <p:ext uri="{BB962C8B-B14F-4D97-AF65-F5344CB8AC3E}">
        <p14:creationId xmlns:p14="http://schemas.microsoft.com/office/powerpoint/2010/main" val="18173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CEC592-B4FA-41F4-BC5B-9D30C3FA20F0}" type="slidenum">
              <a:rPr lang="en-GB" smtClean="0"/>
              <a:t>8</a:t>
            </a:fld>
            <a:endParaRPr lang="en-GB"/>
          </a:p>
        </p:txBody>
      </p:sp>
    </p:spTree>
    <p:extLst>
      <p:ext uri="{BB962C8B-B14F-4D97-AF65-F5344CB8AC3E}">
        <p14:creationId xmlns:p14="http://schemas.microsoft.com/office/powerpoint/2010/main" val="366516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CEC592-B4FA-41F4-BC5B-9D30C3FA20F0}" type="slidenum">
              <a:rPr lang="en-GB" smtClean="0"/>
              <a:t>16</a:t>
            </a:fld>
            <a:endParaRPr lang="en-GB"/>
          </a:p>
        </p:txBody>
      </p:sp>
    </p:spTree>
    <p:extLst>
      <p:ext uri="{BB962C8B-B14F-4D97-AF65-F5344CB8AC3E}">
        <p14:creationId xmlns:p14="http://schemas.microsoft.com/office/powerpoint/2010/main" val="204901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69292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282986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17270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1FB251-1D57-4D2B-93B7-A652165CE439}"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5806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FB251-1D57-4D2B-93B7-A652165CE439}"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66315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01FB251-1D57-4D2B-93B7-A652165CE439}"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58172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1FB251-1D57-4D2B-93B7-A652165CE439}"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274008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01FB251-1D57-4D2B-93B7-A652165CE439}"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331971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FB251-1D57-4D2B-93B7-A652165CE439}"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336254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1FB251-1D57-4D2B-93B7-A652165CE439}"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365753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1FB251-1D57-4D2B-93B7-A652165CE439}"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857025-1963-4A9E-9FFD-7CE4DAE33DED}" type="slidenum">
              <a:rPr lang="en-GB" smtClean="0"/>
              <a:t>‹#›</a:t>
            </a:fld>
            <a:endParaRPr lang="en-GB"/>
          </a:p>
        </p:txBody>
      </p:sp>
    </p:spTree>
    <p:extLst>
      <p:ext uri="{BB962C8B-B14F-4D97-AF65-F5344CB8AC3E}">
        <p14:creationId xmlns:p14="http://schemas.microsoft.com/office/powerpoint/2010/main" val="176338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01FB251-1D57-4D2B-93B7-A652165CE439}" type="datetimeFigureOut">
              <a:rPr lang="en-GB" smtClean="0"/>
              <a:pPr/>
              <a:t>10/09/2024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90857025-1963-4A9E-9FFD-7CE4DAE33DED}" type="slidenum">
              <a:rPr lang="en-GB" smtClean="0"/>
              <a:pPr/>
              <a:t>‹#›</a:t>
            </a:fld>
            <a:endParaRPr lang="en-GB" dirty="0"/>
          </a:p>
        </p:txBody>
      </p:sp>
    </p:spTree>
    <p:extLst>
      <p:ext uri="{BB962C8B-B14F-4D97-AF65-F5344CB8AC3E}">
        <p14:creationId xmlns:p14="http://schemas.microsoft.com/office/powerpoint/2010/main" val="119403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357400"/>
            <a:ext cx="9144000" cy="1620837"/>
          </a:xfrm>
        </p:spPr>
        <p:txBody>
          <a:bodyPr/>
          <a:lstStyle/>
          <a:p>
            <a:r>
              <a:rPr lang="en-US" b="1" dirty="0">
                <a:solidFill>
                  <a:schemeClr val="accent5">
                    <a:lumMod val="50000"/>
                  </a:schemeClr>
                </a:solidFill>
                <a:latin typeface="Century Gothic"/>
              </a:rPr>
              <a:t>Welcome to Year 1</a:t>
            </a:r>
            <a:endParaRPr lang="en-GB" b="1" dirty="0">
              <a:solidFill>
                <a:schemeClr val="accent5">
                  <a:lumMod val="50000"/>
                </a:schemeClr>
              </a:solidFill>
              <a:latin typeface="Century Gothic" panose="020B0502020202020204" pitchFamily="34" charset="0"/>
            </a:endParaRPr>
          </a:p>
        </p:txBody>
      </p:sp>
      <p:sp>
        <p:nvSpPr>
          <p:cNvPr id="6" name="Subtitle 5"/>
          <p:cNvSpPr>
            <a:spLocks noGrp="1"/>
          </p:cNvSpPr>
          <p:nvPr>
            <p:ph type="subTitle" idx="1"/>
          </p:nvPr>
        </p:nvSpPr>
        <p:spPr>
          <a:xfrm>
            <a:off x="1524000" y="3270186"/>
            <a:ext cx="9144000" cy="1718107"/>
          </a:xfrm>
        </p:spPr>
        <p:txBody>
          <a:bodyPr>
            <a:normAutofit fontScale="92500" lnSpcReduction="10000"/>
          </a:bodyPr>
          <a:lstStyle/>
          <a:p>
            <a:r>
              <a:rPr lang="en-US" sz="5400" b="1" dirty="0">
                <a:solidFill>
                  <a:srgbClr val="FF0066"/>
                </a:solidFill>
              </a:rPr>
              <a:t>Cherry Class</a:t>
            </a:r>
          </a:p>
          <a:p>
            <a:r>
              <a:rPr lang="en-US" sz="4300" dirty="0">
                <a:solidFill>
                  <a:srgbClr val="FF0066"/>
                </a:solidFill>
              </a:rPr>
              <a:t>Ms Healy </a:t>
            </a:r>
          </a:p>
          <a:p>
            <a:r>
              <a:rPr lang="en-US" dirty="0">
                <a:solidFill>
                  <a:schemeClr val="accent5">
                    <a:lumMod val="50000"/>
                  </a:schemeClr>
                </a:solidFill>
              </a:rPr>
              <a:t>Mrs Keating, Ms Molloy, Mrs Martin, Mrs Henderson</a:t>
            </a:r>
          </a:p>
          <a:p>
            <a:endParaRPr lang="en-GB" dirty="0"/>
          </a:p>
        </p:txBody>
      </p:sp>
      <p:pic>
        <p:nvPicPr>
          <p:cNvPr id="2" name="Picture 1">
            <a:extLst>
              <a:ext uri="{FF2B5EF4-FFF2-40B4-BE49-F238E27FC236}">
                <a16:creationId xmlns:a16="http://schemas.microsoft.com/office/drawing/2014/main" id="{3FFB5E8F-370D-9AA9-2D18-4D4B1F2DBBF3}"/>
              </a:ext>
            </a:extLst>
          </p:cNvPr>
          <p:cNvPicPr>
            <a:picLocks noChangeAspect="1"/>
          </p:cNvPicPr>
          <p:nvPr/>
        </p:nvPicPr>
        <p:blipFill>
          <a:blip r:embed="rId2"/>
          <a:stretch>
            <a:fillRect/>
          </a:stretch>
        </p:blipFill>
        <p:spPr>
          <a:xfrm>
            <a:off x="2532579" y="5845976"/>
            <a:ext cx="7126842" cy="1012024"/>
          </a:xfrm>
          <a:prstGeom prst="rect">
            <a:avLst/>
          </a:prstGeom>
        </p:spPr>
      </p:pic>
      <p:pic>
        <p:nvPicPr>
          <p:cNvPr id="10" name="Picture 9">
            <a:extLst>
              <a:ext uri="{FF2B5EF4-FFF2-40B4-BE49-F238E27FC236}">
                <a16:creationId xmlns:a16="http://schemas.microsoft.com/office/drawing/2014/main" id="{8B480BEF-501B-55DD-B0A1-B8318A374637}"/>
              </a:ext>
            </a:extLst>
          </p:cNvPr>
          <p:cNvPicPr>
            <a:picLocks noChangeAspect="1"/>
          </p:cNvPicPr>
          <p:nvPr/>
        </p:nvPicPr>
        <p:blipFill>
          <a:blip r:embed="rId3"/>
          <a:stretch>
            <a:fillRect/>
          </a:stretch>
        </p:blipFill>
        <p:spPr>
          <a:xfrm>
            <a:off x="10227281" y="89107"/>
            <a:ext cx="1851820" cy="1912786"/>
          </a:xfrm>
          <a:prstGeom prst="rect">
            <a:avLst/>
          </a:prstGeom>
          <a:effectLst>
            <a:softEdge rad="228600"/>
          </a:effectLst>
        </p:spPr>
      </p:pic>
    </p:spTree>
    <p:extLst>
      <p:ext uri="{BB962C8B-B14F-4D97-AF65-F5344CB8AC3E}">
        <p14:creationId xmlns:p14="http://schemas.microsoft.com/office/powerpoint/2010/main" val="137240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16" y="0"/>
            <a:ext cx="8586497" cy="6432530"/>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20204" pitchFamily="34" charset="0"/>
              </a:rPr>
              <a:t>Reading</a:t>
            </a:r>
          </a:p>
          <a:p>
            <a:endParaRPr lang="en-GB" sz="2000" dirty="0" smtClean="0">
              <a:solidFill>
                <a:schemeClr val="accent5">
                  <a:lumMod val="50000"/>
                </a:schemeClr>
              </a:solidFill>
              <a:latin typeface="Century Gothic" panose="020B0502020202020204" pitchFamily="34" charset="0"/>
            </a:endParaRPr>
          </a:p>
          <a:p>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On </a:t>
            </a:r>
            <a:r>
              <a:rPr lang="en-GB" sz="2000" u="sng" dirty="0" smtClean="0">
                <a:solidFill>
                  <a:schemeClr val="accent5">
                    <a:lumMod val="50000"/>
                  </a:schemeClr>
                </a:solidFill>
                <a:latin typeface="Century Gothic" panose="020B0502020202020204" pitchFamily="34" charset="0"/>
              </a:rPr>
              <a:t>Mondays</a:t>
            </a:r>
            <a:r>
              <a:rPr lang="en-GB" sz="2000" dirty="0" smtClean="0">
                <a:solidFill>
                  <a:schemeClr val="accent5">
                    <a:lumMod val="50000"/>
                  </a:schemeClr>
                </a:solidFill>
                <a:latin typeface="Century Gothic" panose="020B0502020202020204" pitchFamily="34" charset="0"/>
              </a:rPr>
              <a:t> </a:t>
            </a:r>
            <a:r>
              <a:rPr lang="en-GB" sz="2000" dirty="0">
                <a:solidFill>
                  <a:schemeClr val="accent5">
                    <a:lumMod val="50000"/>
                  </a:schemeClr>
                </a:solidFill>
                <a:latin typeface="Century Gothic" panose="020B0502020202020204" pitchFamily="34" charset="0"/>
              </a:rPr>
              <a:t>during our library session, they can choose  </a:t>
            </a:r>
            <a:r>
              <a:rPr lang="en-GB" sz="2000" b="1" dirty="0">
                <a:solidFill>
                  <a:schemeClr val="accent5">
                    <a:lumMod val="50000"/>
                  </a:schemeClr>
                </a:solidFill>
                <a:latin typeface="Century Gothic" panose="020B0502020202020204" pitchFamily="34" charset="0"/>
              </a:rPr>
              <a:t>two</a:t>
            </a:r>
            <a:r>
              <a:rPr lang="en-GB" sz="2000" dirty="0">
                <a:solidFill>
                  <a:schemeClr val="accent5">
                    <a:lumMod val="50000"/>
                  </a:schemeClr>
                </a:solidFill>
                <a:latin typeface="Century Gothic" panose="020B0502020202020204" pitchFamily="34" charset="0"/>
              </a:rPr>
              <a:t> books to read for pleasure. </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b="1" dirty="0">
                <a:solidFill>
                  <a:schemeClr val="accent5">
                    <a:lumMod val="50000"/>
                  </a:schemeClr>
                </a:solidFill>
                <a:latin typeface="Century Gothic" panose="020B0502020202020204" pitchFamily="34" charset="0"/>
              </a:rPr>
              <a:t>Two</a:t>
            </a:r>
            <a:r>
              <a:rPr lang="en-GB" sz="2000" dirty="0">
                <a:solidFill>
                  <a:schemeClr val="accent5">
                    <a:lumMod val="50000"/>
                  </a:schemeClr>
                </a:solidFill>
                <a:latin typeface="Century Gothic" panose="020B0502020202020204" pitchFamily="34" charset="0"/>
              </a:rPr>
              <a:t> phonics books will be sent home on </a:t>
            </a:r>
            <a:r>
              <a:rPr lang="en-GB" sz="2000" u="sng" dirty="0">
                <a:solidFill>
                  <a:schemeClr val="accent5">
                    <a:lumMod val="50000"/>
                  </a:schemeClr>
                </a:solidFill>
                <a:latin typeface="Century Gothic" panose="020B0502020202020204" pitchFamily="34" charset="0"/>
              </a:rPr>
              <a:t>Fridays</a:t>
            </a:r>
            <a:r>
              <a:rPr lang="en-GB" sz="2000" dirty="0">
                <a:solidFill>
                  <a:schemeClr val="accent5">
                    <a:lumMod val="50000"/>
                  </a:schemeClr>
                </a:solidFill>
                <a:latin typeface="Century Gothic" panose="020B0502020202020204" pitchFamily="34" charset="0"/>
              </a:rPr>
              <a:t>. These include only words the pupils have learnt so they will be able to read them independently. </a:t>
            </a:r>
            <a:r>
              <a:rPr lang="en-GB" sz="2000" i="1" dirty="0">
                <a:solidFill>
                  <a:schemeClr val="accent5">
                    <a:lumMod val="50000"/>
                  </a:schemeClr>
                </a:solidFill>
                <a:latin typeface="Century Gothic" panose="020B0502020202020204" pitchFamily="34" charset="0"/>
              </a:rPr>
              <a:t>These should be kept in their book bags.</a:t>
            </a:r>
          </a:p>
          <a:p>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Reading Buddies has been introduced this year. Year 5 will inspire Year 1 by reading with them.</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Whole class reading takes place daily</a:t>
            </a:r>
            <a:r>
              <a:rPr lang="en-GB" sz="2000" dirty="0" smtClean="0">
                <a:solidFill>
                  <a:schemeClr val="accent5">
                    <a:lumMod val="50000"/>
                  </a:schemeClr>
                </a:solidFill>
                <a:latin typeface="Century Gothic" panose="020B0502020202020204" pitchFamily="34" charset="0"/>
              </a:rPr>
              <a:t>*.</a:t>
            </a:r>
          </a:p>
          <a:p>
            <a:endParaRPr lang="en-GB" sz="2000" dirty="0">
              <a:solidFill>
                <a:schemeClr val="accent5">
                  <a:lumMod val="50000"/>
                </a:schemeClr>
              </a:solidFill>
              <a:latin typeface="Century Gothic" panose="020B0502020202090204" pitchFamily="34" charset="0"/>
            </a:endParaRPr>
          </a:p>
          <a:p>
            <a:pPr marL="342900" indent="-342900">
              <a:lnSpc>
                <a:spcPct val="100000"/>
              </a:lnSpc>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The children should be reading a minimum of 5 times a            week at home and the reading record should be signed           each time, allowing us to keep track of home reading.</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p:txBody>
      </p:sp>
      <p:pic>
        <p:nvPicPr>
          <p:cNvPr id="4098" name="Picture 2" descr="How To Find a Book Title When You Don't Know the N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6390" y="1619956"/>
            <a:ext cx="3520630" cy="2200395"/>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1396" y="6467475"/>
            <a:ext cx="3358342" cy="261610"/>
          </a:xfrm>
          <a:prstGeom prst="rect">
            <a:avLst/>
          </a:prstGeom>
          <a:noFill/>
        </p:spPr>
        <p:txBody>
          <a:bodyPr wrap="square" rtlCol="0">
            <a:spAutoFit/>
          </a:bodyPr>
          <a:lstStyle/>
          <a:p>
            <a:r>
              <a:rPr lang="en-US" sz="1050" i="1" dirty="0">
                <a:solidFill>
                  <a:schemeClr val="accent5">
                    <a:lumMod val="50000"/>
                  </a:schemeClr>
                </a:solidFill>
                <a:latin typeface="Century Gothic" panose="020B0502020202020204" pitchFamily="34" charset="0"/>
              </a:rPr>
              <a:t>*Subject to time</a:t>
            </a:r>
            <a:r>
              <a:rPr lang="en-US" sz="1050" i="1" dirty="0">
                <a:latin typeface="Century Gothic" panose="020B0502020202020204" pitchFamily="34" charset="0"/>
              </a:rPr>
              <a:t>. </a:t>
            </a:r>
            <a:endParaRPr lang="en-GB" sz="1050" i="1" dirty="0">
              <a:latin typeface="Century Gothic" panose="020B0502020202020204" pitchFamily="34" charset="0"/>
            </a:endParaRPr>
          </a:p>
        </p:txBody>
      </p:sp>
      <p:pic>
        <p:nvPicPr>
          <p:cNvPr id="4" name="Picture 3">
            <a:extLst>
              <a:ext uri="{FF2B5EF4-FFF2-40B4-BE49-F238E27FC236}">
                <a16:creationId xmlns:a16="http://schemas.microsoft.com/office/drawing/2014/main" id="{87CCA85B-9FB1-42A5-1606-CDE943569F47}"/>
              </a:ext>
            </a:extLst>
          </p:cNvPr>
          <p:cNvPicPr>
            <a:picLocks noChangeAspect="1"/>
          </p:cNvPicPr>
          <p:nvPr/>
        </p:nvPicPr>
        <p:blipFill>
          <a:blip r:embed="rId3"/>
          <a:stretch>
            <a:fillRect/>
          </a:stretch>
        </p:blipFill>
        <p:spPr>
          <a:xfrm>
            <a:off x="2691199" y="5933576"/>
            <a:ext cx="6509951" cy="924424"/>
          </a:xfrm>
          <a:prstGeom prst="rect">
            <a:avLst/>
          </a:prstGeom>
        </p:spPr>
      </p:pic>
      <p:pic>
        <p:nvPicPr>
          <p:cNvPr id="7" name="Picture 6">
            <a:extLst>
              <a:ext uri="{FF2B5EF4-FFF2-40B4-BE49-F238E27FC236}">
                <a16:creationId xmlns:a16="http://schemas.microsoft.com/office/drawing/2014/main" id="{DA210BA2-27E0-83B2-5603-51F71F21E7A9}"/>
              </a:ext>
            </a:extLst>
          </p:cNvPr>
          <p:cNvPicPr>
            <a:picLocks noChangeAspect="1"/>
          </p:cNvPicPr>
          <p:nvPr/>
        </p:nvPicPr>
        <p:blipFill>
          <a:blip r:embed="rId4"/>
          <a:stretch>
            <a:fillRect/>
          </a:stretch>
        </p:blipFill>
        <p:spPr>
          <a:xfrm>
            <a:off x="10425511" y="-66349"/>
            <a:ext cx="1847248" cy="1908213"/>
          </a:xfrm>
          <a:prstGeom prst="rect">
            <a:avLst/>
          </a:prstGeom>
        </p:spPr>
      </p:pic>
      <p:pic>
        <p:nvPicPr>
          <p:cNvPr id="5" name="Picture 4"/>
          <p:cNvPicPr>
            <a:picLocks noChangeAspect="1"/>
          </p:cNvPicPr>
          <p:nvPr/>
        </p:nvPicPr>
        <p:blipFill rotWithShape="1">
          <a:blip r:embed="rId5"/>
          <a:srcRect l="5678" t="2486" r="4954" b="1788"/>
          <a:stretch/>
        </p:blipFill>
        <p:spPr>
          <a:xfrm>
            <a:off x="9690537" y="3993931"/>
            <a:ext cx="1481959" cy="2165132"/>
          </a:xfrm>
          <a:prstGeom prst="rect">
            <a:avLst/>
          </a:prstGeom>
        </p:spPr>
      </p:pic>
    </p:spTree>
    <p:extLst>
      <p:ext uri="{BB962C8B-B14F-4D97-AF65-F5344CB8AC3E}">
        <p14:creationId xmlns:p14="http://schemas.microsoft.com/office/powerpoint/2010/main" val="195368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04" y="333803"/>
            <a:ext cx="7035282" cy="6924973"/>
          </a:xfrm>
          <a:prstGeom prst="rect">
            <a:avLst/>
          </a:prstGeom>
          <a:noFill/>
        </p:spPr>
        <p:txBody>
          <a:bodyPr wrap="square" rtlCol="0">
            <a:spAutoFit/>
          </a:bodyPr>
          <a:lstStyle/>
          <a:p>
            <a:r>
              <a:rPr lang="en-GB" sz="3200" b="1" dirty="0">
                <a:solidFill>
                  <a:schemeClr val="accent5">
                    <a:lumMod val="50000"/>
                  </a:schemeClr>
                </a:solidFill>
                <a:latin typeface="Century Gothic" panose="020B0502020202020204" pitchFamily="34" charset="0"/>
              </a:rPr>
              <a:t>R</a:t>
            </a:r>
            <a:r>
              <a:rPr lang="en-GB" sz="3200" dirty="0">
                <a:solidFill>
                  <a:schemeClr val="accent5">
                    <a:lumMod val="50000"/>
                  </a:schemeClr>
                </a:solidFill>
                <a:latin typeface="Century Gothic" panose="020B0502020202020204" pitchFamily="34" charset="0"/>
              </a:rPr>
              <a:t>ead </a:t>
            </a:r>
            <a:r>
              <a:rPr lang="en-GB" sz="3200" b="1" dirty="0">
                <a:solidFill>
                  <a:schemeClr val="accent5">
                    <a:lumMod val="50000"/>
                  </a:schemeClr>
                </a:solidFill>
                <a:latin typeface="Century Gothic" panose="020B0502020202020204" pitchFamily="34" charset="0"/>
              </a:rPr>
              <a:t>W</a:t>
            </a:r>
            <a:r>
              <a:rPr lang="en-GB" sz="3200" dirty="0">
                <a:solidFill>
                  <a:schemeClr val="accent5">
                    <a:lumMod val="50000"/>
                  </a:schemeClr>
                </a:solidFill>
                <a:latin typeface="Century Gothic" panose="020B0502020202020204" pitchFamily="34" charset="0"/>
              </a:rPr>
              <a:t>rite </a:t>
            </a:r>
            <a:r>
              <a:rPr lang="en-GB" sz="3200" b="1" dirty="0">
                <a:solidFill>
                  <a:schemeClr val="accent5">
                    <a:lumMod val="50000"/>
                  </a:schemeClr>
                </a:solidFill>
                <a:latin typeface="Century Gothic" panose="020B0502020202020204" pitchFamily="34" charset="0"/>
              </a:rPr>
              <a:t>I</a:t>
            </a:r>
            <a:r>
              <a:rPr lang="en-GB" sz="3200" dirty="0">
                <a:solidFill>
                  <a:schemeClr val="accent5">
                    <a:lumMod val="50000"/>
                  </a:schemeClr>
                </a:solidFill>
                <a:latin typeface="Century Gothic" panose="020B0502020202020204" pitchFamily="34" charset="0"/>
              </a:rPr>
              <a:t>nc - Phonics</a:t>
            </a:r>
          </a:p>
          <a:p>
            <a:endParaRPr lang="en-GB" sz="2000" u="sng" dirty="0">
              <a:solidFill>
                <a:schemeClr val="accent5">
                  <a:lumMod val="50000"/>
                </a:schemeClr>
              </a:solidFill>
              <a:latin typeface="Century Gothic" panose="020B0502020202020204" pitchFamily="34" charset="0"/>
            </a:endParaRPr>
          </a:p>
          <a:p>
            <a:endParaRPr lang="en-GB" sz="2000" u="sng"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smtClean="0">
                <a:solidFill>
                  <a:schemeClr val="accent5">
                    <a:lumMod val="50000"/>
                  </a:schemeClr>
                </a:solidFill>
                <a:latin typeface="Century Gothic" panose="020B0502020202020204" pitchFamily="34" charset="0"/>
              </a:rPr>
              <a:t>This half term we </a:t>
            </a:r>
            <a:r>
              <a:rPr lang="en-GB" sz="2000" dirty="0">
                <a:solidFill>
                  <a:schemeClr val="accent5">
                    <a:lumMod val="50000"/>
                  </a:schemeClr>
                </a:solidFill>
                <a:latin typeface="Century Gothic" panose="020B0502020202020204" pitchFamily="34" charset="0"/>
              </a:rPr>
              <a:t>will be hosting a parent workshop on how to support phonics learning at </a:t>
            </a:r>
            <a:r>
              <a:rPr lang="en-GB" sz="2000" dirty="0" smtClean="0">
                <a:solidFill>
                  <a:schemeClr val="accent5">
                    <a:lumMod val="50000"/>
                  </a:schemeClr>
                </a:solidFill>
                <a:latin typeface="Century Gothic" panose="020B0502020202020204" pitchFamily="34" charset="0"/>
              </a:rPr>
              <a:t>home. Date to be confirmed.</a:t>
            </a: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Ruth </a:t>
            </a:r>
            <a:r>
              <a:rPr lang="en-GB" sz="2000" dirty="0" err="1">
                <a:solidFill>
                  <a:schemeClr val="accent5">
                    <a:lumMod val="50000"/>
                  </a:schemeClr>
                </a:solidFill>
                <a:latin typeface="Century Gothic" panose="020B0502020202020204" pitchFamily="34" charset="0"/>
              </a:rPr>
              <a:t>Minskin</a:t>
            </a:r>
            <a:r>
              <a:rPr lang="en-GB" sz="2000" dirty="0">
                <a:solidFill>
                  <a:schemeClr val="accent5">
                    <a:lumMod val="50000"/>
                  </a:schemeClr>
                </a:solidFill>
                <a:latin typeface="Century Gothic" panose="020B0502020202020204" pitchFamily="34" charset="0"/>
              </a:rPr>
              <a:t> videos can also be found YOUTUBE</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Phonics assessments take place every half term and pupils are placed into groups based on sounds that are secure in. </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In </a:t>
            </a:r>
            <a:r>
              <a:rPr lang="en-GB" sz="2000" dirty="0" smtClean="0">
                <a:solidFill>
                  <a:schemeClr val="accent5">
                    <a:lumMod val="50000"/>
                  </a:schemeClr>
                </a:solidFill>
                <a:latin typeface="Century Gothic" panose="020B0502020202020204" pitchFamily="34" charset="0"/>
              </a:rPr>
              <a:t>June they </a:t>
            </a:r>
            <a:r>
              <a:rPr lang="en-GB" sz="2000" dirty="0">
                <a:solidFill>
                  <a:schemeClr val="accent5">
                    <a:lumMod val="50000"/>
                  </a:schemeClr>
                </a:solidFill>
                <a:latin typeface="Century Gothic" panose="020B0502020202020204" pitchFamily="34" charset="0"/>
              </a:rPr>
              <a:t>will take a national test for their phonics assessment</a:t>
            </a:r>
            <a:r>
              <a:rPr lang="en-GB" sz="2000" dirty="0" smtClean="0">
                <a:solidFill>
                  <a:schemeClr val="accent5">
                    <a:lumMod val="50000"/>
                  </a:schemeClr>
                </a:solidFill>
                <a:latin typeface="Century Gothic" panose="020B0502020202020204" pitchFamily="34" charset="0"/>
              </a:rPr>
              <a:t>.</a:t>
            </a:r>
          </a:p>
          <a:p>
            <a:endParaRPr lang="en-GB" sz="2000" dirty="0" smtClean="0">
              <a:solidFill>
                <a:schemeClr val="accent5">
                  <a:lumMod val="50000"/>
                </a:schemeClr>
              </a:solidFill>
              <a:latin typeface="Century Gothic" panose="020B0502020202020204" pitchFamily="34" charset="0"/>
            </a:endParaRPr>
          </a:p>
          <a:p>
            <a:pPr marL="342900" lvl="0" indent="-342900">
              <a:buFont typeface="Arial" panose="020B0604020202020204" pitchFamily="34" charset="0"/>
              <a:buChar char="•"/>
            </a:pPr>
            <a:r>
              <a:rPr lang="en-GB" sz="2000" dirty="0">
                <a:solidFill>
                  <a:srgbClr val="4472C4">
                    <a:lumMod val="50000"/>
                  </a:srgbClr>
                </a:solidFill>
                <a:latin typeface="Century Gothic" panose="020B0502020202090204" pitchFamily="34" charset="0"/>
              </a:rPr>
              <a:t>If any of the RWI books are lost of damaged you will be asked to replace the book or donate towards the cost of ordering new </a:t>
            </a:r>
            <a:r>
              <a:rPr lang="en-GB" sz="2000" dirty="0" smtClean="0">
                <a:solidFill>
                  <a:srgbClr val="4472C4">
                    <a:lumMod val="50000"/>
                  </a:srgbClr>
                </a:solidFill>
                <a:latin typeface="Century Gothic" panose="020B0502020202090204" pitchFamily="34" charset="0"/>
              </a:rPr>
              <a:t>books.</a:t>
            </a:r>
            <a:endParaRPr lang="en-GB" sz="2000" dirty="0">
              <a:solidFill>
                <a:srgbClr val="4472C4">
                  <a:lumMod val="50000"/>
                </a:srgbClr>
              </a:solidFill>
              <a:latin typeface="Century Gothic" panose="020B0502020202090204" pitchFamily="34" charset="0"/>
            </a:endParaRP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endParaRPr lang="en-GB" sz="3200" dirty="0">
              <a:solidFill>
                <a:schemeClr val="accent5">
                  <a:lumMod val="50000"/>
                </a:schemeClr>
              </a:solidFill>
              <a:latin typeface="Century Gothic" panose="020B0502020202020204" pitchFamily="34" charset="0"/>
            </a:endParaRPr>
          </a:p>
        </p:txBody>
      </p:sp>
      <p:pic>
        <p:nvPicPr>
          <p:cNvPr id="4" name="Picture 3">
            <a:extLst>
              <a:ext uri="{FF2B5EF4-FFF2-40B4-BE49-F238E27FC236}">
                <a16:creationId xmlns:a16="http://schemas.microsoft.com/office/drawing/2014/main" id="{87CCA85B-9FB1-42A5-1606-CDE943569F47}"/>
              </a:ext>
            </a:extLst>
          </p:cNvPr>
          <p:cNvPicPr>
            <a:picLocks noChangeAspect="1"/>
          </p:cNvPicPr>
          <p:nvPr/>
        </p:nvPicPr>
        <p:blipFill>
          <a:blip r:embed="rId2"/>
          <a:stretch>
            <a:fillRect/>
          </a:stretch>
        </p:blipFill>
        <p:spPr>
          <a:xfrm>
            <a:off x="3409657" y="6037089"/>
            <a:ext cx="5780997" cy="820911"/>
          </a:xfrm>
          <a:prstGeom prst="rect">
            <a:avLst/>
          </a:prstGeom>
        </p:spPr>
      </p:pic>
      <p:pic>
        <p:nvPicPr>
          <p:cNvPr id="7" name="Picture 6">
            <a:extLst>
              <a:ext uri="{FF2B5EF4-FFF2-40B4-BE49-F238E27FC236}">
                <a16:creationId xmlns:a16="http://schemas.microsoft.com/office/drawing/2014/main" id="{DA210BA2-27E0-83B2-5603-51F71F21E7A9}"/>
              </a:ext>
            </a:extLst>
          </p:cNvPr>
          <p:cNvPicPr>
            <a:picLocks noChangeAspect="1"/>
          </p:cNvPicPr>
          <p:nvPr/>
        </p:nvPicPr>
        <p:blipFill>
          <a:blip r:embed="rId3"/>
          <a:stretch>
            <a:fillRect/>
          </a:stretch>
        </p:blipFill>
        <p:spPr>
          <a:xfrm>
            <a:off x="10425511" y="-66349"/>
            <a:ext cx="1847248" cy="1908213"/>
          </a:xfrm>
          <a:prstGeom prst="rect">
            <a:avLst/>
          </a:prstGeom>
        </p:spPr>
      </p:pic>
      <p:pic>
        <p:nvPicPr>
          <p:cNvPr id="6" name="Picture 5">
            <a:extLst>
              <a:ext uri="{FF2B5EF4-FFF2-40B4-BE49-F238E27FC236}">
                <a16:creationId xmlns:a16="http://schemas.microsoft.com/office/drawing/2014/main" id="{6790AA9F-A111-A925-FA49-137D4D3BC02D}"/>
              </a:ext>
            </a:extLst>
          </p:cNvPr>
          <p:cNvPicPr>
            <a:picLocks noChangeAspect="1"/>
          </p:cNvPicPr>
          <p:nvPr/>
        </p:nvPicPr>
        <p:blipFill rotWithShape="1">
          <a:blip r:embed="rId4"/>
          <a:srcRect t="6367"/>
          <a:stretch/>
        </p:blipFill>
        <p:spPr>
          <a:xfrm>
            <a:off x="9934970" y="1852355"/>
            <a:ext cx="1732384" cy="1261618"/>
          </a:xfrm>
          <a:prstGeom prst="rect">
            <a:avLst/>
          </a:prstGeom>
        </p:spPr>
      </p:pic>
      <p:pic>
        <p:nvPicPr>
          <p:cNvPr id="11" name="Picture 10">
            <a:extLst>
              <a:ext uri="{FF2B5EF4-FFF2-40B4-BE49-F238E27FC236}">
                <a16:creationId xmlns:a16="http://schemas.microsoft.com/office/drawing/2014/main" id="{4A7298F1-7A2A-1EC7-56C6-29F8C5B7F522}"/>
              </a:ext>
            </a:extLst>
          </p:cNvPr>
          <p:cNvPicPr>
            <a:picLocks noChangeAspect="1"/>
          </p:cNvPicPr>
          <p:nvPr/>
        </p:nvPicPr>
        <p:blipFill>
          <a:blip r:embed="rId5"/>
          <a:stretch>
            <a:fillRect/>
          </a:stretch>
        </p:blipFill>
        <p:spPr>
          <a:xfrm>
            <a:off x="7517417" y="1346243"/>
            <a:ext cx="2276669" cy="1781897"/>
          </a:xfrm>
          <a:prstGeom prst="rect">
            <a:avLst/>
          </a:prstGeom>
        </p:spPr>
      </p:pic>
      <p:pic>
        <p:nvPicPr>
          <p:cNvPr id="13" name="Picture 12">
            <a:extLst>
              <a:ext uri="{FF2B5EF4-FFF2-40B4-BE49-F238E27FC236}">
                <a16:creationId xmlns:a16="http://schemas.microsoft.com/office/drawing/2014/main" id="{E14E43ED-20DD-6EB8-86F5-87249B1DB7B3}"/>
              </a:ext>
            </a:extLst>
          </p:cNvPr>
          <p:cNvPicPr>
            <a:picLocks noChangeAspect="1"/>
          </p:cNvPicPr>
          <p:nvPr/>
        </p:nvPicPr>
        <p:blipFill>
          <a:blip r:embed="rId6"/>
          <a:stretch>
            <a:fillRect/>
          </a:stretch>
        </p:blipFill>
        <p:spPr>
          <a:xfrm>
            <a:off x="7594352" y="3192380"/>
            <a:ext cx="4073001" cy="2837811"/>
          </a:xfrm>
          <a:prstGeom prst="rect">
            <a:avLst/>
          </a:prstGeom>
        </p:spPr>
      </p:pic>
    </p:spTree>
    <p:extLst>
      <p:ext uri="{BB962C8B-B14F-4D97-AF65-F5344CB8AC3E}">
        <p14:creationId xmlns:p14="http://schemas.microsoft.com/office/powerpoint/2010/main" val="279403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letics (educational softwar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211" y="3252354"/>
            <a:ext cx="2316895" cy="16329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155" y="906970"/>
            <a:ext cx="3944192" cy="3724096"/>
          </a:xfrm>
          <a:prstGeom prst="rect">
            <a:avLst/>
          </a:prstGeom>
          <a:noFill/>
        </p:spPr>
        <p:txBody>
          <a:bodyPr wrap="square" rtlCol="0">
            <a:spAutoFit/>
          </a:bodyPr>
          <a:lstStyle/>
          <a:p>
            <a:endParaRPr lang="en-US" dirty="0">
              <a:latin typeface="Century Gothic" panose="020B0502020202020204" pitchFamily="34" charset="0"/>
            </a:endParaRPr>
          </a:p>
          <a:p>
            <a:endParaRPr lang="en-US" dirty="0">
              <a:latin typeface="Century Gothic" panose="020B0502020202020204" pitchFamily="34" charset="0"/>
            </a:endParaRPr>
          </a:p>
          <a:p>
            <a:endParaRPr lang="en-US" sz="2000" dirty="0">
              <a:solidFill>
                <a:schemeClr val="accent5">
                  <a:lumMod val="50000"/>
                </a:schemeClr>
              </a:solidFill>
              <a:latin typeface="Century Gothic" panose="020B0502020202020204" pitchFamily="34" charset="0"/>
            </a:endParaRPr>
          </a:p>
          <a:p>
            <a:r>
              <a:rPr lang="en-US" sz="2000" dirty="0" smtClean="0">
                <a:solidFill>
                  <a:schemeClr val="accent5">
                    <a:lumMod val="50000"/>
                  </a:schemeClr>
                </a:solidFill>
                <a:latin typeface="Century Gothic" panose="020B0502020202020204" pitchFamily="34" charset="0"/>
              </a:rPr>
              <a:t>The homework is due </a:t>
            </a:r>
            <a:r>
              <a:rPr lang="en-US" sz="2000" dirty="0">
                <a:solidFill>
                  <a:schemeClr val="accent5">
                    <a:lumMod val="50000"/>
                  </a:schemeClr>
                </a:solidFill>
                <a:latin typeface="Century Gothic" panose="020B0502020202020204" pitchFamily="34" charset="0"/>
              </a:rPr>
              <a:t>in </a:t>
            </a:r>
            <a:r>
              <a:rPr lang="en-US" sz="2000" dirty="0" smtClean="0">
                <a:solidFill>
                  <a:schemeClr val="accent5">
                    <a:lumMod val="50000"/>
                  </a:schemeClr>
                </a:solidFill>
                <a:latin typeface="Century Gothic" panose="020B0502020202020204" pitchFamily="34" charset="0"/>
              </a:rPr>
              <a:t>on </a:t>
            </a:r>
            <a:r>
              <a:rPr lang="en-US" sz="2000" b="1" dirty="0" smtClean="0">
                <a:solidFill>
                  <a:schemeClr val="accent5">
                    <a:lumMod val="50000"/>
                  </a:schemeClr>
                </a:solidFill>
                <a:latin typeface="Century Gothic" panose="020B0502020202020204" pitchFamily="34" charset="0"/>
              </a:rPr>
              <a:t>Monday. </a:t>
            </a:r>
          </a:p>
          <a:p>
            <a:endParaRPr lang="en-US" sz="2000" b="1" dirty="0">
              <a:solidFill>
                <a:schemeClr val="accent5">
                  <a:lumMod val="50000"/>
                </a:schemeClr>
              </a:solidFill>
              <a:latin typeface="Century Gothic" panose="020B0502020202020204" pitchFamily="34" charset="0"/>
            </a:endParaRPr>
          </a:p>
          <a:p>
            <a:r>
              <a:rPr lang="en-US" sz="2000" dirty="0">
                <a:solidFill>
                  <a:schemeClr val="accent5">
                    <a:lumMod val="50000"/>
                  </a:schemeClr>
                </a:solidFill>
                <a:latin typeface="Century Gothic" panose="020B0502020202020204" pitchFamily="34" charset="0"/>
              </a:rPr>
              <a:t>Weekly Mathletics is </a:t>
            </a:r>
            <a:r>
              <a:rPr lang="en-US" sz="2000" dirty="0" smtClean="0">
                <a:solidFill>
                  <a:schemeClr val="accent5">
                    <a:lumMod val="50000"/>
                  </a:schemeClr>
                </a:solidFill>
                <a:latin typeface="Century Gothic" panose="020B0502020202020204" pitchFamily="34" charset="0"/>
              </a:rPr>
              <a:t>assigned.</a:t>
            </a:r>
          </a:p>
          <a:p>
            <a:r>
              <a:rPr lang="en-US" sz="2000" dirty="0" smtClean="0">
                <a:solidFill>
                  <a:schemeClr val="accent5">
                    <a:lumMod val="50000"/>
                  </a:schemeClr>
                </a:solidFill>
                <a:latin typeface="Century Gothic" panose="020B0502020202020204" pitchFamily="34" charset="0"/>
              </a:rPr>
              <a:t>This is a consolidation.</a:t>
            </a:r>
          </a:p>
          <a:p>
            <a:endParaRPr lang="en-US" sz="2000" dirty="0">
              <a:solidFill>
                <a:schemeClr val="accent5">
                  <a:lumMod val="50000"/>
                </a:schemeClr>
              </a:solidFill>
              <a:latin typeface="Century Gothic" panose="020B0502020202020204" pitchFamily="34" charset="0"/>
            </a:endParaRPr>
          </a:p>
          <a:p>
            <a:r>
              <a:rPr lang="en-US" sz="2000" dirty="0" smtClean="0">
                <a:solidFill>
                  <a:schemeClr val="accent5">
                    <a:lumMod val="50000"/>
                  </a:schemeClr>
                </a:solidFill>
                <a:latin typeface="Century Gothic" panose="020B0502020202020204" pitchFamily="34" charset="0"/>
              </a:rPr>
              <a:t> Logins and how to set up accounts given at parents evening.</a:t>
            </a:r>
            <a:endParaRPr lang="en-GB" sz="2000" dirty="0">
              <a:solidFill>
                <a:schemeClr val="accent5">
                  <a:lumMod val="50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B07444A2-6C2B-E299-6302-52CB3E87DE2A}"/>
              </a:ext>
            </a:extLst>
          </p:cNvPr>
          <p:cNvPicPr>
            <a:picLocks noChangeAspect="1"/>
          </p:cNvPicPr>
          <p:nvPr/>
        </p:nvPicPr>
        <p:blipFill>
          <a:blip r:embed="rId3"/>
          <a:stretch>
            <a:fillRect/>
          </a:stretch>
        </p:blipFill>
        <p:spPr>
          <a:xfrm>
            <a:off x="10375854" y="0"/>
            <a:ext cx="1847248" cy="1908213"/>
          </a:xfrm>
          <a:prstGeom prst="rect">
            <a:avLst/>
          </a:prstGeom>
        </p:spPr>
      </p:pic>
      <p:pic>
        <p:nvPicPr>
          <p:cNvPr id="6" name="Picture 5">
            <a:extLst>
              <a:ext uri="{FF2B5EF4-FFF2-40B4-BE49-F238E27FC236}">
                <a16:creationId xmlns:a16="http://schemas.microsoft.com/office/drawing/2014/main" id="{6C0037F6-9A99-66D2-194A-503923B0872B}"/>
              </a:ext>
            </a:extLst>
          </p:cNvPr>
          <p:cNvPicPr>
            <a:picLocks noChangeAspect="1"/>
          </p:cNvPicPr>
          <p:nvPr/>
        </p:nvPicPr>
        <p:blipFill>
          <a:blip r:embed="rId4"/>
          <a:stretch>
            <a:fillRect/>
          </a:stretch>
        </p:blipFill>
        <p:spPr>
          <a:xfrm>
            <a:off x="2784505" y="5845976"/>
            <a:ext cx="7126842" cy="1012024"/>
          </a:xfrm>
          <a:prstGeom prst="rect">
            <a:avLst/>
          </a:prstGeom>
        </p:spPr>
      </p:pic>
      <p:pic>
        <p:nvPicPr>
          <p:cNvPr id="5" name="Picture 4"/>
          <p:cNvPicPr>
            <a:picLocks noChangeAspect="1"/>
          </p:cNvPicPr>
          <p:nvPr/>
        </p:nvPicPr>
        <p:blipFill>
          <a:blip r:embed="rId5"/>
          <a:stretch>
            <a:fillRect/>
          </a:stretch>
        </p:blipFill>
        <p:spPr>
          <a:xfrm>
            <a:off x="7000278" y="617092"/>
            <a:ext cx="3279404" cy="4268180"/>
          </a:xfrm>
          <a:prstGeom prst="rect">
            <a:avLst/>
          </a:prstGeom>
        </p:spPr>
      </p:pic>
      <p:pic>
        <p:nvPicPr>
          <p:cNvPr id="7" name="Picture 6"/>
          <p:cNvPicPr>
            <a:picLocks noChangeAspect="1"/>
          </p:cNvPicPr>
          <p:nvPr/>
        </p:nvPicPr>
        <p:blipFill rotWithShape="1">
          <a:blip r:embed="rId6"/>
          <a:srcRect r="3692"/>
          <a:stretch/>
        </p:blipFill>
        <p:spPr>
          <a:xfrm>
            <a:off x="4758503" y="617092"/>
            <a:ext cx="1970911" cy="2612510"/>
          </a:xfrm>
          <a:prstGeom prst="rect">
            <a:avLst/>
          </a:prstGeom>
        </p:spPr>
      </p:pic>
      <p:sp>
        <p:nvSpPr>
          <p:cNvPr id="8" name="TextBox 7"/>
          <p:cNvSpPr txBox="1"/>
          <p:nvPr/>
        </p:nvSpPr>
        <p:spPr>
          <a:xfrm>
            <a:off x="397626" y="617092"/>
            <a:ext cx="3224686" cy="584775"/>
          </a:xfrm>
          <a:prstGeom prst="rect">
            <a:avLst/>
          </a:prstGeom>
          <a:noFill/>
        </p:spPr>
        <p:txBody>
          <a:bodyPr wrap="square" rtlCol="0">
            <a:spAutoFit/>
          </a:bodyPr>
          <a:lstStyle/>
          <a:p>
            <a:r>
              <a:rPr lang="en-GB" sz="3200" dirty="0" smtClean="0">
                <a:solidFill>
                  <a:schemeClr val="accent5">
                    <a:lumMod val="50000"/>
                  </a:schemeClr>
                </a:solidFill>
                <a:latin typeface="Century Gothic" panose="020B0502020202090204" pitchFamily="34" charset="0"/>
              </a:rPr>
              <a:t>Home learning</a:t>
            </a:r>
            <a:endParaRPr lang="en-GB" sz="3200" dirty="0">
              <a:solidFill>
                <a:schemeClr val="accent5">
                  <a:lumMod val="50000"/>
                </a:schemeClr>
              </a:solidFill>
              <a:latin typeface="Century Gothic" panose="020B0502020202090204" pitchFamily="34" charset="0"/>
            </a:endParaRPr>
          </a:p>
        </p:txBody>
      </p:sp>
    </p:spTree>
    <p:extLst>
      <p:ext uri="{BB962C8B-B14F-4D97-AF65-F5344CB8AC3E}">
        <p14:creationId xmlns:p14="http://schemas.microsoft.com/office/powerpoint/2010/main" val="142475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708" y="55601"/>
            <a:ext cx="5760720" cy="1446550"/>
          </a:xfrm>
          <a:prstGeom prst="rect">
            <a:avLst/>
          </a:prstGeom>
          <a:noFill/>
        </p:spPr>
        <p:txBody>
          <a:bodyPr wrap="square" rtlCol="0">
            <a:spAutoFit/>
          </a:bodyPr>
          <a:lstStyle/>
          <a:p>
            <a:pPr algn="ctr"/>
            <a:r>
              <a:rPr lang="en-GB" sz="3200" dirty="0">
                <a:solidFill>
                  <a:schemeClr val="accent5">
                    <a:lumMod val="50000"/>
                  </a:schemeClr>
                </a:solidFill>
                <a:latin typeface="Century Gothic" panose="020B0502020202020204" pitchFamily="34" charset="0"/>
              </a:rPr>
              <a:t>Spellings</a:t>
            </a:r>
          </a:p>
          <a:p>
            <a:pPr algn="ctr"/>
            <a:endParaRPr lang="en-GB" sz="3200" dirty="0">
              <a:latin typeface="Century Gothic" panose="020B0502020202020204" pitchFamily="34" charset="0"/>
            </a:endParaRPr>
          </a:p>
          <a:p>
            <a:endParaRPr lang="en-GB" sz="2400" dirty="0">
              <a:latin typeface="Century Gothic" panose="020B0502020202020204" pitchFamily="34" charset="0"/>
            </a:endParaRPr>
          </a:p>
        </p:txBody>
      </p:sp>
      <p:pic>
        <p:nvPicPr>
          <p:cNvPr id="3" name="Picture 2" descr="Warrender Doc footer.png">
            <a:extLst>
              <a:ext uri="{FF2B5EF4-FFF2-40B4-BE49-F238E27FC236}">
                <a16:creationId xmlns:a16="http://schemas.microsoft.com/office/drawing/2014/main" id="{BFCF61F0-0727-8B44-FE6B-ECC9110189BB}"/>
              </a:ext>
            </a:extLst>
          </p:cNvPr>
          <p:cNvPicPr/>
          <p:nvPr/>
        </p:nvPicPr>
        <p:blipFill>
          <a:blip r:embed="rId2"/>
          <a:stretch>
            <a:fillRect/>
          </a:stretch>
        </p:blipFill>
        <p:spPr>
          <a:xfrm>
            <a:off x="2533650" y="5972175"/>
            <a:ext cx="6609943" cy="885825"/>
          </a:xfrm>
          <a:prstGeom prst="rect">
            <a:avLst/>
          </a:prstGeom>
        </p:spPr>
      </p:pic>
      <p:sp>
        <p:nvSpPr>
          <p:cNvPr id="4" name="TextBox 3">
            <a:extLst>
              <a:ext uri="{FF2B5EF4-FFF2-40B4-BE49-F238E27FC236}">
                <a16:creationId xmlns:a16="http://schemas.microsoft.com/office/drawing/2014/main" id="{BE96EFEA-8C5B-F309-337C-098FDD466EB8}"/>
              </a:ext>
            </a:extLst>
          </p:cNvPr>
          <p:cNvSpPr txBox="1"/>
          <p:nvPr/>
        </p:nvSpPr>
        <p:spPr>
          <a:xfrm>
            <a:off x="629127" y="1033060"/>
            <a:ext cx="6200775" cy="5570756"/>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On </a:t>
            </a:r>
            <a:r>
              <a:rPr lang="en-GB" sz="2000" b="1" dirty="0">
                <a:solidFill>
                  <a:schemeClr val="accent5">
                    <a:lumMod val="50000"/>
                  </a:schemeClr>
                </a:solidFill>
                <a:latin typeface="Century Gothic" panose="020B0502020202090204" pitchFamily="34" charset="0"/>
              </a:rPr>
              <a:t>Tuesday</a:t>
            </a:r>
            <a:r>
              <a:rPr lang="en-GB" sz="2000" dirty="0">
                <a:solidFill>
                  <a:schemeClr val="accent5">
                    <a:lumMod val="50000"/>
                  </a:schemeClr>
                </a:solidFill>
                <a:latin typeface="Century Gothic" panose="020B0502020202090204" pitchFamily="34" charset="0"/>
              </a:rPr>
              <a:t> we will have our weekly spelling test. These will expose children to all the phonics sounds and two common exception words. </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9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Each week they will increase in difficulty, but we will plan in activities to revise them during the school day.</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9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To support independence our weekly spellings are displayed with the corresponding Widget. </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9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These core symbols are also utilised within our learning so becoming familiar with these will also support their writing</a:t>
            </a:r>
            <a:r>
              <a:rPr lang="en-GB" sz="2000" dirty="0">
                <a:latin typeface="Century Gothic" panose="020B0502020202090204" pitchFamily="34" charset="0"/>
              </a:rPr>
              <a: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7CACF4EA-21EF-E33E-57AA-5850719A9BED}"/>
              </a:ext>
            </a:extLst>
          </p:cNvPr>
          <p:cNvPicPr>
            <a:picLocks noChangeAspect="1"/>
          </p:cNvPicPr>
          <p:nvPr/>
        </p:nvPicPr>
        <p:blipFill>
          <a:blip r:embed="rId3"/>
          <a:stretch>
            <a:fillRect/>
          </a:stretch>
        </p:blipFill>
        <p:spPr>
          <a:xfrm>
            <a:off x="10468276" y="0"/>
            <a:ext cx="1847248" cy="1908213"/>
          </a:xfrm>
          <a:prstGeom prst="rect">
            <a:avLst/>
          </a:prstGeom>
        </p:spPr>
      </p:pic>
      <p:pic>
        <p:nvPicPr>
          <p:cNvPr id="9" name="Picture 8">
            <a:extLst>
              <a:ext uri="{FF2B5EF4-FFF2-40B4-BE49-F238E27FC236}">
                <a16:creationId xmlns:a16="http://schemas.microsoft.com/office/drawing/2014/main" id="{E616570C-19A9-EE2D-09CA-E74CD05BA025}"/>
              </a:ext>
            </a:extLst>
          </p:cNvPr>
          <p:cNvPicPr>
            <a:picLocks noChangeAspect="1"/>
          </p:cNvPicPr>
          <p:nvPr/>
        </p:nvPicPr>
        <p:blipFill>
          <a:blip r:embed="rId4"/>
          <a:stretch>
            <a:fillRect/>
          </a:stretch>
        </p:blipFill>
        <p:spPr>
          <a:xfrm>
            <a:off x="9143593" y="1802912"/>
            <a:ext cx="1812007" cy="2929592"/>
          </a:xfrm>
          <a:prstGeom prst="rect">
            <a:avLst/>
          </a:prstGeom>
        </p:spPr>
      </p:pic>
      <p:pic>
        <p:nvPicPr>
          <p:cNvPr id="11" name="Picture 10">
            <a:extLst>
              <a:ext uri="{FF2B5EF4-FFF2-40B4-BE49-F238E27FC236}">
                <a16:creationId xmlns:a16="http://schemas.microsoft.com/office/drawing/2014/main" id="{BC7EAC6C-B2B8-C7B3-2EF9-F7751F07E556}"/>
              </a:ext>
            </a:extLst>
          </p:cNvPr>
          <p:cNvPicPr>
            <a:picLocks noChangeAspect="1"/>
          </p:cNvPicPr>
          <p:nvPr/>
        </p:nvPicPr>
        <p:blipFill>
          <a:blip r:embed="rId5"/>
          <a:stretch>
            <a:fillRect/>
          </a:stretch>
        </p:blipFill>
        <p:spPr>
          <a:xfrm>
            <a:off x="8284041" y="1908213"/>
            <a:ext cx="635784" cy="2702080"/>
          </a:xfrm>
          <a:prstGeom prst="rect">
            <a:avLst/>
          </a:prstGeom>
        </p:spPr>
      </p:pic>
    </p:spTree>
    <p:extLst>
      <p:ext uri="{BB962C8B-B14F-4D97-AF65-F5344CB8AC3E}">
        <p14:creationId xmlns:p14="http://schemas.microsoft.com/office/powerpoint/2010/main" val="414109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46DB9C-6525-59B6-8070-A3910EA1B6FE}"/>
              </a:ext>
            </a:extLst>
          </p:cNvPr>
          <p:cNvPicPr>
            <a:picLocks noChangeAspect="1"/>
          </p:cNvPicPr>
          <p:nvPr/>
        </p:nvPicPr>
        <p:blipFill>
          <a:blip r:embed="rId2"/>
          <a:stretch>
            <a:fillRect/>
          </a:stretch>
        </p:blipFill>
        <p:spPr>
          <a:xfrm>
            <a:off x="8387576" y="1696861"/>
            <a:ext cx="3625794" cy="4559346"/>
          </a:xfrm>
          <a:prstGeom prst="rect">
            <a:avLst/>
          </a:prstGeom>
        </p:spPr>
      </p:pic>
      <p:sp>
        <p:nvSpPr>
          <p:cNvPr id="2" name="TextBox 1"/>
          <p:cNvSpPr txBox="1"/>
          <p:nvPr/>
        </p:nvSpPr>
        <p:spPr>
          <a:xfrm>
            <a:off x="301594" y="222143"/>
            <a:ext cx="7088251" cy="7109639"/>
          </a:xfrm>
          <a:prstGeom prst="rect">
            <a:avLst/>
          </a:prstGeom>
          <a:noFill/>
        </p:spPr>
        <p:txBody>
          <a:bodyPr wrap="square" rtlCol="0">
            <a:spAutoFit/>
          </a:bodyPr>
          <a:lstStyle/>
          <a:p>
            <a:r>
              <a:rPr lang="en-GB" sz="3200" dirty="0">
                <a:solidFill>
                  <a:schemeClr val="accent5">
                    <a:lumMod val="50000"/>
                  </a:schemeClr>
                </a:solidFill>
                <a:latin typeface="Century Gothic" panose="020B0502020202020204" pitchFamily="34" charset="0"/>
              </a:rPr>
              <a:t>Uniform and PE</a:t>
            </a:r>
          </a:p>
          <a:p>
            <a:pPr marL="457200" indent="-457200" algn="ctr">
              <a:buFont typeface="Arial" panose="020B0604020202020204" pitchFamily="34" charset="0"/>
              <a:buChar char="•"/>
            </a:pPr>
            <a:endParaRPr lang="en-GB" sz="2000" b="1" u="sng" dirty="0">
              <a:solidFill>
                <a:schemeClr val="accent5">
                  <a:lumMod val="50000"/>
                </a:schemeClr>
              </a:solidFill>
              <a:latin typeface="Century Gothic" panose="020B0502020202020204" pitchFamily="34" charset="0"/>
            </a:endParaRPr>
          </a:p>
          <a:p>
            <a:pPr marL="457200" indent="-457200" algn="ctr">
              <a:buFont typeface="Arial" panose="020B0604020202020204" pitchFamily="34" charset="0"/>
              <a:buChar char="•"/>
            </a:pPr>
            <a:endParaRPr lang="en-GB" sz="2000" b="1" u="sng"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Please clearly name every piece of your child’s uniform. </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Only trainers on P.E. day</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On PE days, no jewellery is to be worn and earrings cannot be taped up.</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Only stud gold/silver earring – no hoops or fancy earrings</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Hair must be tied back.</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No hoodies for P.E. This is all due to health and safety. </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If black shorts are worn under dresses, these need to short and not longer than the dress </a:t>
            </a:r>
            <a:r>
              <a:rPr lang="en-GB" sz="2000" dirty="0" err="1" smtClean="0">
                <a:solidFill>
                  <a:schemeClr val="accent5">
                    <a:lumMod val="50000"/>
                  </a:schemeClr>
                </a:solidFill>
                <a:latin typeface="Century Gothic" panose="020B0502020202020204" pitchFamily="34" charset="0"/>
              </a:rPr>
              <a:t>e.g</a:t>
            </a:r>
            <a:r>
              <a:rPr lang="en-GB" sz="2000" dirty="0" smtClean="0">
                <a:solidFill>
                  <a:schemeClr val="accent5">
                    <a:lumMod val="50000"/>
                  </a:schemeClr>
                </a:solidFill>
                <a:latin typeface="Century Gothic" panose="020B0502020202020204" pitchFamily="34" charset="0"/>
              </a:rPr>
              <a:t> </a:t>
            </a:r>
            <a:r>
              <a:rPr lang="en-GB" sz="2000" dirty="0">
                <a:solidFill>
                  <a:schemeClr val="accent5">
                    <a:lumMod val="50000"/>
                  </a:schemeClr>
                </a:solidFill>
                <a:latin typeface="Century Gothic" panose="020B0502020202020204" pitchFamily="34" charset="0"/>
              </a:rPr>
              <a:t>cycling shorts are too long)</a:t>
            </a:r>
          </a:p>
          <a:p>
            <a:endParaRPr lang="en-GB" sz="2000" dirty="0">
              <a:solidFill>
                <a:schemeClr val="accent5">
                  <a:lumMod val="50000"/>
                </a:schemeClr>
              </a:solidFill>
              <a:latin typeface="Century Gothic" panose="020B0502020202020204" pitchFamily="34" charset="0"/>
            </a:endParaRPr>
          </a:p>
          <a:p>
            <a:r>
              <a:rPr lang="en-GB" sz="2000" i="1" dirty="0">
                <a:solidFill>
                  <a:schemeClr val="accent5">
                    <a:lumMod val="50000"/>
                  </a:schemeClr>
                </a:solidFill>
                <a:latin typeface="Century Gothic" panose="020B0502020202020204" pitchFamily="34" charset="0"/>
              </a:rPr>
              <a:t>If your child comes in wearing incorrect uniform, a green slip will be sent home.</a:t>
            </a:r>
          </a:p>
          <a:p>
            <a:pPr marL="342900" indent="-342900">
              <a:buFontTx/>
              <a:buChar char="-"/>
            </a:pPr>
            <a:endParaRPr lang="en-GB" sz="2400" dirty="0">
              <a:latin typeface="Century Gothic" panose="020B0502020202020204" pitchFamily="34" charset="0"/>
            </a:endParaRPr>
          </a:p>
          <a:p>
            <a:pPr marL="342900" indent="-342900">
              <a:buFontTx/>
              <a:buChar char="-"/>
            </a:pPr>
            <a:endParaRPr lang="en-GB" sz="2400" dirty="0">
              <a:latin typeface="Century Gothic" panose="020B0502020202020204" pitchFamily="34" charset="0"/>
            </a:endParaRPr>
          </a:p>
          <a:p>
            <a:endParaRPr lang="en-GB" sz="2400" dirty="0">
              <a:latin typeface="Century Gothic" panose="020B0502020202020204" pitchFamily="34" charset="0"/>
            </a:endParaRPr>
          </a:p>
        </p:txBody>
      </p:sp>
      <p:pic>
        <p:nvPicPr>
          <p:cNvPr id="5" name="Picture 4">
            <a:extLst>
              <a:ext uri="{FF2B5EF4-FFF2-40B4-BE49-F238E27FC236}">
                <a16:creationId xmlns:a16="http://schemas.microsoft.com/office/drawing/2014/main" id="{2B4DECFE-BD29-7BE7-F91A-9404CDEC7D24}"/>
              </a:ext>
            </a:extLst>
          </p:cNvPr>
          <p:cNvPicPr>
            <a:picLocks noChangeAspect="1"/>
          </p:cNvPicPr>
          <p:nvPr/>
        </p:nvPicPr>
        <p:blipFill>
          <a:blip r:embed="rId3"/>
          <a:stretch>
            <a:fillRect/>
          </a:stretch>
        </p:blipFill>
        <p:spPr>
          <a:xfrm>
            <a:off x="3066167" y="6007084"/>
            <a:ext cx="5992296" cy="850916"/>
          </a:xfrm>
          <a:prstGeom prst="rect">
            <a:avLst/>
          </a:prstGeom>
        </p:spPr>
      </p:pic>
      <p:pic>
        <p:nvPicPr>
          <p:cNvPr id="10" name="Picture 9">
            <a:extLst>
              <a:ext uri="{FF2B5EF4-FFF2-40B4-BE49-F238E27FC236}">
                <a16:creationId xmlns:a16="http://schemas.microsoft.com/office/drawing/2014/main" id="{A2AA0BBB-6A5C-97F7-4D66-5821F0572B7A}"/>
              </a:ext>
            </a:extLst>
          </p:cNvPr>
          <p:cNvPicPr>
            <a:picLocks noChangeAspect="1"/>
          </p:cNvPicPr>
          <p:nvPr/>
        </p:nvPicPr>
        <p:blipFill>
          <a:blip r:embed="rId4"/>
          <a:stretch>
            <a:fillRect/>
          </a:stretch>
        </p:blipFill>
        <p:spPr>
          <a:xfrm>
            <a:off x="10344752" y="-30377"/>
            <a:ext cx="1847248" cy="1908213"/>
          </a:xfrm>
          <a:prstGeom prst="rect">
            <a:avLst/>
          </a:prstGeom>
        </p:spPr>
      </p:pic>
    </p:spTree>
    <p:extLst>
      <p:ext uri="{BB962C8B-B14F-4D97-AF65-F5344CB8AC3E}">
        <p14:creationId xmlns:p14="http://schemas.microsoft.com/office/powerpoint/2010/main" val="2751221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210" y="556913"/>
            <a:ext cx="8388259" cy="1446550"/>
          </a:xfrm>
          <a:prstGeom prst="rect">
            <a:avLst/>
          </a:prstGeom>
          <a:noFill/>
        </p:spPr>
        <p:txBody>
          <a:bodyPr wrap="square" rtlCol="0">
            <a:spAutoFit/>
          </a:bodyPr>
          <a:lstStyle/>
          <a:p>
            <a:pPr algn="ctr"/>
            <a:r>
              <a:rPr lang="en-GB" sz="3200" dirty="0">
                <a:solidFill>
                  <a:schemeClr val="accent5">
                    <a:lumMod val="50000"/>
                  </a:schemeClr>
                </a:solidFill>
                <a:latin typeface="Century Gothic" panose="020B0502020202020204" pitchFamily="34" charset="0"/>
              </a:rPr>
              <a:t>How do we contact the teacher?</a:t>
            </a:r>
          </a:p>
          <a:p>
            <a:pPr algn="ctr"/>
            <a:endParaRPr lang="en-GB" sz="3200" dirty="0">
              <a:latin typeface="Century Gothic" panose="020B0502020202020204" pitchFamily="34" charset="0"/>
            </a:endParaRPr>
          </a:p>
          <a:p>
            <a:endParaRPr lang="en-GB" sz="2400" dirty="0">
              <a:latin typeface="Century Gothic" panose="020B0502020202020204" pitchFamily="34" charset="0"/>
            </a:endParaRPr>
          </a:p>
        </p:txBody>
      </p:sp>
      <p:pic>
        <p:nvPicPr>
          <p:cNvPr id="3" name="Picture 2" descr="Warrender Doc footer.png">
            <a:extLst>
              <a:ext uri="{FF2B5EF4-FFF2-40B4-BE49-F238E27FC236}">
                <a16:creationId xmlns:a16="http://schemas.microsoft.com/office/drawing/2014/main" id="{BFCF61F0-0727-8B44-FE6B-ECC9110189BB}"/>
              </a:ext>
            </a:extLst>
          </p:cNvPr>
          <p:cNvPicPr/>
          <p:nvPr/>
        </p:nvPicPr>
        <p:blipFill>
          <a:blip r:embed="rId2"/>
          <a:stretch>
            <a:fillRect/>
          </a:stretch>
        </p:blipFill>
        <p:spPr>
          <a:xfrm>
            <a:off x="2533650" y="5702300"/>
            <a:ext cx="7124700" cy="1012825"/>
          </a:xfrm>
          <a:prstGeom prst="rect">
            <a:avLst/>
          </a:prstGeom>
        </p:spPr>
      </p:pic>
      <p:pic>
        <p:nvPicPr>
          <p:cNvPr id="7" name="Picture 6">
            <a:extLst>
              <a:ext uri="{FF2B5EF4-FFF2-40B4-BE49-F238E27FC236}">
                <a16:creationId xmlns:a16="http://schemas.microsoft.com/office/drawing/2014/main" id="{7CACF4EA-21EF-E33E-57AA-5850719A9BED}"/>
              </a:ext>
            </a:extLst>
          </p:cNvPr>
          <p:cNvPicPr>
            <a:picLocks noChangeAspect="1"/>
          </p:cNvPicPr>
          <p:nvPr/>
        </p:nvPicPr>
        <p:blipFill>
          <a:blip r:embed="rId3"/>
          <a:stretch>
            <a:fillRect/>
          </a:stretch>
        </p:blipFill>
        <p:spPr>
          <a:xfrm>
            <a:off x="10468276" y="0"/>
            <a:ext cx="1847248" cy="1908213"/>
          </a:xfrm>
          <a:prstGeom prst="rect">
            <a:avLst/>
          </a:prstGeom>
        </p:spPr>
      </p:pic>
      <p:sp>
        <p:nvSpPr>
          <p:cNvPr id="8" name="TextBox 7">
            <a:extLst>
              <a:ext uri="{FF2B5EF4-FFF2-40B4-BE49-F238E27FC236}">
                <a16:creationId xmlns:a16="http://schemas.microsoft.com/office/drawing/2014/main" id="{1072CA25-5DD3-5666-7CF8-260533AAF2E2}"/>
              </a:ext>
            </a:extLst>
          </p:cNvPr>
          <p:cNvSpPr txBox="1"/>
          <p:nvPr/>
        </p:nvSpPr>
        <p:spPr>
          <a:xfrm>
            <a:off x="338589" y="1544557"/>
            <a:ext cx="10415136" cy="5170646"/>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Small messages or updates can be given at the door </a:t>
            </a:r>
            <a:r>
              <a:rPr lang="en-GB" sz="2000" b="1" i="1" dirty="0">
                <a:solidFill>
                  <a:schemeClr val="accent5">
                    <a:lumMod val="50000"/>
                  </a:schemeClr>
                </a:solidFill>
                <a:latin typeface="Century Gothic" panose="020B0502020202090204" pitchFamily="34" charset="0"/>
              </a:rPr>
              <a:t>after all the children have been dismissed.</a:t>
            </a:r>
          </a:p>
          <a:p>
            <a:pPr marL="285750" indent="-285750">
              <a:buFont typeface="Arial" panose="020B0604020202020204" pitchFamily="34" charset="0"/>
              <a:buChar char="•"/>
            </a:pPr>
            <a:endParaRPr lang="en-GB" sz="2000" dirty="0">
              <a:solidFill>
                <a:schemeClr val="accent5">
                  <a:lumMod val="50000"/>
                </a:schemeClr>
              </a:solidFill>
              <a:latin typeface="Century Gothic" panose="020B0502020202090204" pitchFamily="34" charset="0"/>
            </a:endParaRPr>
          </a:p>
          <a:p>
            <a:pPr marL="285750" indent="-28575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Any collection changes or medical appointments please call the office, and they will pass any messages on</a:t>
            </a:r>
            <a:r>
              <a:rPr lang="en-GB" sz="2000" dirty="0" smtClean="0">
                <a:solidFill>
                  <a:schemeClr val="accent5">
                    <a:lumMod val="50000"/>
                  </a:schemeClr>
                </a:solidFill>
                <a:latin typeface="Century Gothic" panose="020B0502020202090204" pitchFamily="34" charset="0"/>
              </a:rPr>
              <a:t>.</a:t>
            </a:r>
          </a:p>
          <a:p>
            <a:pPr marL="285750" indent="-285750">
              <a:buFont typeface="Arial" panose="020B0604020202020204" pitchFamily="34" charset="0"/>
              <a:buChar char="•"/>
            </a:pPr>
            <a:endParaRPr lang="en-GB" sz="2000" dirty="0">
              <a:solidFill>
                <a:schemeClr val="accent5">
                  <a:lumMod val="50000"/>
                </a:schemeClr>
              </a:solidFill>
              <a:latin typeface="Century Gothic" panose="020B0502020202090204" pitchFamily="34" charset="0"/>
            </a:endParaRPr>
          </a:p>
          <a:p>
            <a:pPr marL="285750" indent="-285750">
              <a:buFont typeface="Arial" panose="020B0604020202020204" pitchFamily="34" charset="0"/>
              <a:buChar char="•"/>
            </a:pPr>
            <a:r>
              <a:rPr lang="en-GB" sz="2000" dirty="0" smtClean="0">
                <a:solidFill>
                  <a:schemeClr val="accent5">
                    <a:lumMod val="50000"/>
                  </a:schemeClr>
                </a:solidFill>
                <a:latin typeface="Century Gothic" panose="020B0502020202090204" pitchFamily="34" charset="0"/>
              </a:rPr>
              <a:t>‘Handle with care’ written notes are always welcome.</a:t>
            </a:r>
            <a:endParaRPr lang="en-GB" sz="2000" dirty="0">
              <a:solidFill>
                <a:schemeClr val="accent5">
                  <a:lumMod val="50000"/>
                </a:schemeClr>
              </a:solidFill>
              <a:latin typeface="Century Gothic" panose="020B0502020202090204" pitchFamily="34" charset="0"/>
            </a:endParaRPr>
          </a:p>
          <a:p>
            <a:pPr marL="285750" indent="-285750">
              <a:buFont typeface="Arial" panose="020B0604020202020204" pitchFamily="34" charset="0"/>
              <a:buChar char="•"/>
            </a:pPr>
            <a:endParaRPr lang="en-GB" sz="2000" dirty="0">
              <a:solidFill>
                <a:schemeClr val="accent5">
                  <a:lumMod val="50000"/>
                </a:schemeClr>
              </a:solidFill>
              <a:latin typeface="Century Gothic" panose="020B0502020202090204" pitchFamily="34" charset="0"/>
            </a:endParaRPr>
          </a:p>
          <a:p>
            <a:pPr marL="285750" indent="-285750">
              <a:buFont typeface="Arial" panose="020B0604020202020204" pitchFamily="34" charset="0"/>
              <a:buChar char="•"/>
            </a:pPr>
            <a:r>
              <a:rPr lang="en-GB" sz="2000" dirty="0">
                <a:solidFill>
                  <a:schemeClr val="accent5">
                    <a:lumMod val="50000"/>
                  </a:schemeClr>
                </a:solidFill>
                <a:latin typeface="Century Gothic" panose="020B0502020202090204" pitchFamily="34" charset="0"/>
              </a:rPr>
              <a:t>If you would like to share/discuss anything </a:t>
            </a:r>
            <a:r>
              <a:rPr lang="en-GB" sz="2000" dirty="0" smtClean="0">
                <a:solidFill>
                  <a:schemeClr val="accent5">
                    <a:lumMod val="50000"/>
                  </a:schemeClr>
                </a:solidFill>
                <a:latin typeface="Century Gothic" panose="020B0502020202090204" pitchFamily="34" charset="0"/>
              </a:rPr>
              <a:t>more in depth regarding </a:t>
            </a:r>
            <a:r>
              <a:rPr lang="en-GB" sz="2000" dirty="0">
                <a:solidFill>
                  <a:schemeClr val="accent5">
                    <a:lumMod val="50000"/>
                  </a:schemeClr>
                </a:solidFill>
                <a:latin typeface="Century Gothic" panose="020B0502020202090204" pitchFamily="34" charset="0"/>
              </a:rPr>
              <a:t>your child, please arrange a meeting via the school website QR code. I will be in touch within 48hours by phone to arrange an appointment.</a:t>
            </a:r>
          </a:p>
          <a:p>
            <a:endParaRPr lang="en-GB" dirty="0">
              <a:solidFill>
                <a:schemeClr val="accent5">
                  <a:lumMod val="50000"/>
                </a:schemeClr>
              </a:solidFill>
            </a:endParaRPr>
          </a:p>
          <a:p>
            <a:pPr marL="285750" indent="-285750">
              <a:buFont typeface="Arial" panose="020B0604020202020204" pitchFamily="34" charset="0"/>
              <a:buChar char="•"/>
            </a:pPr>
            <a:r>
              <a:rPr lang="en-US" sz="2000" dirty="0">
                <a:solidFill>
                  <a:schemeClr val="accent5">
                    <a:lumMod val="50000"/>
                  </a:schemeClr>
                </a:solidFill>
                <a:latin typeface="Century Gothic" panose="020B0502020202090204" pitchFamily="34" charset="0"/>
              </a:rPr>
              <a:t>Our school policy is that we do not reply to direct-messages on dojo.</a:t>
            </a: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endParaRPr lang="en-GB" dirty="0">
              <a:solidFill>
                <a:schemeClr val="accent5">
                  <a:lumMod val="50000"/>
                </a:schemeClr>
              </a:solidFill>
            </a:endParaRPr>
          </a:p>
          <a:p>
            <a:pPr marL="285750" indent="-285750">
              <a:buFont typeface="Arial" panose="020B0604020202020204" pitchFamily="34" charset="0"/>
              <a:buChar char="•"/>
            </a:pPr>
            <a:endParaRPr lang="en-GB" dirty="0"/>
          </a:p>
          <a:p>
            <a:endParaRPr lang="en-GB" dirty="0"/>
          </a:p>
        </p:txBody>
      </p:sp>
      <p:pic>
        <p:nvPicPr>
          <p:cNvPr id="6" name="Picture 5">
            <a:extLst>
              <a:ext uri="{FF2B5EF4-FFF2-40B4-BE49-F238E27FC236}">
                <a16:creationId xmlns:a16="http://schemas.microsoft.com/office/drawing/2014/main" id="{C8990BD2-A697-1539-D4D1-082821F7081B}"/>
              </a:ext>
            </a:extLst>
          </p:cNvPr>
          <p:cNvPicPr>
            <a:picLocks noChangeAspect="1"/>
          </p:cNvPicPr>
          <p:nvPr/>
        </p:nvPicPr>
        <p:blipFill>
          <a:blip r:embed="rId4"/>
          <a:stretch>
            <a:fillRect/>
          </a:stretch>
        </p:blipFill>
        <p:spPr>
          <a:xfrm>
            <a:off x="10091563" y="4711659"/>
            <a:ext cx="1903289" cy="1497053"/>
          </a:xfrm>
          <a:prstGeom prst="rect">
            <a:avLst/>
          </a:prstGeom>
          <a:effectLst>
            <a:softEdge rad="190500"/>
          </a:effectLst>
        </p:spPr>
      </p:pic>
    </p:spTree>
    <p:extLst>
      <p:ext uri="{BB962C8B-B14F-4D97-AF65-F5344CB8AC3E}">
        <p14:creationId xmlns:p14="http://schemas.microsoft.com/office/powerpoint/2010/main" val="150328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10271125"/>
            <a:ext cx="44386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arrender Doc footer.png"/>
          <p:cNvPicPr/>
          <p:nvPr/>
        </p:nvPicPr>
        <p:blipFill>
          <a:blip r:embed="rId4"/>
          <a:stretch>
            <a:fillRect/>
          </a:stretch>
        </p:blipFill>
        <p:spPr>
          <a:xfrm>
            <a:off x="2392117" y="5644397"/>
            <a:ext cx="7124700" cy="1012825"/>
          </a:xfrm>
          <a:prstGeom prst="rect">
            <a:avLst/>
          </a:prstGeom>
        </p:spPr>
      </p:pic>
      <p:sp>
        <p:nvSpPr>
          <p:cNvPr id="2" name="TextBox 1">
            <a:extLst>
              <a:ext uri="{FF2B5EF4-FFF2-40B4-BE49-F238E27FC236}">
                <a16:creationId xmlns:a16="http://schemas.microsoft.com/office/drawing/2014/main" id="{40C5F003-F037-B95E-781D-954BCE82A0CD}"/>
              </a:ext>
            </a:extLst>
          </p:cNvPr>
          <p:cNvSpPr txBox="1"/>
          <p:nvPr/>
        </p:nvSpPr>
        <p:spPr>
          <a:xfrm>
            <a:off x="2097833" y="1847462"/>
            <a:ext cx="7996334" cy="2123658"/>
          </a:xfrm>
          <a:prstGeom prst="rect">
            <a:avLst/>
          </a:prstGeom>
          <a:noFill/>
        </p:spPr>
        <p:txBody>
          <a:bodyPr wrap="square" rtlCol="0">
            <a:spAutoFit/>
          </a:bodyPr>
          <a:lstStyle/>
          <a:p>
            <a:pPr algn="ctr"/>
            <a:r>
              <a:rPr lang="en-GB" sz="4400" b="1" dirty="0">
                <a:solidFill>
                  <a:schemeClr val="accent5">
                    <a:lumMod val="50000"/>
                  </a:schemeClr>
                </a:solidFill>
                <a:latin typeface="Century Gothic" panose="020B0502020202020204" pitchFamily="34" charset="0"/>
              </a:rPr>
              <a:t>Thank you for listening </a:t>
            </a:r>
          </a:p>
          <a:p>
            <a:pPr algn="ctr"/>
            <a:endParaRPr lang="en-GB" sz="4400" dirty="0">
              <a:solidFill>
                <a:schemeClr val="accent5">
                  <a:lumMod val="50000"/>
                </a:schemeClr>
              </a:solidFill>
              <a:latin typeface="Century Gothic" panose="020B0502020202020204" pitchFamily="34" charset="0"/>
            </a:endParaRPr>
          </a:p>
          <a:p>
            <a:pPr algn="ctr"/>
            <a:r>
              <a:rPr lang="en-GB" sz="4400" dirty="0">
                <a:solidFill>
                  <a:schemeClr val="accent5">
                    <a:lumMod val="50000"/>
                  </a:schemeClr>
                </a:solidFill>
                <a:latin typeface="Century Gothic" panose="020B0502020202020204" pitchFamily="34" charset="0"/>
              </a:rPr>
              <a:t>Do you have any questions?</a:t>
            </a:r>
          </a:p>
        </p:txBody>
      </p:sp>
      <p:pic>
        <p:nvPicPr>
          <p:cNvPr id="3" name="Picture 2">
            <a:extLst>
              <a:ext uri="{FF2B5EF4-FFF2-40B4-BE49-F238E27FC236}">
                <a16:creationId xmlns:a16="http://schemas.microsoft.com/office/drawing/2014/main" id="{6F228516-7E4D-7AE2-9AB5-D66B6D4B642F}"/>
              </a:ext>
            </a:extLst>
          </p:cNvPr>
          <p:cNvPicPr>
            <a:picLocks noChangeAspect="1"/>
          </p:cNvPicPr>
          <p:nvPr/>
        </p:nvPicPr>
        <p:blipFill>
          <a:blip r:embed="rId5"/>
          <a:stretch>
            <a:fillRect/>
          </a:stretch>
        </p:blipFill>
        <p:spPr>
          <a:xfrm>
            <a:off x="10344752" y="0"/>
            <a:ext cx="1847248" cy="1908213"/>
          </a:xfrm>
          <a:prstGeom prst="rect">
            <a:avLst/>
          </a:prstGeom>
        </p:spPr>
      </p:pic>
    </p:spTree>
    <p:extLst>
      <p:ext uri="{BB962C8B-B14F-4D97-AF65-F5344CB8AC3E}">
        <p14:creationId xmlns:p14="http://schemas.microsoft.com/office/powerpoint/2010/main" val="381916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91" y="0"/>
            <a:ext cx="10972800" cy="1143000"/>
          </a:xfrm>
        </p:spPr>
        <p:txBody>
          <a:bodyPr>
            <a:normAutofit/>
          </a:bodyPr>
          <a:lstStyle/>
          <a:p>
            <a:r>
              <a:rPr lang="en-GB" sz="3200" dirty="0">
                <a:solidFill>
                  <a:schemeClr val="accent5">
                    <a:lumMod val="50000"/>
                  </a:schemeClr>
                </a:solidFill>
                <a:latin typeface="Century Gothic" panose="020B0502020202020204" pitchFamily="34" charset="0"/>
              </a:rPr>
              <a:t>Our Values</a:t>
            </a:r>
          </a:p>
        </p:txBody>
      </p:sp>
      <p:sp>
        <p:nvSpPr>
          <p:cNvPr id="3" name="Content Placeholder 2"/>
          <p:cNvSpPr>
            <a:spLocks noGrp="1"/>
          </p:cNvSpPr>
          <p:nvPr>
            <p:ph idx="1"/>
          </p:nvPr>
        </p:nvSpPr>
        <p:spPr>
          <a:xfrm>
            <a:off x="162610" y="1033199"/>
            <a:ext cx="10198809" cy="4389120"/>
          </a:xfrm>
        </p:spPr>
        <p:txBody>
          <a:bodyPr>
            <a:normAutofit/>
          </a:bodyPr>
          <a:lstStyle/>
          <a:p>
            <a:r>
              <a:rPr lang="en-US" sz="1800" dirty="0">
                <a:solidFill>
                  <a:schemeClr val="accent5">
                    <a:lumMod val="50000"/>
                  </a:schemeClr>
                </a:solidFill>
                <a:latin typeface="Century Gothic" panose="020B0502020202020204" pitchFamily="34" charset="0"/>
              </a:rPr>
              <a:t>Each half term, we will focus on one of our A.S.P.I.R.E. values. Certificates are given during Aspire assemblies to children who have shown this value throughout the week.</a:t>
            </a:r>
            <a:r>
              <a:rPr lang="en-US" sz="1800" b="1" dirty="0">
                <a:solidFill>
                  <a:schemeClr val="accent5">
                    <a:lumMod val="50000"/>
                  </a:schemeClr>
                </a:solidFill>
                <a:latin typeface="Century Gothic" panose="020B0502020202020204" pitchFamily="34" charset="0"/>
              </a:rPr>
              <a:t> </a:t>
            </a:r>
            <a:r>
              <a:rPr lang="en-US" sz="1800" b="1" dirty="0">
                <a:latin typeface="Century Gothic" panose="020B0502020202020204" pitchFamily="34" charset="0"/>
              </a:rPr>
              <a:t> </a:t>
            </a:r>
            <a:endParaRPr lang="en-US" sz="1800" dirty="0">
              <a:latin typeface="Century Gothic" panose="020B0502020202020204" pitchFamily="34" charset="0"/>
            </a:endParaRPr>
          </a:p>
          <a:p>
            <a:pPr marL="0" indent="0" algn="ctr">
              <a:buNone/>
            </a:pPr>
            <a:r>
              <a:rPr lang="en-US" sz="2000" b="1" dirty="0">
                <a:solidFill>
                  <a:srgbClr val="0070C0"/>
                </a:solidFill>
                <a:latin typeface="Century Gothic" panose="020B0502020202020204" pitchFamily="34" charset="0"/>
              </a:rPr>
              <a:t> </a:t>
            </a:r>
          </a:p>
          <a:p>
            <a:pPr marL="0" indent="0" algn="ctr">
              <a:buNone/>
            </a:pPr>
            <a:r>
              <a:rPr lang="en-US" sz="2000" b="1" dirty="0">
                <a:solidFill>
                  <a:srgbClr val="0070C0"/>
                </a:solidFill>
                <a:latin typeface="Century Gothic" panose="020B0502020202020204" pitchFamily="34" charset="0"/>
              </a:rPr>
              <a:t>Achieve</a:t>
            </a:r>
            <a:r>
              <a:rPr lang="en-US" sz="2000" b="1" dirty="0">
                <a:latin typeface="Century Gothic" panose="020B0502020202020204" pitchFamily="34" charset="0"/>
              </a:rPr>
              <a:t>, </a:t>
            </a:r>
            <a:r>
              <a:rPr lang="en-US" sz="2000" b="1" dirty="0">
                <a:solidFill>
                  <a:srgbClr val="00B050"/>
                </a:solidFill>
                <a:latin typeface="Century Gothic" panose="020B0502020202020204" pitchFamily="34" charset="0"/>
              </a:rPr>
              <a:t>Support</a:t>
            </a:r>
            <a:r>
              <a:rPr lang="en-US" sz="2000" b="1" dirty="0">
                <a:latin typeface="Century Gothic" panose="020B0502020202020204" pitchFamily="34" charset="0"/>
              </a:rPr>
              <a:t>, </a:t>
            </a:r>
            <a:r>
              <a:rPr lang="en-US" sz="2000" b="1" dirty="0">
                <a:solidFill>
                  <a:srgbClr val="0070C0"/>
                </a:solidFill>
                <a:latin typeface="Century Gothic" panose="020B0502020202020204" pitchFamily="34" charset="0"/>
              </a:rPr>
              <a:t>Pride</a:t>
            </a:r>
            <a:r>
              <a:rPr lang="en-US" sz="2000" b="1" dirty="0">
                <a:latin typeface="Century Gothic" panose="020B0502020202020204" pitchFamily="34" charset="0"/>
              </a:rPr>
              <a:t>, </a:t>
            </a:r>
            <a:r>
              <a:rPr lang="en-US" sz="2000" b="1" dirty="0">
                <a:solidFill>
                  <a:srgbClr val="FFC000"/>
                </a:solidFill>
                <a:latin typeface="Century Gothic" panose="020B0502020202020204" pitchFamily="34" charset="0"/>
              </a:rPr>
              <a:t>Inspire</a:t>
            </a:r>
            <a:r>
              <a:rPr lang="en-US" sz="2000" b="1" dirty="0">
                <a:latin typeface="Century Gothic" panose="020B0502020202020204" pitchFamily="34" charset="0"/>
              </a:rPr>
              <a:t>, </a:t>
            </a:r>
            <a:r>
              <a:rPr lang="en-US" sz="2000" b="1" dirty="0">
                <a:solidFill>
                  <a:srgbClr val="FF0000"/>
                </a:solidFill>
                <a:latin typeface="Century Gothic" panose="020B0502020202020204" pitchFamily="34" charset="0"/>
              </a:rPr>
              <a:t>Respect</a:t>
            </a:r>
            <a:r>
              <a:rPr lang="en-US" sz="2000" b="1" dirty="0">
                <a:latin typeface="Century Gothic" panose="020B0502020202020204" pitchFamily="34" charset="0"/>
              </a:rPr>
              <a:t>, </a:t>
            </a:r>
            <a:r>
              <a:rPr lang="en-US" sz="2000" b="1" dirty="0">
                <a:solidFill>
                  <a:srgbClr val="0070C0"/>
                </a:solidFill>
                <a:latin typeface="Century Gothic" panose="020B0502020202020204" pitchFamily="34" charset="0"/>
              </a:rPr>
              <a:t>Enjoy</a:t>
            </a:r>
            <a:endParaRPr lang="en-US" sz="1600" dirty="0">
              <a:solidFill>
                <a:srgbClr val="0070C0"/>
              </a:solidFill>
              <a:latin typeface="Century Gothic" panose="020B0502020202020204" pitchFamily="34" charset="0"/>
            </a:endParaRPr>
          </a:p>
          <a:p>
            <a:pPr marL="0" indent="0">
              <a:buNone/>
            </a:pPr>
            <a:r>
              <a:rPr lang="en-US" sz="1600" dirty="0">
                <a:solidFill>
                  <a:schemeClr val="accent5">
                    <a:lumMod val="50000"/>
                  </a:schemeClr>
                </a:solidFill>
                <a:latin typeface="Century Gothic" panose="020B0502020202020204" pitchFamily="34" charset="0"/>
              </a:rPr>
              <a:t/>
            </a:r>
            <a:br>
              <a:rPr lang="en-US" sz="1600" dirty="0">
                <a:solidFill>
                  <a:schemeClr val="accent5">
                    <a:lumMod val="50000"/>
                  </a:schemeClr>
                </a:solidFill>
                <a:latin typeface="Century Gothic" panose="020B0502020202020204" pitchFamily="34" charset="0"/>
              </a:rPr>
            </a:br>
            <a:r>
              <a:rPr lang="en-US" sz="1800" u="sng" dirty="0">
                <a:solidFill>
                  <a:schemeClr val="accent5">
                    <a:lumMod val="50000"/>
                  </a:schemeClr>
                </a:solidFill>
                <a:latin typeface="Century Gothic" panose="020B0502020202020204" pitchFamily="34" charset="0"/>
              </a:rPr>
              <a:t>The Aspire Animals</a:t>
            </a:r>
            <a:endParaRPr lang="en-US" sz="1800" dirty="0">
              <a:solidFill>
                <a:schemeClr val="accent5">
                  <a:lumMod val="50000"/>
                </a:schemeClr>
              </a:solidFill>
              <a:latin typeface="Century Gothic" panose="020B0502020202020204" pitchFamily="34" charset="0"/>
            </a:endParaRPr>
          </a:p>
          <a:p>
            <a:r>
              <a:rPr lang="en-US" sz="1800" dirty="0">
                <a:solidFill>
                  <a:schemeClr val="accent5">
                    <a:lumMod val="50000"/>
                  </a:schemeClr>
                </a:solidFill>
                <a:latin typeface="Century Gothic" panose="020B0502020202020204" pitchFamily="34" charset="0"/>
              </a:rPr>
              <a:t>In 2021, we introduced the Aspire animals to help our children understand our school values. The animals were designed by the children and are displayed in classrooms throughout the school. </a:t>
            </a:r>
          </a:p>
          <a:p>
            <a:pPr marL="0" indent="0">
              <a:buNone/>
            </a:pPr>
            <a:r>
              <a:rPr lang="en-US" sz="1600" dirty="0">
                <a:latin typeface="Century Gothic" panose="020B0502020202020204" pitchFamily="34" charset="0"/>
              </a:rPr>
              <a:t/>
            </a:r>
            <a:br>
              <a:rPr lang="en-US" sz="1600" dirty="0">
                <a:latin typeface="Century Gothic" panose="020B0502020202020204" pitchFamily="34" charset="0"/>
              </a:rPr>
            </a:br>
            <a:endParaRPr lang="en-GB" sz="16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3937758" y="3784038"/>
            <a:ext cx="4316484" cy="2061137"/>
          </a:xfrm>
          <a:prstGeom prst="rect">
            <a:avLst/>
          </a:prstGeom>
          <a:effectLst>
            <a:softEdge rad="139700"/>
          </a:effectLst>
        </p:spPr>
      </p:pic>
      <p:pic>
        <p:nvPicPr>
          <p:cNvPr id="7" name="Picture 6" descr="Warrender Doc footer.png"/>
          <p:cNvPicPr/>
          <p:nvPr/>
        </p:nvPicPr>
        <p:blipFill>
          <a:blip r:embed="rId4"/>
          <a:stretch>
            <a:fillRect/>
          </a:stretch>
        </p:blipFill>
        <p:spPr>
          <a:xfrm>
            <a:off x="2533650" y="5845175"/>
            <a:ext cx="7124700" cy="1012825"/>
          </a:xfrm>
          <a:prstGeom prst="rect">
            <a:avLst/>
          </a:prstGeom>
        </p:spPr>
      </p:pic>
      <p:pic>
        <p:nvPicPr>
          <p:cNvPr id="5" name="Picture 4">
            <a:extLst>
              <a:ext uri="{FF2B5EF4-FFF2-40B4-BE49-F238E27FC236}">
                <a16:creationId xmlns:a16="http://schemas.microsoft.com/office/drawing/2014/main" id="{07B3FFC9-7F14-9195-C2A8-EE39565A90AE}"/>
              </a:ext>
            </a:extLst>
          </p:cNvPr>
          <p:cNvPicPr>
            <a:picLocks noChangeAspect="1"/>
          </p:cNvPicPr>
          <p:nvPr/>
        </p:nvPicPr>
        <p:blipFill>
          <a:blip r:embed="rId5"/>
          <a:stretch>
            <a:fillRect/>
          </a:stretch>
        </p:blipFill>
        <p:spPr>
          <a:xfrm>
            <a:off x="10227281" y="89107"/>
            <a:ext cx="1851820" cy="1912786"/>
          </a:xfrm>
          <a:prstGeom prst="rect">
            <a:avLst/>
          </a:prstGeom>
          <a:effectLst>
            <a:softEdge rad="228600"/>
          </a:effectLst>
        </p:spPr>
      </p:pic>
    </p:spTree>
    <p:extLst>
      <p:ext uri="{BB962C8B-B14F-4D97-AF65-F5344CB8AC3E}">
        <p14:creationId xmlns:p14="http://schemas.microsoft.com/office/powerpoint/2010/main" val="314541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91" y="0"/>
            <a:ext cx="10972800" cy="1143000"/>
          </a:xfrm>
        </p:spPr>
        <p:txBody>
          <a:bodyPr>
            <a:normAutofit/>
          </a:bodyPr>
          <a:lstStyle/>
          <a:p>
            <a:r>
              <a:rPr lang="en-GB" sz="3200" dirty="0" smtClean="0">
                <a:solidFill>
                  <a:schemeClr val="accent5">
                    <a:lumMod val="50000"/>
                  </a:schemeClr>
                </a:solidFill>
                <a:latin typeface="Century Gothic" panose="020B0502020202020204" pitchFamily="34" charset="0"/>
              </a:rPr>
              <a:t>Our timetable</a:t>
            </a:r>
            <a:endParaRPr lang="en-GB" sz="3200" dirty="0">
              <a:solidFill>
                <a:schemeClr val="accent5">
                  <a:lumMod val="50000"/>
                </a:schemeClr>
              </a:solidFill>
              <a:latin typeface="Century Gothic" panose="020B0502020202020204" pitchFamily="34" charset="0"/>
            </a:endParaRPr>
          </a:p>
        </p:txBody>
      </p:sp>
      <p:pic>
        <p:nvPicPr>
          <p:cNvPr id="7" name="Picture 6" descr="Warrender Doc footer.png"/>
          <p:cNvPicPr/>
          <p:nvPr/>
        </p:nvPicPr>
        <p:blipFill>
          <a:blip r:embed="rId3"/>
          <a:stretch>
            <a:fillRect/>
          </a:stretch>
        </p:blipFill>
        <p:spPr>
          <a:xfrm>
            <a:off x="2576513" y="6043613"/>
            <a:ext cx="6167438" cy="814387"/>
          </a:xfrm>
          <a:prstGeom prst="rect">
            <a:avLst/>
          </a:prstGeom>
        </p:spPr>
      </p:pic>
      <p:pic>
        <p:nvPicPr>
          <p:cNvPr id="5" name="Picture 4">
            <a:extLst>
              <a:ext uri="{FF2B5EF4-FFF2-40B4-BE49-F238E27FC236}">
                <a16:creationId xmlns:a16="http://schemas.microsoft.com/office/drawing/2014/main" id="{07B3FFC9-7F14-9195-C2A8-EE39565A90AE}"/>
              </a:ext>
            </a:extLst>
          </p:cNvPr>
          <p:cNvPicPr>
            <a:picLocks noChangeAspect="1"/>
          </p:cNvPicPr>
          <p:nvPr/>
        </p:nvPicPr>
        <p:blipFill>
          <a:blip r:embed="rId4"/>
          <a:stretch>
            <a:fillRect/>
          </a:stretch>
        </p:blipFill>
        <p:spPr>
          <a:xfrm>
            <a:off x="10227281" y="89107"/>
            <a:ext cx="1851820" cy="1912786"/>
          </a:xfrm>
          <a:prstGeom prst="rect">
            <a:avLst/>
          </a:prstGeom>
          <a:effectLst>
            <a:softEdge rad="228600"/>
          </a:effectLst>
        </p:spPr>
      </p:pic>
      <p:pic>
        <p:nvPicPr>
          <p:cNvPr id="8" name="Picture 7"/>
          <p:cNvPicPr>
            <a:picLocks noChangeAspect="1"/>
          </p:cNvPicPr>
          <p:nvPr/>
        </p:nvPicPr>
        <p:blipFill>
          <a:blip r:embed="rId5"/>
          <a:stretch>
            <a:fillRect/>
          </a:stretch>
        </p:blipFill>
        <p:spPr>
          <a:xfrm>
            <a:off x="180391" y="902625"/>
            <a:ext cx="8172451" cy="4886620"/>
          </a:xfrm>
          <a:prstGeom prst="rect">
            <a:avLst/>
          </a:prstGeom>
        </p:spPr>
      </p:pic>
      <p:sp>
        <p:nvSpPr>
          <p:cNvPr id="9" name="TextBox 8"/>
          <p:cNvSpPr txBox="1"/>
          <p:nvPr/>
        </p:nvSpPr>
        <p:spPr>
          <a:xfrm>
            <a:off x="8786229" y="1895713"/>
            <a:ext cx="3405771" cy="4555093"/>
          </a:xfrm>
          <a:prstGeom prst="rect">
            <a:avLst/>
          </a:prstGeom>
          <a:noFill/>
        </p:spPr>
        <p:txBody>
          <a:bodyPr wrap="square" rtlCol="0">
            <a:spAutoFit/>
          </a:bodyPr>
          <a:lstStyle/>
          <a:p>
            <a:r>
              <a:rPr lang="en-GB" sz="2000" b="1" dirty="0" smtClean="0">
                <a:solidFill>
                  <a:schemeClr val="accent5">
                    <a:lumMod val="50000"/>
                  </a:schemeClr>
                </a:solidFill>
                <a:latin typeface="Century Gothic" panose="020B0502020202090204" pitchFamily="34" charset="0"/>
              </a:rPr>
              <a:t>PE:</a:t>
            </a:r>
            <a:r>
              <a:rPr lang="en-GB" sz="2000" dirty="0" smtClean="0">
                <a:solidFill>
                  <a:schemeClr val="accent5">
                    <a:lumMod val="50000"/>
                  </a:schemeClr>
                </a:solidFill>
                <a:latin typeface="Century Gothic" panose="020B0502020202090204" pitchFamily="34" charset="0"/>
              </a:rPr>
              <a:t> Wednesday , Thursday</a:t>
            </a:r>
          </a:p>
          <a:p>
            <a:endParaRPr lang="en-GB" sz="2000" dirty="0">
              <a:solidFill>
                <a:schemeClr val="accent5">
                  <a:lumMod val="50000"/>
                </a:schemeClr>
              </a:solidFill>
              <a:latin typeface="Century Gothic" panose="020B0502020202090204" pitchFamily="34" charset="0"/>
            </a:endParaRPr>
          </a:p>
          <a:p>
            <a:r>
              <a:rPr lang="en-GB" sz="2000" b="1" dirty="0" smtClean="0">
                <a:solidFill>
                  <a:schemeClr val="accent5">
                    <a:lumMod val="50000"/>
                  </a:schemeClr>
                </a:solidFill>
                <a:latin typeface="Century Gothic" panose="020B0502020202090204" pitchFamily="34" charset="0"/>
              </a:rPr>
              <a:t>Home </a:t>
            </a:r>
            <a:r>
              <a:rPr lang="en-GB" sz="2000" b="1" dirty="0" smtClean="0">
                <a:solidFill>
                  <a:schemeClr val="accent5">
                    <a:lumMod val="50000"/>
                  </a:schemeClr>
                </a:solidFill>
                <a:latin typeface="Century Gothic" panose="020B0502020202090204" pitchFamily="34" charset="0"/>
              </a:rPr>
              <a:t>learning: </a:t>
            </a:r>
            <a:r>
              <a:rPr lang="en-GB" sz="2000" dirty="0" smtClean="0">
                <a:solidFill>
                  <a:schemeClr val="accent5">
                    <a:lumMod val="50000"/>
                  </a:schemeClr>
                </a:solidFill>
                <a:latin typeface="Century Gothic" panose="020B0502020202090204" pitchFamily="34" charset="0"/>
              </a:rPr>
              <a:t>Monday</a:t>
            </a:r>
          </a:p>
          <a:p>
            <a:r>
              <a:rPr lang="en-GB" sz="2000" b="1" dirty="0" smtClean="0">
                <a:solidFill>
                  <a:schemeClr val="accent5">
                    <a:lumMod val="50000"/>
                  </a:schemeClr>
                </a:solidFill>
                <a:latin typeface="Century Gothic" panose="020B0502020202090204" pitchFamily="34" charset="0"/>
              </a:rPr>
              <a:t>Spelling </a:t>
            </a:r>
            <a:r>
              <a:rPr lang="en-GB" sz="2000" b="1" dirty="0" smtClean="0">
                <a:solidFill>
                  <a:schemeClr val="accent5">
                    <a:lumMod val="50000"/>
                  </a:schemeClr>
                </a:solidFill>
                <a:latin typeface="Century Gothic" panose="020B0502020202090204" pitchFamily="34" charset="0"/>
              </a:rPr>
              <a:t>: </a:t>
            </a:r>
            <a:r>
              <a:rPr lang="en-GB" sz="2000" dirty="0" smtClean="0">
                <a:solidFill>
                  <a:schemeClr val="accent5">
                    <a:lumMod val="50000"/>
                  </a:schemeClr>
                </a:solidFill>
                <a:latin typeface="Century Gothic" panose="020B0502020202090204" pitchFamily="34" charset="0"/>
              </a:rPr>
              <a:t>Tuesday</a:t>
            </a:r>
          </a:p>
          <a:p>
            <a:endParaRPr lang="en-GB" sz="2000" b="1" dirty="0">
              <a:solidFill>
                <a:schemeClr val="accent5">
                  <a:lumMod val="50000"/>
                </a:schemeClr>
              </a:solidFill>
              <a:latin typeface="Century Gothic" panose="020B0502020202090204" pitchFamily="34" charset="0"/>
            </a:endParaRPr>
          </a:p>
          <a:p>
            <a:r>
              <a:rPr lang="en-GB" sz="2000" b="1" dirty="0" smtClean="0">
                <a:solidFill>
                  <a:schemeClr val="accent5">
                    <a:lumMod val="50000"/>
                  </a:schemeClr>
                </a:solidFill>
                <a:latin typeface="Century Gothic" panose="020B0502020202090204" pitchFamily="34" charset="0"/>
              </a:rPr>
              <a:t>Library: </a:t>
            </a:r>
            <a:r>
              <a:rPr lang="en-GB" sz="2000" dirty="0" smtClean="0">
                <a:solidFill>
                  <a:schemeClr val="accent5">
                    <a:lumMod val="50000"/>
                  </a:schemeClr>
                </a:solidFill>
                <a:latin typeface="Century Gothic" panose="020B0502020202090204" pitchFamily="34" charset="0"/>
              </a:rPr>
              <a:t>Monday</a:t>
            </a:r>
          </a:p>
          <a:p>
            <a:endParaRPr lang="en-GB" sz="2000" b="1" dirty="0">
              <a:solidFill>
                <a:schemeClr val="accent5">
                  <a:lumMod val="50000"/>
                </a:schemeClr>
              </a:solidFill>
              <a:latin typeface="Century Gothic" panose="020B0502020202090204" pitchFamily="34" charset="0"/>
            </a:endParaRPr>
          </a:p>
          <a:p>
            <a:r>
              <a:rPr lang="en-GB" sz="2000" b="1" dirty="0" smtClean="0">
                <a:solidFill>
                  <a:schemeClr val="accent5">
                    <a:lumMod val="50000"/>
                  </a:schemeClr>
                </a:solidFill>
                <a:latin typeface="Century Gothic" panose="020B0502020202090204" pitchFamily="34" charset="0"/>
              </a:rPr>
              <a:t>Phonics book change: </a:t>
            </a:r>
            <a:r>
              <a:rPr lang="en-GB" sz="2000" dirty="0" smtClean="0">
                <a:solidFill>
                  <a:schemeClr val="accent5">
                    <a:lumMod val="50000"/>
                  </a:schemeClr>
                </a:solidFill>
                <a:latin typeface="Century Gothic" panose="020B0502020202090204" pitchFamily="34" charset="0"/>
              </a:rPr>
              <a:t>Friday</a:t>
            </a:r>
          </a:p>
          <a:p>
            <a:endParaRPr lang="en-GB" sz="2000" dirty="0">
              <a:solidFill>
                <a:schemeClr val="accent5">
                  <a:lumMod val="50000"/>
                </a:schemeClr>
              </a:solidFill>
              <a:latin typeface="Century Gothic" panose="020B0502020202090204" pitchFamily="34" charset="0"/>
            </a:endParaRPr>
          </a:p>
          <a:p>
            <a:endParaRPr lang="en-GB" dirty="0" smtClean="0">
              <a:solidFill>
                <a:schemeClr val="accent5">
                  <a:lumMod val="50000"/>
                </a:schemeClr>
              </a:solidFill>
              <a:latin typeface="Century Gothic" panose="020B0502020202090204" pitchFamily="34" charset="0"/>
            </a:endParaRPr>
          </a:p>
          <a:p>
            <a:r>
              <a:rPr lang="en-GB" dirty="0" smtClean="0">
                <a:solidFill>
                  <a:schemeClr val="accent5">
                    <a:lumMod val="50000"/>
                  </a:schemeClr>
                </a:solidFill>
                <a:latin typeface="Century Gothic" panose="020B0502020202090204" pitchFamily="34" charset="0"/>
              </a:rPr>
              <a:t>*Show &amp; tell is sadly not part of Year 1 unless it is ASPIRE related (homework/Extra-curricular achievements</a:t>
            </a:r>
            <a:endParaRPr lang="en-GB" dirty="0">
              <a:solidFill>
                <a:schemeClr val="accent5">
                  <a:lumMod val="50000"/>
                </a:schemeClr>
              </a:solidFill>
              <a:latin typeface="Century Gothic" panose="020B0502020202090204" pitchFamily="34" charset="0"/>
            </a:endParaRPr>
          </a:p>
        </p:txBody>
      </p:sp>
    </p:spTree>
    <p:extLst>
      <p:ext uri="{BB962C8B-B14F-4D97-AF65-F5344CB8AC3E}">
        <p14:creationId xmlns:p14="http://schemas.microsoft.com/office/powerpoint/2010/main" val="386565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 y="332009"/>
            <a:ext cx="5760720" cy="584775"/>
          </a:xfrm>
          <a:prstGeom prst="rect">
            <a:avLst/>
          </a:prstGeom>
          <a:noFill/>
        </p:spPr>
        <p:txBody>
          <a:bodyPr wrap="square" rtlCol="0">
            <a:spAutoFit/>
          </a:bodyPr>
          <a:lstStyle/>
          <a:p>
            <a:r>
              <a:rPr lang="en-GB" sz="3200" dirty="0">
                <a:solidFill>
                  <a:schemeClr val="accent5">
                    <a:lumMod val="50000"/>
                  </a:schemeClr>
                </a:solidFill>
                <a:latin typeface="Century Gothic" panose="020B0502020202020204" pitchFamily="34" charset="0"/>
              </a:rPr>
              <a:t>Topics for the Year</a:t>
            </a:r>
          </a:p>
        </p:txBody>
      </p:sp>
      <p:graphicFrame>
        <p:nvGraphicFramePr>
          <p:cNvPr id="3" name="Table 2"/>
          <p:cNvGraphicFramePr>
            <a:graphicFrameLocks noGrp="1"/>
          </p:cNvGraphicFramePr>
          <p:nvPr>
            <p:extLst>
              <p:ext uri="{D42A27DB-BD31-4B8C-83A1-F6EECF244321}">
                <p14:modId xmlns:p14="http://schemas.microsoft.com/office/powerpoint/2010/main" val="3162117573"/>
              </p:ext>
            </p:extLst>
          </p:nvPr>
        </p:nvGraphicFramePr>
        <p:xfrm>
          <a:off x="116378" y="2381700"/>
          <a:ext cx="11817006" cy="2409947"/>
        </p:xfrm>
        <a:graphic>
          <a:graphicData uri="http://schemas.openxmlformats.org/drawingml/2006/table">
            <a:tbl>
              <a:tblPr firstRow="1" bandRow="1">
                <a:tableStyleId>{5940675A-B579-460E-94D1-54222C63F5DA}</a:tableStyleId>
              </a:tblPr>
              <a:tblGrid>
                <a:gridCol w="1969501">
                  <a:extLst>
                    <a:ext uri="{9D8B030D-6E8A-4147-A177-3AD203B41FA5}">
                      <a16:colId xmlns:a16="http://schemas.microsoft.com/office/drawing/2014/main" val="1143969167"/>
                    </a:ext>
                  </a:extLst>
                </a:gridCol>
                <a:gridCol w="1969501">
                  <a:extLst>
                    <a:ext uri="{9D8B030D-6E8A-4147-A177-3AD203B41FA5}">
                      <a16:colId xmlns:a16="http://schemas.microsoft.com/office/drawing/2014/main" val="4220627699"/>
                    </a:ext>
                  </a:extLst>
                </a:gridCol>
                <a:gridCol w="1969501">
                  <a:extLst>
                    <a:ext uri="{9D8B030D-6E8A-4147-A177-3AD203B41FA5}">
                      <a16:colId xmlns:a16="http://schemas.microsoft.com/office/drawing/2014/main" val="2198550032"/>
                    </a:ext>
                  </a:extLst>
                </a:gridCol>
                <a:gridCol w="1969501">
                  <a:extLst>
                    <a:ext uri="{9D8B030D-6E8A-4147-A177-3AD203B41FA5}">
                      <a16:colId xmlns:a16="http://schemas.microsoft.com/office/drawing/2014/main" val="3495666292"/>
                    </a:ext>
                  </a:extLst>
                </a:gridCol>
                <a:gridCol w="1969501">
                  <a:extLst>
                    <a:ext uri="{9D8B030D-6E8A-4147-A177-3AD203B41FA5}">
                      <a16:colId xmlns:a16="http://schemas.microsoft.com/office/drawing/2014/main" val="2890675476"/>
                    </a:ext>
                  </a:extLst>
                </a:gridCol>
                <a:gridCol w="1969501">
                  <a:extLst>
                    <a:ext uri="{9D8B030D-6E8A-4147-A177-3AD203B41FA5}">
                      <a16:colId xmlns:a16="http://schemas.microsoft.com/office/drawing/2014/main" val="3774574661"/>
                    </a:ext>
                  </a:extLst>
                </a:gridCol>
              </a:tblGrid>
              <a:tr h="438162">
                <a:tc>
                  <a:txBody>
                    <a:bodyPr/>
                    <a:lstStyle/>
                    <a:p>
                      <a:pPr algn="ctr"/>
                      <a:r>
                        <a:rPr lang="en-US" u="sng" dirty="0">
                          <a:solidFill>
                            <a:schemeClr val="accent5">
                              <a:lumMod val="50000"/>
                            </a:schemeClr>
                          </a:solidFill>
                          <a:latin typeface="Century Gothic" panose="020B0502020202020204" pitchFamily="34" charset="0"/>
                        </a:rPr>
                        <a:t>Autumn 1</a:t>
                      </a:r>
                      <a:endParaRPr lang="en-GB" u="sng" dirty="0">
                        <a:solidFill>
                          <a:schemeClr val="accent5">
                            <a:lumMod val="50000"/>
                          </a:schemeClr>
                        </a:solidFill>
                        <a:latin typeface="Century Gothic" panose="020B0502020202020204" pitchFamily="34" charset="0"/>
                      </a:endParaRPr>
                    </a:p>
                  </a:txBody>
                  <a:tcPr>
                    <a:solidFill>
                      <a:schemeClr val="accent1">
                        <a:lumMod val="20000"/>
                        <a:lumOff val="80000"/>
                      </a:schemeClr>
                    </a:solidFill>
                  </a:tcPr>
                </a:tc>
                <a:tc>
                  <a:txBody>
                    <a:bodyPr/>
                    <a:lstStyle/>
                    <a:p>
                      <a:pPr algn="ctr"/>
                      <a:r>
                        <a:rPr lang="en-US" u="sng" dirty="0">
                          <a:solidFill>
                            <a:schemeClr val="accent5">
                              <a:lumMod val="50000"/>
                            </a:schemeClr>
                          </a:solidFill>
                          <a:latin typeface="Century Gothic" panose="020B0502020202020204" pitchFamily="34" charset="0"/>
                        </a:rPr>
                        <a:t>Autumn 2</a:t>
                      </a:r>
                      <a:endParaRPr lang="en-GB" u="sng" dirty="0">
                        <a:solidFill>
                          <a:schemeClr val="accent5">
                            <a:lumMod val="50000"/>
                          </a:schemeClr>
                        </a:solidFill>
                        <a:latin typeface="Century Gothic" panose="020B0502020202020204" pitchFamily="34" charset="0"/>
                      </a:endParaRPr>
                    </a:p>
                  </a:txBody>
                  <a:tcPr>
                    <a:solidFill>
                      <a:schemeClr val="accent1">
                        <a:lumMod val="20000"/>
                        <a:lumOff val="80000"/>
                      </a:schemeClr>
                    </a:solidFill>
                  </a:tcPr>
                </a:tc>
                <a:tc>
                  <a:txBody>
                    <a:bodyPr/>
                    <a:lstStyle/>
                    <a:p>
                      <a:pPr algn="ctr"/>
                      <a:r>
                        <a:rPr lang="en-US" u="sng" dirty="0">
                          <a:solidFill>
                            <a:schemeClr val="accent5">
                              <a:lumMod val="50000"/>
                            </a:schemeClr>
                          </a:solidFill>
                          <a:latin typeface="Century Gothic" panose="020B0502020202020204" pitchFamily="34" charset="0"/>
                        </a:rPr>
                        <a:t>Spring 1</a:t>
                      </a:r>
                      <a:endParaRPr lang="en-GB" u="sng" dirty="0">
                        <a:solidFill>
                          <a:schemeClr val="accent5">
                            <a:lumMod val="50000"/>
                          </a:schemeClr>
                        </a:solidFill>
                        <a:latin typeface="Century Gothic" panose="020B0502020202020204" pitchFamily="34" charset="0"/>
                      </a:endParaRPr>
                    </a:p>
                  </a:txBody>
                  <a:tcPr>
                    <a:solidFill>
                      <a:schemeClr val="accent4">
                        <a:lumMod val="20000"/>
                        <a:lumOff val="80000"/>
                      </a:schemeClr>
                    </a:solidFill>
                  </a:tcPr>
                </a:tc>
                <a:tc>
                  <a:txBody>
                    <a:bodyPr/>
                    <a:lstStyle/>
                    <a:p>
                      <a:pPr algn="ctr"/>
                      <a:r>
                        <a:rPr lang="en-US" u="sng" dirty="0">
                          <a:solidFill>
                            <a:schemeClr val="accent5">
                              <a:lumMod val="50000"/>
                            </a:schemeClr>
                          </a:solidFill>
                          <a:latin typeface="Century Gothic" panose="020B0502020202020204" pitchFamily="34" charset="0"/>
                        </a:rPr>
                        <a:t>Spring 2</a:t>
                      </a:r>
                      <a:endParaRPr lang="en-GB" u="sng" dirty="0">
                        <a:solidFill>
                          <a:schemeClr val="accent5">
                            <a:lumMod val="50000"/>
                          </a:schemeClr>
                        </a:solidFill>
                        <a:latin typeface="Century Gothic" panose="020B0502020202020204" pitchFamily="34" charset="0"/>
                      </a:endParaRPr>
                    </a:p>
                  </a:txBody>
                  <a:tcPr>
                    <a:solidFill>
                      <a:schemeClr val="accent4">
                        <a:lumMod val="20000"/>
                        <a:lumOff val="80000"/>
                      </a:schemeClr>
                    </a:solidFill>
                  </a:tcPr>
                </a:tc>
                <a:tc>
                  <a:txBody>
                    <a:bodyPr/>
                    <a:lstStyle/>
                    <a:p>
                      <a:pPr algn="ctr"/>
                      <a:r>
                        <a:rPr lang="en-US" u="sng" dirty="0">
                          <a:solidFill>
                            <a:schemeClr val="accent5">
                              <a:lumMod val="50000"/>
                            </a:schemeClr>
                          </a:solidFill>
                          <a:latin typeface="Century Gothic" panose="020B0502020202020204" pitchFamily="34" charset="0"/>
                        </a:rPr>
                        <a:t>Summer 1</a:t>
                      </a:r>
                      <a:endParaRPr lang="en-GB" u="sng" dirty="0">
                        <a:solidFill>
                          <a:schemeClr val="accent5">
                            <a:lumMod val="50000"/>
                          </a:schemeClr>
                        </a:solidFill>
                        <a:latin typeface="Century Gothic" panose="020B0502020202020204" pitchFamily="34" charset="0"/>
                      </a:endParaRPr>
                    </a:p>
                  </a:txBody>
                  <a:tcPr>
                    <a:solidFill>
                      <a:schemeClr val="accent6">
                        <a:lumMod val="20000"/>
                        <a:lumOff val="80000"/>
                      </a:schemeClr>
                    </a:solidFill>
                  </a:tcPr>
                </a:tc>
                <a:tc>
                  <a:txBody>
                    <a:bodyPr/>
                    <a:lstStyle/>
                    <a:p>
                      <a:pPr algn="ctr"/>
                      <a:r>
                        <a:rPr lang="en-US" u="sng" dirty="0">
                          <a:solidFill>
                            <a:schemeClr val="accent5">
                              <a:lumMod val="50000"/>
                            </a:schemeClr>
                          </a:solidFill>
                          <a:latin typeface="Century Gothic" panose="020B0502020202020204" pitchFamily="34" charset="0"/>
                        </a:rPr>
                        <a:t>Summer 2</a:t>
                      </a:r>
                      <a:endParaRPr lang="en-GB" u="sng" dirty="0">
                        <a:solidFill>
                          <a:schemeClr val="accent5">
                            <a:lumMod val="50000"/>
                          </a:schemeClr>
                        </a:solidFill>
                        <a:latin typeface="Century Gothic" panose="020B0502020202020204" pitchFamily="34" charset="0"/>
                      </a:endParaRPr>
                    </a:p>
                  </a:txBody>
                  <a:tcPr>
                    <a:solidFill>
                      <a:schemeClr val="accent6">
                        <a:lumMod val="20000"/>
                        <a:lumOff val="80000"/>
                      </a:schemeClr>
                    </a:solidFill>
                  </a:tcPr>
                </a:tc>
                <a:extLst>
                  <a:ext uri="{0D108BD9-81ED-4DB2-BD59-A6C34878D82A}">
                    <a16:rowId xmlns:a16="http://schemas.microsoft.com/office/drawing/2014/main" val="590874099"/>
                  </a:ext>
                </a:extLst>
              </a:tr>
              <a:tr h="1971785">
                <a:tc>
                  <a:txBody>
                    <a:bodyPr/>
                    <a:lstStyle/>
                    <a:p>
                      <a:pPr algn="ctr"/>
                      <a:endParaRPr lang="en-US" sz="2400" dirty="0">
                        <a:solidFill>
                          <a:schemeClr val="accent5">
                            <a:lumMod val="50000"/>
                          </a:schemeClr>
                        </a:solidFill>
                        <a:latin typeface="Century Gothic" panose="020B0502020202020204" pitchFamily="34" charset="0"/>
                      </a:endParaRPr>
                    </a:p>
                    <a:p>
                      <a:pPr algn="ctr"/>
                      <a:r>
                        <a:rPr lang="en-US" sz="2400" dirty="0">
                          <a:solidFill>
                            <a:schemeClr val="accent5">
                              <a:lumMod val="50000"/>
                            </a:schemeClr>
                          </a:solidFill>
                          <a:latin typeface="Century Gothic" panose="020B0502020202020204" pitchFamily="34" charset="0"/>
                        </a:rPr>
                        <a:t>Traditional tales</a:t>
                      </a:r>
                    </a:p>
                    <a:p>
                      <a:endParaRPr lang="en-GB" sz="2400" dirty="0">
                        <a:solidFill>
                          <a:schemeClr val="accent5">
                            <a:lumMod val="50000"/>
                          </a:schemeClr>
                        </a:solidFill>
                        <a:latin typeface="Century Gothic" panose="020B0502020202020204" pitchFamily="34" charset="0"/>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Home and away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Animals and us </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Toys</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Growing and changing.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The world is your oyster</a:t>
                      </a:r>
                    </a:p>
                  </a:txBody>
                  <a:tcPr>
                    <a:solidFill>
                      <a:schemeClr val="accent6">
                        <a:lumMod val="20000"/>
                        <a:lumOff val="80000"/>
                      </a:schemeClr>
                    </a:solidFill>
                  </a:tcPr>
                </a:tc>
                <a:extLst>
                  <a:ext uri="{0D108BD9-81ED-4DB2-BD59-A6C34878D82A}">
                    <a16:rowId xmlns:a16="http://schemas.microsoft.com/office/drawing/2014/main" val="2189105259"/>
                  </a:ext>
                </a:extLst>
              </a:tr>
            </a:tbl>
          </a:graphicData>
        </a:graphic>
      </p:graphicFrame>
      <p:pic>
        <p:nvPicPr>
          <p:cNvPr id="2" name="Picture 1">
            <a:extLst>
              <a:ext uri="{FF2B5EF4-FFF2-40B4-BE49-F238E27FC236}">
                <a16:creationId xmlns:a16="http://schemas.microsoft.com/office/drawing/2014/main" id="{E5AC4003-5E21-CB84-90B3-89CA93FAC7B4}"/>
              </a:ext>
            </a:extLst>
          </p:cNvPr>
          <p:cNvPicPr>
            <a:picLocks noChangeAspect="1"/>
          </p:cNvPicPr>
          <p:nvPr/>
        </p:nvPicPr>
        <p:blipFill>
          <a:blip r:embed="rId2"/>
          <a:stretch>
            <a:fillRect/>
          </a:stretch>
        </p:blipFill>
        <p:spPr>
          <a:xfrm>
            <a:off x="2637354" y="5845976"/>
            <a:ext cx="7126842" cy="1012024"/>
          </a:xfrm>
          <a:prstGeom prst="rect">
            <a:avLst/>
          </a:prstGeom>
        </p:spPr>
      </p:pic>
      <p:pic>
        <p:nvPicPr>
          <p:cNvPr id="7" name="Picture 6">
            <a:extLst>
              <a:ext uri="{FF2B5EF4-FFF2-40B4-BE49-F238E27FC236}">
                <a16:creationId xmlns:a16="http://schemas.microsoft.com/office/drawing/2014/main" id="{7759AFE5-47C6-C497-6EF9-68410AEA5172}"/>
              </a:ext>
            </a:extLst>
          </p:cNvPr>
          <p:cNvPicPr>
            <a:picLocks noChangeAspect="1"/>
          </p:cNvPicPr>
          <p:nvPr/>
        </p:nvPicPr>
        <p:blipFill>
          <a:blip r:embed="rId3"/>
          <a:stretch>
            <a:fillRect/>
          </a:stretch>
        </p:blipFill>
        <p:spPr>
          <a:xfrm>
            <a:off x="10228374" y="0"/>
            <a:ext cx="1847248" cy="1908213"/>
          </a:xfrm>
          <a:prstGeom prst="rect">
            <a:avLst/>
          </a:prstGeom>
        </p:spPr>
      </p:pic>
      <p:sp>
        <p:nvSpPr>
          <p:cNvPr id="8" name="TextBox 7">
            <a:extLst>
              <a:ext uri="{FF2B5EF4-FFF2-40B4-BE49-F238E27FC236}">
                <a16:creationId xmlns:a16="http://schemas.microsoft.com/office/drawing/2014/main" id="{4B920563-011C-4E50-D4FF-E55E71881E42}"/>
              </a:ext>
            </a:extLst>
          </p:cNvPr>
          <p:cNvSpPr txBox="1"/>
          <p:nvPr/>
        </p:nvSpPr>
        <p:spPr>
          <a:xfrm>
            <a:off x="457200" y="5010539"/>
            <a:ext cx="11140751" cy="646331"/>
          </a:xfrm>
          <a:prstGeom prst="rect">
            <a:avLst/>
          </a:prstGeom>
          <a:noFill/>
        </p:spPr>
        <p:txBody>
          <a:bodyPr wrap="square" rtlCol="0">
            <a:spAutoFit/>
          </a:bodyPr>
          <a:lstStyle/>
          <a:p>
            <a:r>
              <a:rPr lang="en-GB" b="1" dirty="0">
                <a:solidFill>
                  <a:schemeClr val="accent5">
                    <a:lumMod val="50000"/>
                  </a:schemeClr>
                </a:solidFill>
              </a:rPr>
              <a:t>*School trips/workshops – we would love to know if you have an in date DBS to support these valuable learning experiences </a:t>
            </a:r>
          </a:p>
        </p:txBody>
      </p:sp>
    </p:spTree>
    <p:extLst>
      <p:ext uri="{BB962C8B-B14F-4D97-AF65-F5344CB8AC3E}">
        <p14:creationId xmlns:p14="http://schemas.microsoft.com/office/powerpoint/2010/main" val="272830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10271125"/>
            <a:ext cx="44386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arrender Doc footer.png"/>
          <p:cNvPicPr/>
          <p:nvPr/>
        </p:nvPicPr>
        <p:blipFill>
          <a:blip r:embed="rId4"/>
          <a:stretch>
            <a:fillRect/>
          </a:stretch>
        </p:blipFill>
        <p:spPr>
          <a:xfrm>
            <a:off x="2546287" y="5972928"/>
            <a:ext cx="6294524" cy="885072"/>
          </a:xfrm>
          <a:prstGeom prst="rect">
            <a:avLst/>
          </a:prstGeom>
        </p:spPr>
      </p:pic>
      <p:pic>
        <p:nvPicPr>
          <p:cNvPr id="10" name="Picture 9"/>
          <p:cNvPicPr>
            <a:picLocks noChangeAspect="1"/>
          </p:cNvPicPr>
          <p:nvPr/>
        </p:nvPicPr>
        <p:blipFill>
          <a:blip r:embed="rId5"/>
          <a:stretch>
            <a:fillRect/>
          </a:stretch>
        </p:blipFill>
        <p:spPr>
          <a:xfrm>
            <a:off x="168469" y="1862155"/>
            <a:ext cx="2593975" cy="3687385"/>
          </a:xfrm>
          <a:prstGeom prst="rect">
            <a:avLst/>
          </a:prstGeom>
        </p:spPr>
      </p:pic>
      <p:pic>
        <p:nvPicPr>
          <p:cNvPr id="9" name="Picture 8"/>
          <p:cNvPicPr>
            <a:picLocks noChangeAspect="1"/>
          </p:cNvPicPr>
          <p:nvPr/>
        </p:nvPicPr>
        <p:blipFill>
          <a:blip r:embed="rId6"/>
          <a:stretch>
            <a:fillRect/>
          </a:stretch>
        </p:blipFill>
        <p:spPr>
          <a:xfrm>
            <a:off x="2999566" y="1842015"/>
            <a:ext cx="2693983" cy="3727664"/>
          </a:xfrm>
          <a:prstGeom prst="rect">
            <a:avLst/>
          </a:prstGeom>
        </p:spPr>
      </p:pic>
      <p:pic>
        <p:nvPicPr>
          <p:cNvPr id="11" name="Picture 10"/>
          <p:cNvPicPr>
            <a:picLocks noChangeAspect="1"/>
          </p:cNvPicPr>
          <p:nvPr/>
        </p:nvPicPr>
        <p:blipFill>
          <a:blip r:embed="rId7"/>
          <a:stretch>
            <a:fillRect/>
          </a:stretch>
        </p:blipFill>
        <p:spPr>
          <a:xfrm>
            <a:off x="5930671" y="1842015"/>
            <a:ext cx="2598169" cy="3695880"/>
          </a:xfrm>
          <a:prstGeom prst="rect">
            <a:avLst/>
          </a:prstGeom>
        </p:spPr>
      </p:pic>
      <p:pic>
        <p:nvPicPr>
          <p:cNvPr id="12" name="Picture 11"/>
          <p:cNvPicPr>
            <a:picLocks noChangeAspect="1"/>
          </p:cNvPicPr>
          <p:nvPr/>
        </p:nvPicPr>
        <p:blipFill>
          <a:blip r:embed="rId8"/>
          <a:stretch>
            <a:fillRect/>
          </a:stretch>
        </p:blipFill>
        <p:spPr>
          <a:xfrm>
            <a:off x="8686641" y="1842015"/>
            <a:ext cx="2610174" cy="3695879"/>
          </a:xfrm>
          <a:prstGeom prst="rect">
            <a:avLst/>
          </a:prstGeom>
        </p:spPr>
      </p:pic>
      <p:sp>
        <p:nvSpPr>
          <p:cNvPr id="13" name="Rectangle 12"/>
          <p:cNvSpPr/>
          <p:nvPr/>
        </p:nvSpPr>
        <p:spPr>
          <a:xfrm>
            <a:off x="290797" y="573095"/>
            <a:ext cx="3964547" cy="584775"/>
          </a:xfrm>
          <a:prstGeom prst="rect">
            <a:avLst/>
          </a:prstGeom>
        </p:spPr>
        <p:txBody>
          <a:bodyPr wrap="none">
            <a:spAutoFit/>
          </a:bodyPr>
          <a:lstStyle/>
          <a:p>
            <a:r>
              <a:rPr lang="en-GB" sz="3200" dirty="0">
                <a:solidFill>
                  <a:schemeClr val="accent5">
                    <a:lumMod val="50000"/>
                  </a:schemeClr>
                </a:solidFill>
                <a:latin typeface="Century Gothic" panose="020B0502020202020204" pitchFamily="34" charset="0"/>
              </a:rPr>
              <a:t>Zones of regulation</a:t>
            </a:r>
            <a:endParaRPr lang="en-GB" sz="3200" dirty="0">
              <a:solidFill>
                <a:schemeClr val="accent5">
                  <a:lumMod val="50000"/>
                </a:schemeClr>
              </a:solidFill>
            </a:endParaRPr>
          </a:p>
        </p:txBody>
      </p:sp>
      <p:pic>
        <p:nvPicPr>
          <p:cNvPr id="2" name="Picture 1">
            <a:extLst>
              <a:ext uri="{FF2B5EF4-FFF2-40B4-BE49-F238E27FC236}">
                <a16:creationId xmlns:a16="http://schemas.microsoft.com/office/drawing/2014/main" id="{817655F4-EB4B-9E7A-F361-47A3629FA058}"/>
              </a:ext>
            </a:extLst>
          </p:cNvPr>
          <p:cNvPicPr>
            <a:picLocks noChangeAspect="1"/>
          </p:cNvPicPr>
          <p:nvPr/>
        </p:nvPicPr>
        <p:blipFill>
          <a:blip r:embed="rId9"/>
          <a:stretch>
            <a:fillRect/>
          </a:stretch>
        </p:blipFill>
        <p:spPr>
          <a:xfrm>
            <a:off x="10340180" y="-90910"/>
            <a:ext cx="1851820" cy="1912786"/>
          </a:xfrm>
          <a:prstGeom prst="rect">
            <a:avLst/>
          </a:prstGeom>
          <a:effectLst>
            <a:softEdge rad="228600"/>
          </a:effectLst>
        </p:spPr>
      </p:pic>
    </p:spTree>
    <p:extLst>
      <p:ext uri="{BB962C8B-B14F-4D97-AF65-F5344CB8AC3E}">
        <p14:creationId xmlns:p14="http://schemas.microsoft.com/office/powerpoint/2010/main" val="304749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C56C7B3-1D6D-FEB1-3511-2DA654B4956F}"/>
              </a:ext>
            </a:extLst>
          </p:cNvPr>
          <p:cNvPicPr>
            <a:picLocks noChangeAspect="1"/>
          </p:cNvPicPr>
          <p:nvPr/>
        </p:nvPicPr>
        <p:blipFill>
          <a:blip r:embed="rId2"/>
          <a:stretch>
            <a:fillRect/>
          </a:stretch>
        </p:blipFill>
        <p:spPr>
          <a:xfrm>
            <a:off x="9290382" y="4528412"/>
            <a:ext cx="1994264" cy="1211739"/>
          </a:xfrm>
          <a:prstGeom prst="rect">
            <a:avLst/>
          </a:prstGeom>
        </p:spPr>
      </p:pic>
      <p:sp>
        <p:nvSpPr>
          <p:cNvPr id="2" name="TextBox 1"/>
          <p:cNvSpPr txBox="1"/>
          <p:nvPr/>
        </p:nvSpPr>
        <p:spPr>
          <a:xfrm>
            <a:off x="300444" y="396835"/>
            <a:ext cx="7471955" cy="3354765"/>
          </a:xfrm>
          <a:prstGeom prst="rect">
            <a:avLst/>
          </a:prstGeom>
          <a:noFill/>
        </p:spPr>
        <p:txBody>
          <a:bodyPr wrap="square" rtlCol="0">
            <a:spAutoFit/>
          </a:bodyPr>
          <a:lstStyle/>
          <a:p>
            <a:r>
              <a:rPr lang="en-GB" sz="3200" dirty="0">
                <a:solidFill>
                  <a:schemeClr val="accent5">
                    <a:lumMod val="50000"/>
                  </a:schemeClr>
                </a:solidFill>
                <a:latin typeface="Century Gothic" panose="020B0502020202020204" pitchFamily="34" charset="0"/>
              </a:rPr>
              <a:t>Behaviour</a:t>
            </a:r>
          </a:p>
          <a:p>
            <a:pPr marL="342900" indent="-342900" algn="ctr">
              <a:buFont typeface="Arial" panose="020B0604020202020204" pitchFamily="34" charset="0"/>
              <a:buChar char="•"/>
            </a:pPr>
            <a:endParaRPr lang="en-GB" sz="2000" b="1" u="sng"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Positive behaviour </a:t>
            </a:r>
            <a:r>
              <a:rPr lang="en-GB" sz="2000" dirty="0" smtClean="0">
                <a:solidFill>
                  <a:schemeClr val="accent5">
                    <a:lumMod val="50000"/>
                  </a:schemeClr>
                </a:solidFill>
                <a:latin typeface="Century Gothic" panose="020B0502020202020204" pitchFamily="34" charset="0"/>
              </a:rPr>
              <a:t>system- restorative approach</a:t>
            </a:r>
            <a:endParaRPr lang="en-GB" sz="20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We have a weekly ASPIRE assembly where up to two children from each class can be awarded a certificate, linking to that half terms value and a wild card.</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3 school rules </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Sorry scripts</a:t>
            </a:r>
          </a:p>
          <a:p>
            <a:pPr marL="342900" indent="-3429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Level 1-5  stages for poor choices</a:t>
            </a:r>
          </a:p>
          <a:p>
            <a:pPr marL="342900" indent="-3429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9810980" y="106652"/>
            <a:ext cx="2175869" cy="3062743"/>
          </a:xfrm>
          <a:prstGeom prst="rect">
            <a:avLst/>
          </a:prstGeom>
        </p:spPr>
      </p:pic>
      <p:pic>
        <p:nvPicPr>
          <p:cNvPr id="5" name="Picture 2" descr="ClassDojo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277" y="2045980"/>
            <a:ext cx="1116299" cy="111629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427173" y="3256198"/>
            <a:ext cx="3559675" cy="2483953"/>
            <a:chOff x="618067" y="1181285"/>
            <a:chExt cx="4309533" cy="3282012"/>
          </a:xfrm>
        </p:grpSpPr>
        <p:sp>
          <p:nvSpPr>
            <p:cNvPr id="7" name="Rectangle 6"/>
            <p:cNvSpPr/>
            <p:nvPr/>
          </p:nvSpPr>
          <p:spPr>
            <a:xfrm>
              <a:off x="1049211" y="1234396"/>
              <a:ext cx="3447246" cy="1097985"/>
            </a:xfrm>
            <a:prstGeom prst="rect">
              <a:avLst/>
            </a:prstGeom>
            <a:noFill/>
          </p:spPr>
          <p:txBody>
            <a:bodyPr wrap="squar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3 ASPIRE certificates weekly</a:t>
              </a:r>
            </a:p>
          </p:txBody>
        </p:sp>
        <p:grpSp>
          <p:nvGrpSpPr>
            <p:cNvPr id="12" name="Group 11"/>
            <p:cNvGrpSpPr/>
            <p:nvPr/>
          </p:nvGrpSpPr>
          <p:grpSpPr>
            <a:xfrm>
              <a:off x="845976" y="2216194"/>
              <a:ext cx="3859812" cy="775255"/>
              <a:chOff x="-2893" y="134084"/>
              <a:chExt cx="6291357" cy="91713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3" y="134916"/>
                <a:ext cx="3140710" cy="91630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314" y="134084"/>
                <a:ext cx="3105150" cy="917137"/>
              </a:xfrm>
              <a:prstGeom prst="rect">
                <a:avLst/>
              </a:prstGeom>
            </p:spPr>
          </p:pic>
        </p:grpSp>
        <p:sp>
          <p:nvSpPr>
            <p:cNvPr id="10" name="Rounded Rectangle 9"/>
            <p:cNvSpPr/>
            <p:nvPr/>
          </p:nvSpPr>
          <p:spPr>
            <a:xfrm>
              <a:off x="618067" y="1181285"/>
              <a:ext cx="4309533" cy="328201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F028B7D4-D439-9DD2-7BDB-CAEA5743AA9F}"/>
              </a:ext>
            </a:extLst>
          </p:cNvPr>
          <p:cNvPicPr>
            <a:picLocks noChangeAspect="1"/>
          </p:cNvPicPr>
          <p:nvPr/>
        </p:nvPicPr>
        <p:blipFill>
          <a:blip r:embed="rId7"/>
          <a:stretch>
            <a:fillRect/>
          </a:stretch>
        </p:blipFill>
        <p:spPr>
          <a:xfrm>
            <a:off x="8407277" y="129722"/>
            <a:ext cx="1291735" cy="1822340"/>
          </a:xfrm>
          <a:prstGeom prst="rect">
            <a:avLst/>
          </a:prstGeom>
        </p:spPr>
      </p:pic>
      <p:pic>
        <p:nvPicPr>
          <p:cNvPr id="16" name="Picture 15" descr="Warrender Doc footer.png">
            <a:extLst>
              <a:ext uri="{FF2B5EF4-FFF2-40B4-BE49-F238E27FC236}">
                <a16:creationId xmlns:a16="http://schemas.microsoft.com/office/drawing/2014/main" id="{371E704C-2CF3-E682-9DF1-D8BA048FD267}"/>
              </a:ext>
            </a:extLst>
          </p:cNvPr>
          <p:cNvPicPr/>
          <p:nvPr/>
        </p:nvPicPr>
        <p:blipFill>
          <a:blip r:embed="rId8"/>
          <a:stretch>
            <a:fillRect/>
          </a:stretch>
        </p:blipFill>
        <p:spPr>
          <a:xfrm>
            <a:off x="2363542" y="5846167"/>
            <a:ext cx="7124700" cy="1012825"/>
          </a:xfrm>
          <a:prstGeom prst="rect">
            <a:avLst/>
          </a:prstGeom>
        </p:spPr>
      </p:pic>
    </p:spTree>
    <p:extLst>
      <p:ext uri="{BB962C8B-B14F-4D97-AF65-F5344CB8AC3E}">
        <p14:creationId xmlns:p14="http://schemas.microsoft.com/office/powerpoint/2010/main" val="37019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44" y="127940"/>
            <a:ext cx="10972800" cy="1143000"/>
          </a:xfrm>
        </p:spPr>
        <p:txBody>
          <a:bodyPr>
            <a:normAutofit/>
          </a:bodyPr>
          <a:lstStyle/>
          <a:p>
            <a:r>
              <a:rPr lang="en-GB" sz="3200" dirty="0">
                <a:solidFill>
                  <a:schemeClr val="accent5">
                    <a:lumMod val="50000"/>
                  </a:schemeClr>
                </a:solidFill>
                <a:latin typeface="Century Gothic" panose="020B0502020202020204" pitchFamily="34" charset="0"/>
              </a:rPr>
              <a:t>SOLO taxonomy </a:t>
            </a:r>
          </a:p>
        </p:txBody>
      </p:sp>
      <p:sp>
        <p:nvSpPr>
          <p:cNvPr id="3" name="Content Placeholder 2"/>
          <p:cNvSpPr>
            <a:spLocks noGrp="1"/>
          </p:cNvSpPr>
          <p:nvPr>
            <p:ph idx="1"/>
          </p:nvPr>
        </p:nvSpPr>
        <p:spPr>
          <a:xfrm>
            <a:off x="257444" y="1128734"/>
            <a:ext cx="9542463" cy="4389120"/>
          </a:xfrm>
        </p:spPr>
        <p:txBody>
          <a:bodyPr>
            <a:normAutofit/>
          </a:bodyPr>
          <a:lstStyle/>
          <a:p>
            <a:pPr marL="0" indent="0">
              <a:buNone/>
            </a:pPr>
            <a:r>
              <a:rPr lang="en-US" sz="2000" dirty="0">
                <a:solidFill>
                  <a:schemeClr val="accent5">
                    <a:lumMod val="50000"/>
                  </a:schemeClr>
                </a:solidFill>
                <a:latin typeface="Century Gothic" panose="020B0502020202020204" pitchFamily="34" charset="0"/>
              </a:rPr>
              <a:t>As a school, we recently included a pedagogical approach called Solo Taxonomy into our teaching. Each lesson is planned to follow a sequence through the following steps:</a:t>
            </a:r>
            <a:endParaRPr lang="en-GB" sz="2000" dirty="0">
              <a:solidFill>
                <a:schemeClr val="accent5">
                  <a:lumMod val="50000"/>
                </a:schemeClr>
              </a:solidFill>
              <a:latin typeface="Century Gothic" panose="020B0502020202020204" pitchFamily="34" charset="0"/>
            </a:endParaRPr>
          </a:p>
        </p:txBody>
      </p:sp>
      <p:pic>
        <p:nvPicPr>
          <p:cNvPr id="2050" name="Picture 2" descr="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10271125"/>
            <a:ext cx="4438650" cy="2276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28675" y="3002940"/>
            <a:ext cx="5075895" cy="2964914"/>
          </a:xfrm>
          <a:prstGeom prst="rect">
            <a:avLst/>
          </a:prstGeom>
        </p:spPr>
        <p:txBody>
          <a:bodyPr wrap="square">
            <a:spAutoFit/>
          </a:bodyPr>
          <a:lstStyle/>
          <a:p>
            <a:pPr algn="just">
              <a:spcAft>
                <a:spcPts val="800"/>
              </a:spcAft>
            </a:pPr>
            <a:r>
              <a:rPr lang="en-US" dirty="0">
                <a:solidFill>
                  <a:schemeClr val="accent5">
                    <a:lumMod val="50000"/>
                  </a:schemeClr>
                </a:solidFill>
                <a:latin typeface="Century Gothic" panose="020B0502020202020204" pitchFamily="34" charset="0"/>
              </a:rPr>
              <a:t>Each lesson is planned in consideration with this pedagogy and helps support the children to achieve the main objective of the lesson. Not every child will reach all stages of the lesson, however the scaffolds have been planned to help them achieve as well as challenge and extend some learners. </a:t>
            </a:r>
          </a:p>
          <a:p>
            <a:r>
              <a:rPr lang="en-US" dirty="0">
                <a:latin typeface="Century Gothic" panose="020B0502020202020204" pitchFamily="34" charset="0"/>
              </a:rPr>
              <a:t/>
            </a:r>
            <a:br>
              <a:rPr lang="en-US" dirty="0">
                <a:latin typeface="Century Gothic" panose="020B0502020202020204" pitchFamily="34" charset="0"/>
              </a:rPr>
            </a:br>
            <a:endParaRPr lang="en-GB" dirty="0">
              <a:latin typeface="Century Gothic" panose="020B0502020202020204" pitchFamily="34" charset="0"/>
            </a:endParaRPr>
          </a:p>
        </p:txBody>
      </p:sp>
      <p:pic>
        <p:nvPicPr>
          <p:cNvPr id="8" name="Picture 7" descr="Warrender Doc footer.png"/>
          <p:cNvPicPr/>
          <p:nvPr/>
        </p:nvPicPr>
        <p:blipFill>
          <a:blip r:embed="rId4"/>
          <a:stretch>
            <a:fillRect/>
          </a:stretch>
        </p:blipFill>
        <p:spPr>
          <a:xfrm>
            <a:off x="2417763" y="5781796"/>
            <a:ext cx="7124700" cy="1012825"/>
          </a:xfrm>
          <a:prstGeom prst="rect">
            <a:avLst/>
          </a:prstGeom>
        </p:spPr>
      </p:pic>
      <p:pic>
        <p:nvPicPr>
          <p:cNvPr id="4" name="Picture 3">
            <a:extLst>
              <a:ext uri="{FF2B5EF4-FFF2-40B4-BE49-F238E27FC236}">
                <a16:creationId xmlns:a16="http://schemas.microsoft.com/office/drawing/2014/main" id="{3EDBB3BC-9888-5048-6EBF-4D172F9D6D17}"/>
              </a:ext>
            </a:extLst>
          </p:cNvPr>
          <p:cNvPicPr>
            <a:picLocks noChangeAspect="1"/>
          </p:cNvPicPr>
          <p:nvPr/>
        </p:nvPicPr>
        <p:blipFill>
          <a:blip r:embed="rId5"/>
          <a:stretch>
            <a:fillRect/>
          </a:stretch>
        </p:blipFill>
        <p:spPr>
          <a:xfrm>
            <a:off x="10306620" y="-86423"/>
            <a:ext cx="1847248" cy="1908213"/>
          </a:xfrm>
          <a:prstGeom prst="rect">
            <a:avLst/>
          </a:prstGeom>
        </p:spPr>
      </p:pic>
      <p:pic>
        <p:nvPicPr>
          <p:cNvPr id="5" name="Picture 4"/>
          <p:cNvPicPr>
            <a:picLocks noChangeAspect="1"/>
          </p:cNvPicPr>
          <p:nvPr/>
        </p:nvPicPr>
        <p:blipFill>
          <a:blip r:embed="rId6"/>
          <a:stretch>
            <a:fillRect/>
          </a:stretch>
        </p:blipFill>
        <p:spPr>
          <a:xfrm>
            <a:off x="323910" y="2151384"/>
            <a:ext cx="4505372" cy="828675"/>
          </a:xfrm>
          <a:prstGeom prst="rect">
            <a:avLst/>
          </a:prstGeom>
        </p:spPr>
      </p:pic>
      <p:pic>
        <p:nvPicPr>
          <p:cNvPr id="7" name="Picture 6"/>
          <p:cNvPicPr>
            <a:picLocks noChangeAspect="1"/>
          </p:cNvPicPr>
          <p:nvPr/>
        </p:nvPicPr>
        <p:blipFill rotWithShape="1">
          <a:blip r:embed="rId7"/>
          <a:srcRect l="3748" t="10834" r="3148"/>
          <a:stretch/>
        </p:blipFill>
        <p:spPr>
          <a:xfrm>
            <a:off x="323910" y="3084524"/>
            <a:ext cx="4505372" cy="2328864"/>
          </a:xfrm>
          <a:prstGeom prst="rect">
            <a:avLst/>
          </a:prstGeom>
        </p:spPr>
      </p:pic>
    </p:spTree>
    <p:extLst>
      <p:ext uri="{BB962C8B-B14F-4D97-AF65-F5344CB8AC3E}">
        <p14:creationId xmlns:p14="http://schemas.microsoft.com/office/powerpoint/2010/main" val="90379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3" y="335300"/>
            <a:ext cx="10972800" cy="1143000"/>
          </a:xfrm>
        </p:spPr>
        <p:txBody>
          <a:bodyPr>
            <a:normAutofit/>
          </a:bodyPr>
          <a:lstStyle/>
          <a:p>
            <a:r>
              <a:rPr lang="en-GB" sz="3200" dirty="0">
                <a:solidFill>
                  <a:schemeClr val="accent5">
                    <a:lumMod val="50000"/>
                  </a:schemeClr>
                </a:solidFill>
                <a:latin typeface="Century Gothic" panose="020B0502020202020204" pitchFamily="34" charset="0"/>
              </a:rPr>
              <a:t>How we teach?</a:t>
            </a:r>
            <a:r>
              <a:rPr lang="en-GB" sz="3200" dirty="0">
                <a:latin typeface="Century Gothic" panose="020B0502020202020204" pitchFamily="34" charset="0"/>
              </a:rPr>
              <a:t> </a:t>
            </a:r>
          </a:p>
        </p:txBody>
      </p:sp>
      <p:pic>
        <p:nvPicPr>
          <p:cNvPr id="2050" name="Picture 2" descr="Text&#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138" y="-10271125"/>
            <a:ext cx="44386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Learning Pit sur Twitter : &quot;Our site we have a range of fabulous FREE  resources for you to use to help get engaged within the #LearningPit! Learn  more about how be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4032" y="2101644"/>
            <a:ext cx="2927882" cy="2927882"/>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5"/>
          <a:stretch>
            <a:fillRect/>
          </a:stretch>
        </p:blipFill>
        <p:spPr>
          <a:xfrm>
            <a:off x="6467705" y="2112176"/>
            <a:ext cx="2526327" cy="2905115"/>
          </a:xfrm>
          <a:prstGeom prst="rect">
            <a:avLst/>
          </a:prstGeom>
        </p:spPr>
      </p:pic>
      <p:sp>
        <p:nvSpPr>
          <p:cNvPr id="9" name="Content Placeholder 2"/>
          <p:cNvSpPr txBox="1">
            <a:spLocks/>
          </p:cNvSpPr>
          <p:nvPr/>
        </p:nvSpPr>
        <p:spPr>
          <a:xfrm>
            <a:off x="465622" y="1649409"/>
            <a:ext cx="5514491" cy="29821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914400">
              <a:buFont typeface="Wingdings 2"/>
              <a:buNone/>
            </a:pPr>
            <a:r>
              <a:rPr lang="en-GB" sz="2000" dirty="0">
                <a:solidFill>
                  <a:schemeClr val="accent5">
                    <a:lumMod val="50000"/>
                  </a:schemeClr>
                </a:solidFill>
                <a:latin typeface="Century Gothic" panose="020B0502020202020204" pitchFamily="34" charset="0"/>
              </a:rPr>
              <a:t>We foster an environment where pupils feel safe to take risks and attempt new learning, free from the fear of failing.</a:t>
            </a:r>
          </a:p>
          <a:p>
            <a:pPr marL="0" indent="0" defTabSz="914400">
              <a:buFont typeface="Wingdings 2"/>
              <a:buNone/>
            </a:pPr>
            <a:endParaRPr lang="en-GB" sz="2000" dirty="0">
              <a:solidFill>
                <a:schemeClr val="accent5">
                  <a:lumMod val="50000"/>
                </a:schemeClr>
              </a:solidFill>
              <a:latin typeface="Century Gothic" panose="020B0502020202020204" pitchFamily="34" charset="0"/>
            </a:endParaRPr>
          </a:p>
          <a:p>
            <a:pPr marL="0" indent="0" defTabSz="914400">
              <a:buFont typeface="Wingdings 2"/>
              <a:buNone/>
            </a:pPr>
            <a:r>
              <a:rPr lang="en-GB" sz="2000" dirty="0">
                <a:solidFill>
                  <a:schemeClr val="accent5">
                    <a:lumMod val="50000"/>
                  </a:schemeClr>
                </a:solidFill>
                <a:latin typeface="Century Gothic" panose="020B0502020202020204" pitchFamily="34" charset="0"/>
              </a:rPr>
              <a:t>We use different techniques such as </a:t>
            </a:r>
            <a:r>
              <a:rPr lang="en-GB" sz="2000" i="1" dirty="0">
                <a:solidFill>
                  <a:schemeClr val="accent5">
                    <a:lumMod val="50000"/>
                  </a:schemeClr>
                </a:solidFill>
                <a:latin typeface="Century Gothic" panose="020B0502020202020204" pitchFamily="34" charset="0"/>
              </a:rPr>
              <a:t>The Learning Pit </a:t>
            </a:r>
            <a:r>
              <a:rPr lang="en-GB" sz="2000" dirty="0">
                <a:solidFill>
                  <a:schemeClr val="accent5">
                    <a:lumMod val="50000"/>
                  </a:schemeClr>
                </a:solidFill>
                <a:latin typeface="Century Gothic" panose="020B0502020202020204" pitchFamily="34" charset="0"/>
              </a:rPr>
              <a:t>and </a:t>
            </a:r>
            <a:r>
              <a:rPr lang="en-GB" sz="2000" i="1" dirty="0">
                <a:solidFill>
                  <a:schemeClr val="accent5">
                    <a:lumMod val="50000"/>
                  </a:schemeClr>
                </a:solidFill>
                <a:latin typeface="Century Gothic" panose="020B0502020202020204" pitchFamily="34" charset="0"/>
              </a:rPr>
              <a:t>F.A.I.L</a:t>
            </a:r>
            <a:r>
              <a:rPr lang="en-GB" sz="2000" dirty="0">
                <a:solidFill>
                  <a:schemeClr val="accent5">
                    <a:lumMod val="50000"/>
                  </a:schemeClr>
                </a:solidFill>
                <a:latin typeface="Century Gothic" panose="020B0502020202020204" pitchFamily="34" charset="0"/>
              </a:rPr>
              <a:t>. These are displayed within the classroom to remind pupils that there is value in a challenge and that mistakes form the building blocks on the path to success.</a:t>
            </a:r>
          </a:p>
          <a:p>
            <a:pPr marL="0" indent="0" defTabSz="914400">
              <a:buFont typeface="Wingdings 2"/>
              <a:buNone/>
            </a:pPr>
            <a:endParaRPr lang="en-GB" sz="2000" b="1" dirty="0">
              <a:solidFill>
                <a:schemeClr val="accent5">
                  <a:lumMod val="50000"/>
                </a:schemeClr>
              </a:solidFill>
              <a:latin typeface="Century Gothic" panose="020B0502020202020204" pitchFamily="34" charset="0"/>
            </a:endParaRPr>
          </a:p>
          <a:p>
            <a:pPr marL="0" indent="0" defTabSz="914400">
              <a:buFont typeface="Wingdings 2"/>
              <a:buNone/>
            </a:pPr>
            <a:r>
              <a:rPr lang="en-GB" sz="2000" b="1" dirty="0">
                <a:solidFill>
                  <a:schemeClr val="accent5">
                    <a:lumMod val="50000"/>
                  </a:schemeClr>
                </a:solidFill>
                <a:latin typeface="Century Gothic" panose="020B0502020202020204" pitchFamily="34" charset="0"/>
              </a:rPr>
              <a:t>“Mistakes are how we learn!”</a:t>
            </a:r>
          </a:p>
        </p:txBody>
      </p:sp>
      <p:pic>
        <p:nvPicPr>
          <p:cNvPr id="10" name="Picture 9" descr="Warrender Doc footer.png"/>
          <p:cNvPicPr/>
          <p:nvPr/>
        </p:nvPicPr>
        <p:blipFill>
          <a:blip r:embed="rId6"/>
          <a:stretch>
            <a:fillRect/>
          </a:stretch>
        </p:blipFill>
        <p:spPr>
          <a:xfrm>
            <a:off x="2417763" y="5845175"/>
            <a:ext cx="7124700" cy="1012825"/>
          </a:xfrm>
          <a:prstGeom prst="rect">
            <a:avLst/>
          </a:prstGeom>
        </p:spPr>
      </p:pic>
      <p:pic>
        <p:nvPicPr>
          <p:cNvPr id="3" name="Picture 2">
            <a:extLst>
              <a:ext uri="{FF2B5EF4-FFF2-40B4-BE49-F238E27FC236}">
                <a16:creationId xmlns:a16="http://schemas.microsoft.com/office/drawing/2014/main" id="{1B221C32-41EB-E1C8-C591-37A1977F74B4}"/>
              </a:ext>
            </a:extLst>
          </p:cNvPr>
          <p:cNvPicPr>
            <a:picLocks noChangeAspect="1"/>
          </p:cNvPicPr>
          <p:nvPr/>
        </p:nvPicPr>
        <p:blipFill>
          <a:blip r:embed="rId7"/>
          <a:stretch>
            <a:fillRect/>
          </a:stretch>
        </p:blipFill>
        <p:spPr>
          <a:xfrm>
            <a:off x="10457973" y="-38833"/>
            <a:ext cx="1847248" cy="1908213"/>
          </a:xfrm>
          <a:prstGeom prst="rect">
            <a:avLst/>
          </a:prstGeom>
        </p:spPr>
      </p:pic>
    </p:spTree>
    <p:extLst>
      <p:ext uri="{BB962C8B-B14F-4D97-AF65-F5344CB8AC3E}">
        <p14:creationId xmlns:p14="http://schemas.microsoft.com/office/powerpoint/2010/main" val="346882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960" y="401045"/>
            <a:ext cx="7317740" cy="3539430"/>
          </a:xfrm>
          <a:prstGeom prst="rect">
            <a:avLst/>
          </a:prstGeom>
          <a:noFill/>
        </p:spPr>
        <p:txBody>
          <a:bodyPr wrap="square" rtlCol="0">
            <a:spAutoFit/>
          </a:bodyPr>
          <a:lstStyle/>
          <a:p>
            <a:r>
              <a:rPr lang="en-GB" sz="3200" dirty="0">
                <a:solidFill>
                  <a:schemeClr val="accent5">
                    <a:lumMod val="50000"/>
                  </a:schemeClr>
                </a:solidFill>
                <a:latin typeface="Century Gothic" panose="020B0502020202020204" pitchFamily="34" charset="0"/>
              </a:rPr>
              <a:t>Resources</a:t>
            </a:r>
          </a:p>
          <a:p>
            <a:endParaRPr lang="en-GB" sz="3200" dirty="0">
              <a:solidFill>
                <a:schemeClr val="accent5">
                  <a:lumMod val="50000"/>
                </a:schemeClr>
              </a:solidFill>
              <a:latin typeface="Century Gothic" panose="020B0502020202020204" pitchFamily="34" charset="0"/>
            </a:endParaRPr>
          </a:p>
          <a:p>
            <a:pPr marL="457200" indent="-457200">
              <a:buFont typeface="Arial" panose="020B0604020202020204" pitchFamily="34" charset="0"/>
              <a:buChar char="•"/>
            </a:pPr>
            <a:r>
              <a:rPr lang="en-GB" sz="2000" dirty="0" smtClean="0">
                <a:solidFill>
                  <a:schemeClr val="accent5">
                    <a:lumMod val="50000"/>
                  </a:schemeClr>
                </a:solidFill>
                <a:latin typeface="Century Gothic" panose="020B0502020202020204" pitchFamily="34" charset="0"/>
              </a:rPr>
              <a:t>Stationery </a:t>
            </a:r>
            <a:r>
              <a:rPr lang="en-GB" sz="2000" dirty="0">
                <a:solidFill>
                  <a:schemeClr val="accent5">
                    <a:lumMod val="50000"/>
                  </a:schemeClr>
                </a:solidFill>
                <a:latin typeface="Century Gothic" panose="020B0502020202020204" pitchFamily="34" charset="0"/>
              </a:rPr>
              <a:t>is provided so please keep all pencil cases at home. </a:t>
            </a:r>
          </a:p>
          <a:p>
            <a:pPr marL="457200" indent="-4572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457200" indent="-457200">
              <a:buFont typeface="Arial" panose="020B0604020202020204" pitchFamily="34" charset="0"/>
              <a:buChar char="•"/>
            </a:pPr>
            <a:r>
              <a:rPr lang="en-GB" sz="2000" dirty="0">
                <a:solidFill>
                  <a:schemeClr val="accent5">
                    <a:lumMod val="50000"/>
                  </a:schemeClr>
                </a:solidFill>
                <a:latin typeface="Century Gothic" panose="020B0502020202020204" pitchFamily="34" charset="0"/>
              </a:rPr>
              <a:t>Please bring in bookbags daily with water bottles in hands to avoid any spillages </a:t>
            </a:r>
            <a:r>
              <a:rPr lang="en-GB" sz="2000" dirty="0" smtClean="0">
                <a:solidFill>
                  <a:schemeClr val="accent5">
                    <a:lumMod val="50000"/>
                  </a:schemeClr>
                </a:solidFill>
                <a:latin typeface="Century Gothic" panose="020B0502020202020204" pitchFamily="34" charset="0"/>
              </a:rPr>
              <a:t>on. </a:t>
            </a:r>
          </a:p>
          <a:p>
            <a:pPr marL="457200" indent="-4572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457200" indent="-4572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a:p>
            <a:pPr marL="457200" indent="-457200">
              <a:buFont typeface="Arial" panose="020B0604020202020204" pitchFamily="34" charset="0"/>
              <a:buChar char="•"/>
            </a:pPr>
            <a:endParaRPr lang="en-GB" sz="2000" dirty="0">
              <a:solidFill>
                <a:schemeClr val="accent5">
                  <a:lumMod val="50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A45EF80B-8F37-4B4A-C58E-45F0B5A1E02E}"/>
              </a:ext>
            </a:extLst>
          </p:cNvPr>
          <p:cNvPicPr>
            <a:picLocks noChangeAspect="1"/>
          </p:cNvPicPr>
          <p:nvPr/>
        </p:nvPicPr>
        <p:blipFill>
          <a:blip r:embed="rId2"/>
          <a:stretch>
            <a:fillRect/>
          </a:stretch>
        </p:blipFill>
        <p:spPr>
          <a:xfrm>
            <a:off x="7632700" y="317070"/>
            <a:ext cx="4441381" cy="3393143"/>
          </a:xfrm>
          <a:prstGeom prst="rect">
            <a:avLst/>
          </a:prstGeom>
        </p:spPr>
      </p:pic>
    </p:spTree>
    <p:extLst>
      <p:ext uri="{BB962C8B-B14F-4D97-AF65-F5344CB8AC3E}">
        <p14:creationId xmlns:p14="http://schemas.microsoft.com/office/powerpoint/2010/main" val="3546731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AB698BB7D44146B237668A88EB0ACC" ma:contentTypeVersion="11" ma:contentTypeDescription="Create a new document." ma:contentTypeScope="" ma:versionID="0aa00ffb6c7d23753765c09d18c5374d">
  <xsd:schema xmlns:xsd="http://www.w3.org/2001/XMLSchema" xmlns:xs="http://www.w3.org/2001/XMLSchema" xmlns:p="http://schemas.microsoft.com/office/2006/metadata/properties" xmlns:ns2="bf80c20e-6ddd-478f-910e-3ed611613320" xmlns:ns3="df938905-9dd3-488e-8375-fbcd03ba3452" targetNamespace="http://schemas.microsoft.com/office/2006/metadata/properties" ma:root="true" ma:fieldsID="10ca6efbdf3c8d48feddfba5e0e64fa0" ns2:_="" ns3:_="">
    <xsd:import namespace="bf80c20e-6ddd-478f-910e-3ed611613320"/>
    <xsd:import namespace="df938905-9dd3-488e-8375-fbcd03ba34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0c20e-6ddd-478f-910e-3ed611613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693d28c-cacf-404e-a0d5-f23998acfd9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938905-9dd3-488e-8375-fbcd03ba345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4512c49-1f93-4868-8e90-7adc667134d7}" ma:internalName="TaxCatchAll" ma:showField="CatchAllData" ma:web="df938905-9dd3-488e-8375-fbcd03ba34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4091B-E929-4E84-A893-4A2B8ABA9AFA}">
  <ds:schemaRefs>
    <ds:schemaRef ds:uri="http://schemas.microsoft.com/sharepoint/v3/contenttype/forms"/>
  </ds:schemaRefs>
</ds:datastoreItem>
</file>

<file path=customXml/itemProps2.xml><?xml version="1.0" encoding="utf-8"?>
<ds:datastoreItem xmlns:ds="http://schemas.openxmlformats.org/officeDocument/2006/customXml" ds:itemID="{E6C2114C-DAA0-414A-9153-D6938667D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80c20e-6ddd-478f-910e-3ed611613320"/>
    <ds:schemaRef ds:uri="df938905-9dd3-488e-8375-fbcd03ba3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12869</TotalTime>
  <Words>944</Words>
  <Application>Microsoft Office PowerPoint</Application>
  <PresentationFormat>Widescreen</PresentationFormat>
  <Paragraphs>145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Wingdings 2</vt:lpstr>
      <vt:lpstr>Office Theme</vt:lpstr>
      <vt:lpstr>Welcome to Year 1</vt:lpstr>
      <vt:lpstr>Our Values</vt:lpstr>
      <vt:lpstr>Our timetable</vt:lpstr>
      <vt:lpstr>PowerPoint Presentation</vt:lpstr>
      <vt:lpstr>PowerPoint Presentation</vt:lpstr>
      <vt:lpstr>PowerPoint Presentation</vt:lpstr>
      <vt:lpstr>SOLO taxonomy </vt:lpstr>
      <vt:lpstr>How we teach?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Inset</dc:title>
  <dc:creator>hbrown91.312</dc:creator>
  <cp:lastModifiedBy>oormerod.312</cp:lastModifiedBy>
  <cp:revision>210</cp:revision>
  <cp:lastPrinted>2021-08-31T09:58:08Z</cp:lastPrinted>
  <dcterms:created xsi:type="dcterms:W3CDTF">2019-09-16T15:43:24Z</dcterms:created>
  <dcterms:modified xsi:type="dcterms:W3CDTF">2024-09-10T13:12:58Z</dcterms:modified>
</cp:coreProperties>
</file>