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71" r:id="rId5"/>
    <p:sldId id="272" r:id="rId6"/>
    <p:sldId id="273" r:id="rId7"/>
    <p:sldId id="274" r:id="rId8"/>
    <p:sldId id="276" r:id="rId9"/>
    <p:sldId id="275" r:id="rId10"/>
    <p:sldId id="266" r:id="rId11"/>
    <p:sldId id="259" r:id="rId12"/>
    <p:sldId id="260" r:id="rId13"/>
    <p:sldId id="261" r:id="rId14"/>
    <p:sldId id="262" r:id="rId15"/>
    <p:sldId id="263" r:id="rId16"/>
    <p:sldId id="265"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4660"/>
  </p:normalViewPr>
  <p:slideViewPr>
    <p:cSldViewPr snapToGrid="0">
      <p:cViewPr varScale="1">
        <p:scale>
          <a:sx n="91" d="100"/>
          <a:sy n="91" d="100"/>
        </p:scale>
        <p:origin x="12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6F959-FEB6-40D4-8FB1-3915760ABEC1}" type="datetimeFigureOut">
              <a:rPr lang="en-GB" smtClean="0"/>
              <a:t>10/09/2024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29DD8-459D-4486-A305-12277AE888F1}" type="slidenum">
              <a:rPr lang="en-GB" smtClean="0"/>
              <a:t>‹#›</a:t>
            </a:fld>
            <a:endParaRPr lang="en-GB"/>
          </a:p>
        </p:txBody>
      </p:sp>
    </p:spTree>
    <p:extLst>
      <p:ext uri="{BB962C8B-B14F-4D97-AF65-F5344CB8AC3E}">
        <p14:creationId xmlns:p14="http://schemas.microsoft.com/office/powerpoint/2010/main" val="110102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4</a:t>
            </a:fld>
            <a:endParaRPr lang="en-GB"/>
          </a:p>
        </p:txBody>
      </p:sp>
    </p:spTree>
    <p:extLst>
      <p:ext uri="{BB962C8B-B14F-4D97-AF65-F5344CB8AC3E}">
        <p14:creationId xmlns:p14="http://schemas.microsoft.com/office/powerpoint/2010/main" val="414046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6</a:t>
            </a:fld>
            <a:endParaRPr lang="en-GB"/>
          </a:p>
        </p:txBody>
      </p:sp>
    </p:spTree>
    <p:extLst>
      <p:ext uri="{BB962C8B-B14F-4D97-AF65-F5344CB8AC3E}">
        <p14:creationId xmlns:p14="http://schemas.microsoft.com/office/powerpoint/2010/main" val="392807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CEC592-B4FA-41F4-BC5B-9D30C3FA20F0}" type="slidenum">
              <a:rPr lang="en-GB" smtClean="0"/>
              <a:t>7</a:t>
            </a:fld>
            <a:endParaRPr lang="en-GB"/>
          </a:p>
        </p:txBody>
      </p:sp>
    </p:spTree>
    <p:extLst>
      <p:ext uri="{BB962C8B-B14F-4D97-AF65-F5344CB8AC3E}">
        <p14:creationId xmlns:p14="http://schemas.microsoft.com/office/powerpoint/2010/main" val="3245657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6DD3-948E-A832-1DDB-47AF6F063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9E8DF7-5766-4A7B-FD14-087BE6C10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99729C-1A6A-7848-AAF5-4AF22C49C1AB}"/>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5" name="Footer Placeholder 4">
            <a:extLst>
              <a:ext uri="{FF2B5EF4-FFF2-40B4-BE49-F238E27FC236}">
                <a16:creationId xmlns:a16="http://schemas.microsoft.com/office/drawing/2014/main" id="{F3E7AB5E-E17F-EDDC-9E9C-B8C5ADF3B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E4D17A-59E7-9E43-8DE0-CA9F1C23A700}"/>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271946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EE1D-8BE4-DCAF-1419-3453F6FB58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75F85C-3E70-9A59-13D3-852D87D448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DEDAB5-6586-2383-F066-C5C983255297}"/>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5" name="Footer Placeholder 4">
            <a:extLst>
              <a:ext uri="{FF2B5EF4-FFF2-40B4-BE49-F238E27FC236}">
                <a16:creationId xmlns:a16="http://schemas.microsoft.com/office/drawing/2014/main" id="{4A0F058A-3809-9F75-108F-04166EBCD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E23BD2-74BD-2A6A-FA05-5DFDC8FEC2FD}"/>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128734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15BC06-1CF6-0879-4629-49E59D5102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8D835C-3A42-D1CB-6153-9B02BE5636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09EC8B-6BBE-737E-4DDB-39BBA1FDD0EA}"/>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5" name="Footer Placeholder 4">
            <a:extLst>
              <a:ext uri="{FF2B5EF4-FFF2-40B4-BE49-F238E27FC236}">
                <a16:creationId xmlns:a16="http://schemas.microsoft.com/office/drawing/2014/main" id="{169354ED-AF96-E8BF-5C6E-71C5EEA002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B53E23-AAFE-34BD-10A1-46CE37F1D64F}"/>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1689795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20A6-0D59-C33C-8630-091F370F0B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50A287-F949-E574-B8BD-11B6CDEEF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531BBE-27FC-3EDE-12F3-09D680077364}"/>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5" name="Footer Placeholder 4">
            <a:extLst>
              <a:ext uri="{FF2B5EF4-FFF2-40B4-BE49-F238E27FC236}">
                <a16:creationId xmlns:a16="http://schemas.microsoft.com/office/drawing/2014/main" id="{3B7D8B98-4838-AEA0-4899-1519AD30D4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7DDE7-2C24-E40D-A311-EED89135D50D}"/>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420243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4C3B-A30E-C0E0-C24D-4FEE9DBCBB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E291DD-6FDB-A95E-FABD-CED0D94A9F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C6D27-5B56-FE70-714D-305B03A1B092}"/>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5" name="Footer Placeholder 4">
            <a:extLst>
              <a:ext uri="{FF2B5EF4-FFF2-40B4-BE49-F238E27FC236}">
                <a16:creationId xmlns:a16="http://schemas.microsoft.com/office/drawing/2014/main" id="{6C21C0FD-ED30-F9F0-9490-92FD0AB89D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9BCE8F-2C03-274B-0E56-68DDFB224D73}"/>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251952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9312-175D-8362-7596-7E0AB2BEAD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C89EFB-07DA-B508-7B79-1B51E338CA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E28C37-DA15-FB7B-9E11-19A86D0EE6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B0F803-00DF-0029-5051-111550D33084}"/>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6" name="Footer Placeholder 5">
            <a:extLst>
              <a:ext uri="{FF2B5EF4-FFF2-40B4-BE49-F238E27FC236}">
                <a16:creationId xmlns:a16="http://schemas.microsoft.com/office/drawing/2014/main" id="{8E7FE9ED-1430-D18E-5267-A72BADB2F2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660EB6-8EAA-6E35-7553-855E296BDD94}"/>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394990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55D9-73BB-5946-A5D8-716F7AB92C4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5D9378-423A-F694-6A1A-F19EFBBC2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FB43A0-63E1-3D88-EDED-99C39BAC4C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F7F46-749E-6D71-9959-60FBFAC65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971BE-032B-9969-3BAB-8F0339CCA3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73FB69-4792-0188-1CD8-A3665E43CA84}"/>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8" name="Footer Placeholder 7">
            <a:extLst>
              <a:ext uri="{FF2B5EF4-FFF2-40B4-BE49-F238E27FC236}">
                <a16:creationId xmlns:a16="http://schemas.microsoft.com/office/drawing/2014/main" id="{F4C9276D-189E-D894-4065-D551F945D6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8C9E77-3437-DB7D-9B02-667968775F0F}"/>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199531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A53D-F338-22FA-00F7-EE165F8DF1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26913B-3636-F34B-1D32-72CA3483D367}"/>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4" name="Footer Placeholder 3">
            <a:extLst>
              <a:ext uri="{FF2B5EF4-FFF2-40B4-BE49-F238E27FC236}">
                <a16:creationId xmlns:a16="http://schemas.microsoft.com/office/drawing/2014/main" id="{E612B099-872A-0276-334D-2FE17B0DC1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D581F1-26FB-838C-1716-37E603B53C5F}"/>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338893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CB4D09-A384-D035-0BF8-98F758416235}"/>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3" name="Footer Placeholder 2">
            <a:extLst>
              <a:ext uri="{FF2B5EF4-FFF2-40B4-BE49-F238E27FC236}">
                <a16:creationId xmlns:a16="http://schemas.microsoft.com/office/drawing/2014/main" id="{BE008F9B-5351-D701-07E1-3B17BC9A07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471285-AC58-8558-AF60-FB87BBEE267E}"/>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2403799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0F0F-2DCB-8E80-316A-859C8128F6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919E69-0255-847A-DC19-D4DF25482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536427D-0185-6C71-F743-2D2750A9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BF8FB-A7C0-A81C-A5AE-B94E3EFA7B58}"/>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6" name="Footer Placeholder 5">
            <a:extLst>
              <a:ext uri="{FF2B5EF4-FFF2-40B4-BE49-F238E27FC236}">
                <a16:creationId xmlns:a16="http://schemas.microsoft.com/office/drawing/2014/main" id="{8D8858A4-A996-E8C3-CDE1-4979F7CB24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C4237B-7A1B-B0C9-9444-48C8346949E5}"/>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191610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3ED12-1C39-9217-F826-5C5045FE2B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64D633-3EEA-449F-0750-B0FA674883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CB59E4-1489-9C41-80BD-0E4D16D35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C098D-20C6-4FA5-281C-FAFC69960E13}"/>
              </a:ext>
            </a:extLst>
          </p:cNvPr>
          <p:cNvSpPr>
            <a:spLocks noGrp="1"/>
          </p:cNvSpPr>
          <p:nvPr>
            <p:ph type="dt" sz="half" idx="10"/>
          </p:nvPr>
        </p:nvSpPr>
        <p:spPr/>
        <p:txBody>
          <a:bodyPr/>
          <a:lstStyle/>
          <a:p>
            <a:fld id="{3401347A-CFC8-4438-A52C-8FE79E6BA696}" type="datetimeFigureOut">
              <a:rPr lang="en-GB" smtClean="0"/>
              <a:t>10/09/2024</a:t>
            </a:fld>
            <a:endParaRPr lang="en-GB"/>
          </a:p>
        </p:txBody>
      </p:sp>
      <p:sp>
        <p:nvSpPr>
          <p:cNvPr id="6" name="Footer Placeholder 5">
            <a:extLst>
              <a:ext uri="{FF2B5EF4-FFF2-40B4-BE49-F238E27FC236}">
                <a16:creationId xmlns:a16="http://schemas.microsoft.com/office/drawing/2014/main" id="{1A63B175-469F-C87A-3958-3540AA5C30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E78E0-52D9-A58E-9B2B-98B022C9B80B}"/>
              </a:ext>
            </a:extLst>
          </p:cNvPr>
          <p:cNvSpPr>
            <a:spLocks noGrp="1"/>
          </p:cNvSpPr>
          <p:nvPr>
            <p:ph type="sldNum" sz="quarter" idx="12"/>
          </p:nvPr>
        </p:nvSpPr>
        <p:spPr/>
        <p:txBody>
          <a:bodyPr/>
          <a:lstStyle/>
          <a:p>
            <a:fld id="{0FFBB151-0DE4-420E-A3C9-63DCE248E93C}" type="slidenum">
              <a:rPr lang="en-GB" smtClean="0"/>
              <a:t>‹#›</a:t>
            </a:fld>
            <a:endParaRPr lang="en-GB"/>
          </a:p>
        </p:txBody>
      </p:sp>
    </p:spTree>
    <p:extLst>
      <p:ext uri="{BB962C8B-B14F-4D97-AF65-F5344CB8AC3E}">
        <p14:creationId xmlns:p14="http://schemas.microsoft.com/office/powerpoint/2010/main" val="316990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E2F95E-275E-7EBE-3E83-A02DE2B0C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C14F86-3546-A8E0-8BE4-C211F4203C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01B8E0-0400-FB9E-7F9F-5EB312AB3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1347A-CFC8-4438-A52C-8FE79E6BA696}" type="datetimeFigureOut">
              <a:rPr lang="en-GB" smtClean="0"/>
              <a:t>10/09/2024</a:t>
            </a:fld>
            <a:endParaRPr lang="en-GB"/>
          </a:p>
        </p:txBody>
      </p:sp>
      <p:sp>
        <p:nvSpPr>
          <p:cNvPr id="5" name="Footer Placeholder 4">
            <a:extLst>
              <a:ext uri="{FF2B5EF4-FFF2-40B4-BE49-F238E27FC236}">
                <a16:creationId xmlns:a16="http://schemas.microsoft.com/office/drawing/2014/main" id="{9494690D-A04F-A7AB-628E-07DC28E15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3874D7-6B20-7004-4418-CCD6B3E0F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BB151-0DE4-420E-A3C9-63DCE248E93C}" type="slidenum">
              <a:rPr lang="en-GB" smtClean="0"/>
              <a:t>‹#›</a:t>
            </a:fld>
            <a:endParaRPr lang="en-GB"/>
          </a:p>
        </p:txBody>
      </p:sp>
    </p:spTree>
    <p:extLst>
      <p:ext uri="{BB962C8B-B14F-4D97-AF65-F5344CB8AC3E}">
        <p14:creationId xmlns:p14="http://schemas.microsoft.com/office/powerpoint/2010/main" val="1617650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47BA5-60DA-908A-AF46-D85C62ABC1FE}"/>
              </a:ext>
            </a:extLst>
          </p:cNvPr>
          <p:cNvSpPr/>
          <p:nvPr/>
        </p:nvSpPr>
        <p:spPr>
          <a:xfrm>
            <a:off x="706543" y="197502"/>
            <a:ext cx="10778913"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Comic Sans MS" panose="030F0702030302020204" pitchFamily="66" charset="0"/>
              </a:rPr>
              <a:t>Welcome to Year 1</a:t>
            </a:r>
          </a:p>
        </p:txBody>
      </p:sp>
      <p:pic>
        <p:nvPicPr>
          <p:cNvPr id="7" name="Picture 6">
            <a:extLst>
              <a:ext uri="{FF2B5EF4-FFF2-40B4-BE49-F238E27FC236}">
                <a16:creationId xmlns:a16="http://schemas.microsoft.com/office/drawing/2014/main" id="{16D766F3-9F3B-A76B-6546-7E455C7D0389}"/>
              </a:ext>
            </a:extLst>
          </p:cNvPr>
          <p:cNvPicPr>
            <a:picLocks noChangeAspect="1"/>
          </p:cNvPicPr>
          <p:nvPr/>
        </p:nvPicPr>
        <p:blipFill>
          <a:blip r:embed="rId2"/>
          <a:stretch>
            <a:fillRect/>
          </a:stretch>
        </p:blipFill>
        <p:spPr>
          <a:xfrm>
            <a:off x="4111101" y="2482789"/>
            <a:ext cx="3810000" cy="3810000"/>
          </a:xfrm>
          <a:prstGeom prst="rect">
            <a:avLst/>
          </a:prstGeom>
        </p:spPr>
      </p:pic>
    </p:spTree>
    <p:extLst>
      <p:ext uri="{BB962C8B-B14F-4D97-AF65-F5344CB8AC3E}">
        <p14:creationId xmlns:p14="http://schemas.microsoft.com/office/powerpoint/2010/main" val="415087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p:txBody>
          <a:bodyPr>
            <a:normAutofit/>
          </a:bodyPr>
          <a:lstStyle/>
          <a:p>
            <a:r>
              <a:rPr lang="en-GB" sz="7200" dirty="0">
                <a:solidFill>
                  <a:srgbClr val="0070C0"/>
                </a:solidFill>
                <a:latin typeface="Comic Sans MS" panose="030F0702030302020204" pitchFamily="66" charset="0"/>
              </a:rPr>
              <a:t>The topics we teach </a:t>
            </a:r>
          </a:p>
        </p:txBody>
      </p:sp>
      <p:graphicFrame>
        <p:nvGraphicFramePr>
          <p:cNvPr id="4" name="Table 4">
            <a:extLst>
              <a:ext uri="{FF2B5EF4-FFF2-40B4-BE49-F238E27FC236}">
                <a16:creationId xmlns:a16="http://schemas.microsoft.com/office/drawing/2014/main" id="{BDE971C2-3120-2F5F-2748-1FCCC5D431D0}"/>
              </a:ext>
            </a:extLst>
          </p:cNvPr>
          <p:cNvGraphicFramePr>
            <a:graphicFrameLocks noGrp="1"/>
          </p:cNvGraphicFramePr>
          <p:nvPr>
            <p:ph idx="1"/>
            <p:extLst>
              <p:ext uri="{D42A27DB-BD31-4B8C-83A1-F6EECF244321}">
                <p14:modId xmlns:p14="http://schemas.microsoft.com/office/powerpoint/2010/main" val="2401717666"/>
              </p:ext>
            </p:extLst>
          </p:nvPr>
        </p:nvGraphicFramePr>
        <p:xfrm>
          <a:off x="838200" y="1825625"/>
          <a:ext cx="10515597" cy="4273334"/>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655512184"/>
                    </a:ext>
                  </a:extLst>
                </a:gridCol>
                <a:gridCol w="3505199">
                  <a:extLst>
                    <a:ext uri="{9D8B030D-6E8A-4147-A177-3AD203B41FA5}">
                      <a16:colId xmlns:a16="http://schemas.microsoft.com/office/drawing/2014/main" val="1393867102"/>
                    </a:ext>
                  </a:extLst>
                </a:gridCol>
                <a:gridCol w="3505199">
                  <a:extLst>
                    <a:ext uri="{9D8B030D-6E8A-4147-A177-3AD203B41FA5}">
                      <a16:colId xmlns:a16="http://schemas.microsoft.com/office/drawing/2014/main" val="522003070"/>
                    </a:ext>
                  </a:extLst>
                </a:gridCol>
              </a:tblGrid>
              <a:tr h="2136667">
                <a:tc>
                  <a:txBody>
                    <a:bodyPr/>
                    <a:lstStyle/>
                    <a:p>
                      <a:pPr algn="ctr"/>
                      <a:r>
                        <a:rPr lang="en-GB" b="1" dirty="0">
                          <a:solidFill>
                            <a:srgbClr val="002060"/>
                          </a:solidFill>
                          <a:latin typeface="Comic Sans MS" panose="030F0702030302020204" pitchFamily="66" charset="0"/>
                        </a:rPr>
                        <a:t>Autumn 1 </a:t>
                      </a:r>
                    </a:p>
                    <a:p>
                      <a:pPr algn="ctr"/>
                      <a:r>
                        <a:rPr lang="en-GB" b="1" u="sng" dirty="0">
                          <a:solidFill>
                            <a:srgbClr val="002060"/>
                          </a:solidFill>
                          <a:latin typeface="Comic Sans MS" panose="030F0702030302020204" pitchFamily="66" charset="0"/>
                        </a:rPr>
                        <a:t>Traditional tales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1" dirty="0">
                          <a:solidFill>
                            <a:srgbClr val="002060"/>
                          </a:solidFill>
                          <a:latin typeface="Comic Sans MS" panose="030F0702030302020204" pitchFamily="66" charset="0"/>
                        </a:rPr>
                        <a:t>Spring 1 </a:t>
                      </a:r>
                    </a:p>
                    <a:p>
                      <a:pPr marL="0" marR="0" indent="0" algn="ctr" defTabSz="914400" rtl="0" eaLnBrk="1" fontAlgn="auto" latinLnBrk="0" hangingPunct="1">
                        <a:lnSpc>
                          <a:spcPct val="100000"/>
                        </a:lnSpc>
                        <a:spcBef>
                          <a:spcPts val="0"/>
                        </a:spcBef>
                        <a:spcAft>
                          <a:spcPts val="0"/>
                        </a:spcAft>
                        <a:buClrTx/>
                        <a:buSzTx/>
                        <a:buFontTx/>
                        <a:buNone/>
                        <a:tabLst/>
                        <a:defRPr/>
                      </a:pPr>
                      <a:r>
                        <a:rPr lang="en-GB" b="1" u="sng" dirty="0">
                          <a:solidFill>
                            <a:srgbClr val="002060"/>
                          </a:solidFill>
                          <a:latin typeface="Comic Sans MS" panose="030F0702030302020204" pitchFamily="66" charset="0"/>
                        </a:rPr>
                        <a:t>Animals and us</a:t>
                      </a:r>
                    </a:p>
                    <a:p>
                      <a:pPr algn="ctr"/>
                      <a:endParaRPr lang="en-GB" b="1" u="sng" dirty="0">
                        <a:solidFill>
                          <a:srgbClr val="002060"/>
                        </a:solidFill>
                        <a:latin typeface="Comic Sans MS" panose="030F0702030302020204" pitchFamily="66" charset="0"/>
                      </a:endParaRPr>
                    </a:p>
                    <a:p>
                      <a:pPr algn="ctr"/>
                      <a:endParaRPr lang="en-GB" b="1" u="sng" dirty="0">
                        <a:solidFill>
                          <a:srgbClr val="00206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1" dirty="0">
                          <a:solidFill>
                            <a:srgbClr val="002060"/>
                          </a:solidFill>
                          <a:latin typeface="Comic Sans MS" panose="030F0702030302020204" pitchFamily="66" charset="0"/>
                        </a:rPr>
                        <a:t>Summer 1 </a:t>
                      </a:r>
                    </a:p>
                    <a:p>
                      <a:pPr marL="0" marR="0" indent="0" algn="ctr" defTabSz="914400" rtl="0" eaLnBrk="1" fontAlgn="auto" latinLnBrk="0" hangingPunct="1">
                        <a:lnSpc>
                          <a:spcPct val="100000"/>
                        </a:lnSpc>
                        <a:spcBef>
                          <a:spcPts val="0"/>
                        </a:spcBef>
                        <a:spcAft>
                          <a:spcPts val="0"/>
                        </a:spcAft>
                        <a:buClrTx/>
                        <a:buSzTx/>
                        <a:buFontTx/>
                        <a:buNone/>
                        <a:tabLst/>
                        <a:defRPr/>
                      </a:pPr>
                      <a:r>
                        <a:rPr lang="en-GB" b="1" u="sng" dirty="0">
                          <a:solidFill>
                            <a:srgbClr val="002060"/>
                          </a:solidFill>
                          <a:latin typeface="Comic Sans MS" panose="030F0702030302020204" pitchFamily="66" charset="0"/>
                        </a:rPr>
                        <a:t>Growing and changing </a:t>
                      </a:r>
                    </a:p>
                    <a:p>
                      <a:pPr algn="ctr"/>
                      <a:endParaRPr lang="en-GB" b="1" dirty="0">
                        <a:solidFill>
                          <a:srgbClr val="00206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385276"/>
                  </a:ext>
                </a:extLst>
              </a:tr>
              <a:tr h="2136667">
                <a:tc>
                  <a:txBody>
                    <a:bodyPr/>
                    <a:lstStyle/>
                    <a:p>
                      <a:pPr algn="ctr"/>
                      <a:r>
                        <a:rPr lang="en-GB" b="1" dirty="0">
                          <a:solidFill>
                            <a:srgbClr val="002060"/>
                          </a:solidFill>
                          <a:latin typeface="Comic Sans MS" panose="030F0702030302020204" pitchFamily="66" charset="0"/>
                        </a:rPr>
                        <a:t>Autumn 2</a:t>
                      </a:r>
                    </a:p>
                    <a:p>
                      <a:pPr marL="0" marR="0" indent="0" algn="ctr" defTabSz="914400" rtl="0" eaLnBrk="1" fontAlgn="auto" latinLnBrk="0" hangingPunct="1">
                        <a:lnSpc>
                          <a:spcPct val="100000"/>
                        </a:lnSpc>
                        <a:spcBef>
                          <a:spcPts val="0"/>
                        </a:spcBef>
                        <a:spcAft>
                          <a:spcPts val="0"/>
                        </a:spcAft>
                        <a:buClrTx/>
                        <a:buSzTx/>
                        <a:buFontTx/>
                        <a:buNone/>
                        <a:tabLst/>
                        <a:defRPr/>
                      </a:pPr>
                      <a:r>
                        <a:rPr lang="en-GB" b="1" u="sng" dirty="0">
                          <a:solidFill>
                            <a:srgbClr val="002060"/>
                          </a:solidFill>
                          <a:latin typeface="Comic Sans MS" panose="030F0702030302020204" pitchFamily="66" charset="0"/>
                        </a:rPr>
                        <a:t>Home and away </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b="1" u="sng" dirty="0">
                        <a:solidFill>
                          <a:srgbClr val="002060"/>
                        </a:solidFill>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b="0" u="none" dirty="0" smtClean="0">
                          <a:solidFill>
                            <a:srgbClr val="002060"/>
                          </a:solidFill>
                          <a:latin typeface="Comic Sans MS" panose="030F0702030302020204" pitchFamily="66" charset="0"/>
                        </a:rPr>
                        <a:t>Trip to the greengrocers</a:t>
                      </a:r>
                    </a:p>
                    <a:p>
                      <a:pPr algn="ctr"/>
                      <a:endParaRPr lang="en-GB" b="1" dirty="0">
                        <a:solidFill>
                          <a:srgbClr val="00206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1" dirty="0">
                          <a:solidFill>
                            <a:srgbClr val="002060"/>
                          </a:solidFill>
                          <a:latin typeface="Comic Sans MS" panose="030F0702030302020204" pitchFamily="66" charset="0"/>
                        </a:rPr>
                        <a:t>Spring 2</a:t>
                      </a:r>
                    </a:p>
                    <a:p>
                      <a:pPr marL="0" marR="0" indent="0" algn="ctr" defTabSz="914400" rtl="0" eaLnBrk="1" fontAlgn="auto" latinLnBrk="0" hangingPunct="1">
                        <a:lnSpc>
                          <a:spcPct val="100000"/>
                        </a:lnSpc>
                        <a:spcBef>
                          <a:spcPts val="0"/>
                        </a:spcBef>
                        <a:spcAft>
                          <a:spcPts val="0"/>
                        </a:spcAft>
                        <a:buClrTx/>
                        <a:buSzTx/>
                        <a:buFontTx/>
                        <a:buNone/>
                        <a:tabLst/>
                        <a:defRPr/>
                      </a:pPr>
                      <a:r>
                        <a:rPr lang="en-GB" b="1" u="sng" dirty="0">
                          <a:solidFill>
                            <a:srgbClr val="002060"/>
                          </a:solidFill>
                          <a:latin typeface="Comic Sans MS" panose="030F0702030302020204" pitchFamily="66" charset="0"/>
                        </a:rPr>
                        <a:t>Toys</a:t>
                      </a:r>
                      <a:r>
                        <a:rPr lang="en-GB" b="1" dirty="0">
                          <a:solidFill>
                            <a:srgbClr val="002060"/>
                          </a:solidFill>
                          <a:latin typeface="Comic Sans MS" panose="030F0702030302020204" pitchFamily="66" charset="0"/>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b="1" dirty="0">
                        <a:solidFill>
                          <a:srgbClr val="002060"/>
                        </a:solidFill>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rgbClr val="002060"/>
                          </a:solidFill>
                          <a:latin typeface="Comic Sans MS" panose="030F0702030302020204" pitchFamily="66" charset="0"/>
                        </a:rPr>
                        <a:t>Toy Workshop</a:t>
                      </a:r>
                    </a:p>
                    <a:p>
                      <a:pPr algn="ctr"/>
                      <a:endParaRPr lang="en-GB" b="1" dirty="0">
                        <a:solidFill>
                          <a:srgbClr val="00206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1" dirty="0">
                          <a:solidFill>
                            <a:srgbClr val="002060"/>
                          </a:solidFill>
                          <a:latin typeface="Comic Sans MS" panose="030F0702030302020204" pitchFamily="66" charset="0"/>
                        </a:rPr>
                        <a:t>Summer 2 </a:t>
                      </a:r>
                    </a:p>
                    <a:p>
                      <a:pPr algn="ctr"/>
                      <a:r>
                        <a:rPr lang="en-GB" b="1" u="sng" dirty="0">
                          <a:solidFill>
                            <a:srgbClr val="002060"/>
                          </a:solidFill>
                          <a:latin typeface="Comic Sans MS" panose="030F0702030302020204" pitchFamily="66" charset="0"/>
                        </a:rPr>
                        <a:t>The world’s your</a:t>
                      </a:r>
                      <a:r>
                        <a:rPr lang="en-GB" b="1" u="sng" baseline="0" dirty="0">
                          <a:solidFill>
                            <a:srgbClr val="002060"/>
                          </a:solidFill>
                          <a:latin typeface="Comic Sans MS" panose="030F0702030302020204" pitchFamily="66" charset="0"/>
                        </a:rPr>
                        <a:t> oyster </a:t>
                      </a:r>
                    </a:p>
                    <a:p>
                      <a:pPr algn="ctr"/>
                      <a:endParaRPr lang="en-GB" b="1" u="sng" baseline="0" dirty="0">
                        <a:solidFill>
                          <a:srgbClr val="002060"/>
                        </a:solidFill>
                        <a:latin typeface="Comic Sans MS" panose="030F0702030302020204" pitchFamily="66" charset="0"/>
                      </a:endParaRPr>
                    </a:p>
                    <a:p>
                      <a:pPr algn="ctr"/>
                      <a:r>
                        <a:rPr lang="en-GB" b="0" u="none" baseline="0" dirty="0">
                          <a:solidFill>
                            <a:srgbClr val="002060"/>
                          </a:solidFill>
                          <a:latin typeface="Comic Sans MS" panose="030F0702030302020204" pitchFamily="66" charset="0"/>
                        </a:rPr>
                        <a:t>Trip to the London aquarium </a:t>
                      </a:r>
                      <a:endParaRPr lang="en-GB" b="0" u="none" dirty="0">
                        <a:solidFill>
                          <a:srgbClr val="00206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148089"/>
                  </a:ext>
                </a:extLst>
              </a:tr>
            </a:tbl>
          </a:graphicData>
        </a:graphic>
      </p:graphicFrame>
      <p:sp>
        <p:nvSpPr>
          <p:cNvPr id="3" name="Rectangle 2"/>
          <p:cNvSpPr/>
          <p:nvPr/>
        </p:nvSpPr>
        <p:spPr>
          <a:xfrm>
            <a:off x="838199" y="6098959"/>
            <a:ext cx="10515597" cy="646331"/>
          </a:xfrm>
          <a:prstGeom prst="rect">
            <a:avLst/>
          </a:prstGeom>
        </p:spPr>
        <p:txBody>
          <a:bodyPr wrap="square">
            <a:spAutoFit/>
          </a:bodyPr>
          <a:lstStyle/>
          <a:p>
            <a:r>
              <a:rPr lang="en-GB" dirty="0">
                <a:solidFill>
                  <a:schemeClr val="accent5">
                    <a:lumMod val="50000"/>
                  </a:schemeClr>
                </a:solidFill>
                <a:latin typeface="Comic Sans MS" panose="030F0702030302020204" pitchFamily="66" charset="0"/>
              </a:rPr>
              <a:t>*School trips/workshops – we would love to know if you have an in date DBS to support these valuable learning experiences </a:t>
            </a:r>
            <a:endParaRPr lang="en-GB" dirty="0">
              <a:solidFill>
                <a:schemeClr val="accent5">
                  <a:lumMod val="50000"/>
                </a:schemeClr>
              </a:solidFill>
              <a:latin typeface="Comic Sans MS" panose="030F0702030302020204" pitchFamily="66" charset="0"/>
            </a:endParaRPr>
          </a:p>
        </p:txBody>
      </p:sp>
    </p:spTree>
    <p:extLst>
      <p:ext uri="{BB962C8B-B14F-4D97-AF65-F5344CB8AC3E}">
        <p14:creationId xmlns:p14="http://schemas.microsoft.com/office/powerpoint/2010/main" val="199966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a:xfrm>
            <a:off x="848711" y="133898"/>
            <a:ext cx="10515600" cy="1325563"/>
          </a:xfrm>
        </p:spPr>
        <p:txBody>
          <a:bodyPr>
            <a:normAutofit/>
          </a:bodyPr>
          <a:lstStyle/>
          <a:p>
            <a:r>
              <a:rPr lang="en-GB" sz="5400" dirty="0" smtClean="0">
                <a:solidFill>
                  <a:srgbClr val="0070C0"/>
                </a:solidFill>
                <a:latin typeface="Comic Sans MS" panose="030F0702030302020204" pitchFamily="66" charset="0"/>
              </a:rPr>
              <a:t>Elm Class </a:t>
            </a:r>
            <a:r>
              <a:rPr lang="en-GB" sz="5400" dirty="0" smtClean="0">
                <a:solidFill>
                  <a:srgbClr val="0070C0"/>
                </a:solidFill>
                <a:latin typeface="Comic Sans MS" panose="030F0702030302020204" pitchFamily="66" charset="0"/>
              </a:rPr>
              <a:t>timetable </a:t>
            </a:r>
            <a:endParaRPr lang="en-GB" sz="5400" dirty="0">
              <a:solidFill>
                <a:srgbClr val="0070C0"/>
              </a:solidFill>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568221" y="1210624"/>
            <a:ext cx="8078022" cy="4808888"/>
          </a:xfrm>
          <a:prstGeom prst="rect">
            <a:avLst/>
          </a:prstGeom>
        </p:spPr>
      </p:pic>
      <p:sp>
        <p:nvSpPr>
          <p:cNvPr id="5" name="Rectangle 4"/>
          <p:cNvSpPr/>
          <p:nvPr/>
        </p:nvSpPr>
        <p:spPr>
          <a:xfrm>
            <a:off x="8755117" y="1306744"/>
            <a:ext cx="3626069" cy="2308324"/>
          </a:xfrm>
          <a:prstGeom prst="rect">
            <a:avLst/>
          </a:prstGeom>
        </p:spPr>
        <p:txBody>
          <a:bodyPr wrap="square">
            <a:spAutoFit/>
          </a:bodyPr>
          <a:lstStyle/>
          <a:p>
            <a:r>
              <a:rPr lang="en-GB" b="1" dirty="0">
                <a:solidFill>
                  <a:srgbClr val="0070C0"/>
                </a:solidFill>
                <a:latin typeface="Comic Sans MS" panose="030F0702030302020204" pitchFamily="66" charset="0"/>
              </a:rPr>
              <a:t>PE:</a:t>
            </a:r>
            <a:r>
              <a:rPr lang="en-GB" dirty="0">
                <a:solidFill>
                  <a:srgbClr val="0070C0"/>
                </a:solidFill>
                <a:latin typeface="Comic Sans MS" panose="030F0702030302020204" pitchFamily="66" charset="0"/>
              </a:rPr>
              <a:t> Wednesday , Thursday</a:t>
            </a:r>
          </a:p>
          <a:p>
            <a:endParaRPr lang="en-GB" dirty="0">
              <a:solidFill>
                <a:srgbClr val="0070C0"/>
              </a:solidFill>
              <a:latin typeface="Comic Sans MS" panose="030F0702030302020204" pitchFamily="66" charset="0"/>
            </a:endParaRPr>
          </a:p>
          <a:p>
            <a:r>
              <a:rPr lang="en-GB" b="1" dirty="0">
                <a:solidFill>
                  <a:srgbClr val="0070C0"/>
                </a:solidFill>
                <a:latin typeface="Comic Sans MS" panose="030F0702030302020204" pitchFamily="66" charset="0"/>
              </a:rPr>
              <a:t>Home learning: </a:t>
            </a:r>
            <a:r>
              <a:rPr lang="en-GB" dirty="0">
                <a:solidFill>
                  <a:srgbClr val="0070C0"/>
                </a:solidFill>
                <a:latin typeface="Comic Sans MS" panose="030F0702030302020204" pitchFamily="66" charset="0"/>
              </a:rPr>
              <a:t>Monday</a:t>
            </a:r>
          </a:p>
          <a:p>
            <a:r>
              <a:rPr lang="en-GB" b="1" dirty="0">
                <a:solidFill>
                  <a:srgbClr val="0070C0"/>
                </a:solidFill>
                <a:latin typeface="Comic Sans MS" panose="030F0702030302020204" pitchFamily="66" charset="0"/>
              </a:rPr>
              <a:t>Spelling : </a:t>
            </a:r>
            <a:r>
              <a:rPr lang="en-GB" dirty="0">
                <a:solidFill>
                  <a:srgbClr val="0070C0"/>
                </a:solidFill>
                <a:latin typeface="Comic Sans MS" panose="030F0702030302020204" pitchFamily="66" charset="0"/>
              </a:rPr>
              <a:t>Tuesday</a:t>
            </a:r>
          </a:p>
          <a:p>
            <a:endParaRPr lang="en-GB" b="1" dirty="0">
              <a:solidFill>
                <a:srgbClr val="0070C0"/>
              </a:solidFill>
              <a:latin typeface="Comic Sans MS" panose="030F0702030302020204" pitchFamily="66" charset="0"/>
            </a:endParaRPr>
          </a:p>
          <a:p>
            <a:r>
              <a:rPr lang="en-GB" b="1" dirty="0">
                <a:solidFill>
                  <a:srgbClr val="0070C0"/>
                </a:solidFill>
                <a:latin typeface="Comic Sans MS" panose="030F0702030302020204" pitchFamily="66" charset="0"/>
              </a:rPr>
              <a:t>Library: </a:t>
            </a:r>
            <a:r>
              <a:rPr lang="en-GB" dirty="0">
                <a:solidFill>
                  <a:srgbClr val="0070C0"/>
                </a:solidFill>
                <a:latin typeface="Comic Sans MS" panose="030F0702030302020204" pitchFamily="66" charset="0"/>
              </a:rPr>
              <a:t>Monday</a:t>
            </a:r>
          </a:p>
          <a:p>
            <a:endParaRPr lang="en-GB" b="1" dirty="0">
              <a:solidFill>
                <a:srgbClr val="0070C0"/>
              </a:solidFill>
              <a:latin typeface="Comic Sans MS" panose="030F0702030302020204" pitchFamily="66" charset="0"/>
            </a:endParaRPr>
          </a:p>
          <a:p>
            <a:r>
              <a:rPr lang="en-GB" b="1" dirty="0">
                <a:solidFill>
                  <a:srgbClr val="0070C0"/>
                </a:solidFill>
                <a:latin typeface="Comic Sans MS" panose="030F0702030302020204" pitchFamily="66" charset="0"/>
              </a:rPr>
              <a:t>Phonics book change: </a:t>
            </a:r>
            <a:r>
              <a:rPr lang="en-GB" dirty="0">
                <a:solidFill>
                  <a:srgbClr val="0070C0"/>
                </a:solidFill>
                <a:latin typeface="Comic Sans MS" panose="030F0702030302020204" pitchFamily="66" charset="0"/>
              </a:rPr>
              <a:t>Friday</a:t>
            </a:r>
          </a:p>
        </p:txBody>
      </p:sp>
    </p:spTree>
    <p:extLst>
      <p:ext uri="{BB962C8B-B14F-4D97-AF65-F5344CB8AC3E}">
        <p14:creationId xmlns:p14="http://schemas.microsoft.com/office/powerpoint/2010/main" val="4174590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p:txBody>
          <a:bodyPr>
            <a:normAutofit/>
          </a:bodyPr>
          <a:lstStyle/>
          <a:p>
            <a:r>
              <a:rPr lang="en-GB" sz="7200" dirty="0">
                <a:solidFill>
                  <a:srgbClr val="0070C0"/>
                </a:solidFill>
                <a:latin typeface="Comic Sans MS" panose="030F0702030302020204" pitchFamily="66" charset="0"/>
              </a:rPr>
              <a:t>Phonics</a:t>
            </a:r>
            <a:r>
              <a:rPr lang="en-GB" sz="7200" dirty="0">
                <a:solidFill>
                  <a:schemeClr val="bg1"/>
                </a:solidFill>
                <a:latin typeface="Comic Sans MS" panose="030F0702030302020204" pitchFamily="66" charset="0"/>
              </a:rPr>
              <a:t> </a:t>
            </a:r>
          </a:p>
        </p:txBody>
      </p:sp>
      <p:sp>
        <p:nvSpPr>
          <p:cNvPr id="3" name="Content Placeholder 2">
            <a:extLst>
              <a:ext uri="{FF2B5EF4-FFF2-40B4-BE49-F238E27FC236}">
                <a16:creationId xmlns:a16="http://schemas.microsoft.com/office/drawing/2014/main" id="{5FF5CFDC-91E1-2AC1-5900-13875AF01029}"/>
              </a:ext>
            </a:extLst>
          </p:cNvPr>
          <p:cNvSpPr>
            <a:spLocks noGrp="1"/>
          </p:cNvSpPr>
          <p:nvPr>
            <p:ph idx="1"/>
          </p:nvPr>
        </p:nvSpPr>
        <p:spPr/>
        <p:txBody>
          <a:bodyPr>
            <a:normAutofit fontScale="62500" lnSpcReduction="20000"/>
          </a:bodyPr>
          <a:lstStyle/>
          <a:p>
            <a:r>
              <a:rPr lang="en-GB" sz="4000" dirty="0">
                <a:solidFill>
                  <a:srgbClr val="0070C0"/>
                </a:solidFill>
                <a:latin typeface="Comic Sans MS" panose="030F0702030302020204" pitchFamily="66" charset="0"/>
              </a:rPr>
              <a:t>Phonics will be assessed every half term and children will be grouped according to their level</a:t>
            </a:r>
          </a:p>
          <a:p>
            <a:pPr marL="0" indent="0">
              <a:buNone/>
            </a:pPr>
            <a:endParaRPr lang="en-GB" sz="4000" dirty="0">
              <a:solidFill>
                <a:srgbClr val="0070C0"/>
              </a:solidFill>
              <a:latin typeface="Comic Sans MS" panose="030F0702030302020204" pitchFamily="66" charset="0"/>
            </a:endParaRPr>
          </a:p>
          <a:p>
            <a:r>
              <a:rPr lang="en-GB" sz="4000" dirty="0">
                <a:solidFill>
                  <a:srgbClr val="0070C0"/>
                </a:solidFill>
                <a:latin typeface="Comic Sans MS" panose="030F0702030302020204" pitchFamily="66" charset="0"/>
              </a:rPr>
              <a:t>We follow the Read Write Inc phonics </a:t>
            </a:r>
            <a:r>
              <a:rPr lang="en-GB" sz="4000" dirty="0" smtClean="0">
                <a:solidFill>
                  <a:srgbClr val="0070C0"/>
                </a:solidFill>
                <a:latin typeface="Comic Sans MS" panose="030F0702030302020204" pitchFamily="66" charset="0"/>
              </a:rPr>
              <a:t>programme.</a:t>
            </a:r>
            <a:endParaRPr lang="en-GB" sz="4000" dirty="0">
              <a:solidFill>
                <a:srgbClr val="0070C0"/>
              </a:solidFill>
              <a:latin typeface="Comic Sans MS" panose="030F0702030302020204" pitchFamily="66" charset="0"/>
            </a:endParaRPr>
          </a:p>
          <a:p>
            <a:pPr marL="0" indent="0">
              <a:buNone/>
            </a:pPr>
            <a:endParaRPr lang="en-GB" sz="4000" dirty="0">
              <a:solidFill>
                <a:srgbClr val="0070C0"/>
              </a:solidFill>
              <a:latin typeface="Comic Sans MS" panose="030F0702030302020204" pitchFamily="66" charset="0"/>
            </a:endParaRPr>
          </a:p>
          <a:p>
            <a:r>
              <a:rPr lang="en-GB" sz="4000" dirty="0">
                <a:solidFill>
                  <a:srgbClr val="0070C0"/>
                </a:solidFill>
                <a:latin typeface="Comic Sans MS" panose="030F0702030302020204" pitchFamily="66" charset="0"/>
              </a:rPr>
              <a:t>The children will be sent home with 2 phonics books every Friday. Please make sure they are returned to school on this </a:t>
            </a:r>
            <a:r>
              <a:rPr lang="en-GB" sz="4000" dirty="0" smtClean="0">
                <a:solidFill>
                  <a:srgbClr val="0070C0"/>
                </a:solidFill>
                <a:latin typeface="Comic Sans MS" panose="030F0702030302020204" pitchFamily="66" charset="0"/>
              </a:rPr>
              <a:t>day.</a:t>
            </a:r>
          </a:p>
          <a:p>
            <a:endParaRPr lang="en-GB" sz="4000" dirty="0" smtClean="0">
              <a:solidFill>
                <a:srgbClr val="0070C0"/>
              </a:solidFill>
              <a:latin typeface="Comic Sans MS" panose="030F0702030302020204" pitchFamily="66" charset="0"/>
            </a:endParaRPr>
          </a:p>
          <a:p>
            <a:r>
              <a:rPr lang="en-GB" sz="4000" dirty="0" smtClean="0">
                <a:solidFill>
                  <a:srgbClr val="0070C0"/>
                </a:solidFill>
                <a:latin typeface="Comic Sans MS" panose="030F0702030302020204" pitchFamily="66" charset="0"/>
              </a:rPr>
              <a:t>The children will complete a phonics assessment test in June.</a:t>
            </a:r>
          </a:p>
          <a:p>
            <a:pPr marL="0" indent="0">
              <a:buNone/>
            </a:pPr>
            <a:endParaRPr lang="en-GB" sz="4000" dirty="0" smtClean="0">
              <a:solidFill>
                <a:srgbClr val="0070C0"/>
              </a:solidFill>
              <a:latin typeface="Comic Sans MS" panose="030F0702030302020204" pitchFamily="66" charset="0"/>
            </a:endParaRPr>
          </a:p>
          <a:p>
            <a:r>
              <a:rPr lang="en-GB" sz="4000" dirty="0">
                <a:solidFill>
                  <a:srgbClr val="0070C0"/>
                </a:solidFill>
                <a:latin typeface="Comic Sans MS" panose="030F0702030302020204" pitchFamily="66" charset="0"/>
              </a:rPr>
              <a:t>This half term we will be hosting a parent workshop on how to support phonics learning at home. Date to be confirmed.</a:t>
            </a:r>
          </a:p>
          <a:p>
            <a:endParaRPr lang="en-GB" sz="4000" dirty="0">
              <a:solidFill>
                <a:srgbClr val="0070C0"/>
              </a:solidFill>
              <a:latin typeface="Comic Sans MS" panose="030F0702030302020204" pitchFamily="66" charset="0"/>
            </a:endParaRPr>
          </a:p>
        </p:txBody>
      </p:sp>
      <p:pic>
        <p:nvPicPr>
          <p:cNvPr id="4" name="Picture 3">
            <a:extLst>
              <a:ext uri="{FF2B5EF4-FFF2-40B4-BE49-F238E27FC236}">
                <a16:creationId xmlns:a16="http://schemas.microsoft.com/office/drawing/2014/main" id="{CE0004E8-9163-BE79-8331-9C88FEF168BD}"/>
              </a:ext>
            </a:extLst>
          </p:cNvPr>
          <p:cNvPicPr>
            <a:picLocks noChangeAspect="1"/>
          </p:cNvPicPr>
          <p:nvPr/>
        </p:nvPicPr>
        <p:blipFill>
          <a:blip r:embed="rId2"/>
          <a:stretch>
            <a:fillRect/>
          </a:stretch>
        </p:blipFill>
        <p:spPr>
          <a:xfrm>
            <a:off x="8416724" y="230188"/>
            <a:ext cx="3419475" cy="1333500"/>
          </a:xfrm>
          <a:prstGeom prst="rect">
            <a:avLst/>
          </a:prstGeom>
        </p:spPr>
      </p:pic>
    </p:spTree>
    <p:extLst>
      <p:ext uri="{BB962C8B-B14F-4D97-AF65-F5344CB8AC3E}">
        <p14:creationId xmlns:p14="http://schemas.microsoft.com/office/powerpoint/2010/main" val="4274828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p:txBody>
          <a:bodyPr>
            <a:normAutofit/>
          </a:bodyPr>
          <a:lstStyle/>
          <a:p>
            <a:r>
              <a:rPr lang="en-GB" sz="7200" dirty="0">
                <a:solidFill>
                  <a:srgbClr val="0070C0"/>
                </a:solidFill>
                <a:latin typeface="Comic Sans MS" panose="030F0702030302020204" pitchFamily="66" charset="0"/>
              </a:rPr>
              <a:t>Reading books  </a:t>
            </a:r>
          </a:p>
        </p:txBody>
      </p:sp>
      <p:sp>
        <p:nvSpPr>
          <p:cNvPr id="3" name="Content Placeholder 2">
            <a:extLst>
              <a:ext uri="{FF2B5EF4-FFF2-40B4-BE49-F238E27FC236}">
                <a16:creationId xmlns:a16="http://schemas.microsoft.com/office/drawing/2014/main" id="{5FF5CFDC-91E1-2AC1-5900-13875AF01029}"/>
              </a:ext>
            </a:extLst>
          </p:cNvPr>
          <p:cNvSpPr>
            <a:spLocks noGrp="1"/>
          </p:cNvSpPr>
          <p:nvPr>
            <p:ph idx="1"/>
          </p:nvPr>
        </p:nvSpPr>
        <p:spPr/>
        <p:txBody>
          <a:bodyPr>
            <a:normAutofit fontScale="92500" lnSpcReduction="20000"/>
          </a:bodyPr>
          <a:lstStyle/>
          <a:p>
            <a:pPr>
              <a:lnSpc>
                <a:spcPct val="100000"/>
              </a:lnSpc>
            </a:pPr>
            <a:r>
              <a:rPr lang="en-GB" dirty="0">
                <a:solidFill>
                  <a:srgbClr val="0070C0"/>
                </a:solidFill>
                <a:latin typeface="Comic Sans MS" panose="030F0702030302020204" pitchFamily="66" charset="0"/>
              </a:rPr>
              <a:t>Children will also be sent home with an Oxford reading tree book and two library books every week</a:t>
            </a:r>
            <a:r>
              <a:rPr lang="en-GB" dirty="0" smtClean="0">
                <a:solidFill>
                  <a:srgbClr val="0070C0"/>
                </a:solidFill>
                <a:latin typeface="Comic Sans MS" panose="030F0702030302020204" pitchFamily="66" charset="0"/>
              </a:rPr>
              <a:t>. </a:t>
            </a:r>
            <a:r>
              <a:rPr lang="en-GB" dirty="0" smtClean="0">
                <a:solidFill>
                  <a:srgbClr val="0070C0"/>
                </a:solidFill>
                <a:latin typeface="Comic Sans MS" panose="030F0702030302020204" pitchFamily="66" charset="0"/>
              </a:rPr>
              <a:t>A message will be written in the yellow reading record book stating when this ORT book will be changed by an adult. </a:t>
            </a:r>
            <a:endParaRPr lang="en-GB" dirty="0">
              <a:solidFill>
                <a:srgbClr val="0070C0"/>
              </a:solidFill>
              <a:latin typeface="Comic Sans MS" panose="030F0702030302020204" pitchFamily="66" charset="0"/>
            </a:endParaRPr>
          </a:p>
          <a:p>
            <a:pPr marL="0" indent="0">
              <a:lnSpc>
                <a:spcPct val="100000"/>
              </a:lnSpc>
              <a:buNone/>
            </a:pPr>
            <a:endParaRPr lang="en-GB" dirty="0">
              <a:solidFill>
                <a:srgbClr val="0070C0"/>
              </a:solidFill>
              <a:latin typeface="Comic Sans MS" panose="030F0702030302020204" pitchFamily="66" charset="0"/>
            </a:endParaRPr>
          </a:p>
          <a:p>
            <a:pPr>
              <a:lnSpc>
                <a:spcPct val="100000"/>
              </a:lnSpc>
            </a:pPr>
            <a:r>
              <a:rPr lang="en-GB" dirty="0">
                <a:solidFill>
                  <a:srgbClr val="0070C0"/>
                </a:solidFill>
                <a:latin typeface="Comic Sans MS" panose="030F0702030302020204" pitchFamily="66" charset="0"/>
              </a:rPr>
              <a:t>If any of the RWI books are lost or damaged you will be asked to donate towards the cost of ordering a new book.</a:t>
            </a:r>
          </a:p>
          <a:p>
            <a:pPr marL="0" indent="0">
              <a:lnSpc>
                <a:spcPct val="100000"/>
              </a:lnSpc>
              <a:buNone/>
            </a:pPr>
            <a:endParaRPr lang="en-GB" dirty="0">
              <a:solidFill>
                <a:srgbClr val="0070C0"/>
              </a:solidFill>
              <a:latin typeface="Comic Sans MS" panose="030F0702030302020204" pitchFamily="66" charset="0"/>
            </a:endParaRPr>
          </a:p>
          <a:p>
            <a:pPr>
              <a:lnSpc>
                <a:spcPct val="100000"/>
              </a:lnSpc>
            </a:pPr>
            <a:r>
              <a:rPr lang="en-GB" dirty="0">
                <a:solidFill>
                  <a:srgbClr val="0070C0"/>
                </a:solidFill>
                <a:latin typeface="Comic Sans MS" panose="030F0702030302020204" pitchFamily="66" charset="0"/>
              </a:rPr>
              <a:t>The children should be reading a minimum of 5 times a            week at home and the reading record should be signed           each time, allowing us to keep track of home reading.</a:t>
            </a:r>
          </a:p>
          <a:p>
            <a:pPr>
              <a:lnSpc>
                <a:spcPct val="100000"/>
              </a:lnSpc>
            </a:pPr>
            <a:endParaRPr lang="en-GB" dirty="0">
              <a:solidFill>
                <a:schemeClr val="bg1"/>
              </a:solidFill>
              <a:latin typeface="Comic Sans MS" panose="030F0702030302020204" pitchFamily="66" charset="0"/>
            </a:endParaRPr>
          </a:p>
        </p:txBody>
      </p:sp>
      <p:pic>
        <p:nvPicPr>
          <p:cNvPr id="4" name="Picture 3">
            <a:extLst>
              <a:ext uri="{FF2B5EF4-FFF2-40B4-BE49-F238E27FC236}">
                <a16:creationId xmlns:a16="http://schemas.microsoft.com/office/drawing/2014/main" id="{0945119E-02EE-E63B-9AB1-CE1853CF55E3}"/>
              </a:ext>
            </a:extLst>
          </p:cNvPr>
          <p:cNvPicPr>
            <a:picLocks noChangeAspect="1"/>
          </p:cNvPicPr>
          <p:nvPr/>
        </p:nvPicPr>
        <p:blipFill rotWithShape="1">
          <a:blip r:embed="rId2"/>
          <a:srcRect l="22470" t="13851" r="21866" b="9931"/>
          <a:stretch/>
        </p:blipFill>
        <p:spPr>
          <a:xfrm>
            <a:off x="10206361" y="4227819"/>
            <a:ext cx="1654206" cy="2265056"/>
          </a:xfrm>
          <a:prstGeom prst="rect">
            <a:avLst/>
          </a:prstGeom>
        </p:spPr>
      </p:pic>
    </p:spTree>
    <p:extLst>
      <p:ext uri="{BB962C8B-B14F-4D97-AF65-F5344CB8AC3E}">
        <p14:creationId xmlns:p14="http://schemas.microsoft.com/office/powerpoint/2010/main" val="280384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p:txBody>
          <a:bodyPr>
            <a:normAutofit/>
          </a:bodyPr>
          <a:lstStyle/>
          <a:p>
            <a:r>
              <a:rPr lang="en-GB" sz="7200" dirty="0">
                <a:solidFill>
                  <a:srgbClr val="0070C0"/>
                </a:solidFill>
                <a:latin typeface="Comic Sans MS" panose="030F0702030302020204" pitchFamily="66" charset="0"/>
              </a:rPr>
              <a:t>Spellings </a:t>
            </a:r>
          </a:p>
        </p:txBody>
      </p:sp>
      <p:sp>
        <p:nvSpPr>
          <p:cNvPr id="3" name="Content Placeholder 2">
            <a:extLst>
              <a:ext uri="{FF2B5EF4-FFF2-40B4-BE49-F238E27FC236}">
                <a16:creationId xmlns:a16="http://schemas.microsoft.com/office/drawing/2014/main" id="{5FF5CFDC-91E1-2AC1-5900-13875AF01029}"/>
              </a:ext>
            </a:extLst>
          </p:cNvPr>
          <p:cNvSpPr>
            <a:spLocks noGrp="1"/>
          </p:cNvSpPr>
          <p:nvPr>
            <p:ph idx="1"/>
          </p:nvPr>
        </p:nvSpPr>
        <p:spPr/>
        <p:txBody>
          <a:bodyPr>
            <a:normAutofit/>
          </a:bodyPr>
          <a:lstStyle/>
          <a:p>
            <a:pPr marL="0" indent="0">
              <a:buNone/>
            </a:pPr>
            <a:endParaRPr lang="en-GB" dirty="0">
              <a:solidFill>
                <a:srgbClr val="0070C0"/>
              </a:solidFill>
              <a:latin typeface="Comic Sans MS" panose="030F0702030302020204" pitchFamily="66" charset="0"/>
            </a:endParaRPr>
          </a:p>
          <a:p>
            <a:r>
              <a:rPr lang="en-GB" dirty="0" smtClean="0">
                <a:solidFill>
                  <a:srgbClr val="0070C0"/>
                </a:solidFill>
                <a:latin typeface="Comic Sans MS" panose="030F0702030302020204" pitchFamily="66" charset="0"/>
              </a:rPr>
              <a:t>Spelling tests will be on a Tuesday and then the book will be handed back either on the same day or on Wednesday. </a:t>
            </a:r>
            <a:endParaRPr lang="en-GB" dirty="0">
              <a:solidFill>
                <a:srgbClr val="0070C0"/>
              </a:solidFill>
              <a:latin typeface="Comic Sans MS" panose="030F0702030302020204" pitchFamily="66" charset="0"/>
            </a:endParaRPr>
          </a:p>
          <a:p>
            <a:endParaRPr lang="en-GB" dirty="0">
              <a:solidFill>
                <a:srgbClr val="0070C0"/>
              </a:solidFill>
              <a:latin typeface="Comic Sans MS" panose="030F0702030302020204" pitchFamily="66" charset="0"/>
            </a:endParaRPr>
          </a:p>
          <a:p>
            <a:r>
              <a:rPr lang="en-GB" dirty="0">
                <a:solidFill>
                  <a:srgbClr val="0070C0"/>
                </a:solidFill>
                <a:latin typeface="Comic Sans MS" panose="030F0702030302020204" pitchFamily="66" charset="0"/>
              </a:rPr>
              <a:t>The red books are for the children to use in school. If possible, use separate paper at home when the children are practising. </a:t>
            </a:r>
          </a:p>
        </p:txBody>
      </p:sp>
      <p:pic>
        <p:nvPicPr>
          <p:cNvPr id="4" name="Picture 3">
            <a:extLst>
              <a:ext uri="{FF2B5EF4-FFF2-40B4-BE49-F238E27FC236}">
                <a16:creationId xmlns:a16="http://schemas.microsoft.com/office/drawing/2014/main" id="{0034AE09-9A75-33AC-82FE-3BC8C02CB43E}"/>
              </a:ext>
            </a:extLst>
          </p:cNvPr>
          <p:cNvPicPr>
            <a:picLocks noChangeAspect="1"/>
          </p:cNvPicPr>
          <p:nvPr/>
        </p:nvPicPr>
        <p:blipFill rotWithShape="1">
          <a:blip r:embed="rId2"/>
          <a:srcRect l="7967" t="16258" r="8988" b="15049"/>
          <a:stretch/>
        </p:blipFill>
        <p:spPr>
          <a:xfrm>
            <a:off x="10090709" y="4804915"/>
            <a:ext cx="1821825" cy="1506985"/>
          </a:xfrm>
          <a:prstGeom prst="rect">
            <a:avLst/>
          </a:prstGeom>
        </p:spPr>
      </p:pic>
    </p:spTree>
    <p:extLst>
      <p:ext uri="{BB962C8B-B14F-4D97-AF65-F5344CB8AC3E}">
        <p14:creationId xmlns:p14="http://schemas.microsoft.com/office/powerpoint/2010/main" val="66897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p:txBody>
          <a:bodyPr>
            <a:normAutofit/>
          </a:bodyPr>
          <a:lstStyle/>
          <a:p>
            <a:r>
              <a:rPr lang="en-GB" sz="7200" dirty="0">
                <a:solidFill>
                  <a:srgbClr val="0070C0"/>
                </a:solidFill>
                <a:latin typeface="Comic Sans MS" panose="030F0702030302020204" pitchFamily="66" charset="0"/>
              </a:rPr>
              <a:t>Homework</a:t>
            </a:r>
            <a:r>
              <a:rPr lang="en-GB" sz="7200" dirty="0">
                <a:solidFill>
                  <a:schemeClr val="bg1"/>
                </a:solidFill>
                <a:latin typeface="Comic Sans MS" panose="030F0702030302020204" pitchFamily="66" charset="0"/>
              </a:rPr>
              <a:t>  </a:t>
            </a:r>
          </a:p>
        </p:txBody>
      </p:sp>
      <p:sp>
        <p:nvSpPr>
          <p:cNvPr id="3" name="Content Placeholder 2">
            <a:extLst>
              <a:ext uri="{FF2B5EF4-FFF2-40B4-BE49-F238E27FC236}">
                <a16:creationId xmlns:a16="http://schemas.microsoft.com/office/drawing/2014/main" id="{5FF5CFDC-91E1-2AC1-5900-13875AF01029}"/>
              </a:ext>
            </a:extLst>
          </p:cNvPr>
          <p:cNvSpPr>
            <a:spLocks noGrp="1"/>
          </p:cNvSpPr>
          <p:nvPr>
            <p:ph idx="1"/>
          </p:nvPr>
        </p:nvSpPr>
        <p:spPr>
          <a:xfrm>
            <a:off x="838200" y="1825625"/>
            <a:ext cx="5745480" cy="4351338"/>
          </a:xfrm>
        </p:spPr>
        <p:txBody>
          <a:bodyPr>
            <a:normAutofit lnSpcReduction="10000"/>
          </a:bodyPr>
          <a:lstStyle/>
          <a:p>
            <a:r>
              <a:rPr lang="en-GB" sz="1900" dirty="0">
                <a:solidFill>
                  <a:srgbClr val="0070C0"/>
                </a:solidFill>
                <a:latin typeface="Comic Sans MS" panose="030F0702030302020204" pitchFamily="66" charset="0"/>
              </a:rPr>
              <a:t>Home learning grids will be given out each half term. </a:t>
            </a:r>
          </a:p>
          <a:p>
            <a:endParaRPr lang="en-GB" sz="1900" dirty="0">
              <a:solidFill>
                <a:srgbClr val="0070C0"/>
              </a:solidFill>
              <a:latin typeface="Comic Sans MS" panose="030F0702030302020204" pitchFamily="66" charset="0"/>
            </a:endParaRPr>
          </a:p>
          <a:p>
            <a:r>
              <a:rPr lang="en-GB" sz="1900" dirty="0">
                <a:solidFill>
                  <a:srgbClr val="0070C0"/>
                </a:solidFill>
                <a:latin typeface="Comic Sans MS" panose="030F0702030302020204" pitchFamily="66" charset="0"/>
              </a:rPr>
              <a:t>Homework to be handed in on a Monday. It will be marked and sent back later in the week. </a:t>
            </a:r>
          </a:p>
          <a:p>
            <a:endParaRPr lang="en-GB" sz="1900" dirty="0">
              <a:solidFill>
                <a:srgbClr val="0070C0"/>
              </a:solidFill>
              <a:latin typeface="Comic Sans MS" panose="030F0702030302020204" pitchFamily="66" charset="0"/>
            </a:endParaRPr>
          </a:p>
          <a:p>
            <a:r>
              <a:rPr lang="en-GB" sz="1900" dirty="0">
                <a:solidFill>
                  <a:srgbClr val="0070C0"/>
                </a:solidFill>
                <a:latin typeface="Comic Sans MS" panose="030F0702030302020204" pitchFamily="66" charset="0"/>
              </a:rPr>
              <a:t>Please upload any photos to the dojo portfolio. </a:t>
            </a:r>
          </a:p>
          <a:p>
            <a:endParaRPr lang="en-GB" sz="1900" dirty="0">
              <a:solidFill>
                <a:srgbClr val="0070C0"/>
              </a:solidFill>
              <a:latin typeface="Comic Sans MS" panose="030F0702030302020204" pitchFamily="66" charset="0"/>
            </a:endParaRPr>
          </a:p>
          <a:p>
            <a:r>
              <a:rPr lang="en-GB" sz="1900" dirty="0">
                <a:solidFill>
                  <a:srgbClr val="0070C0"/>
                </a:solidFill>
                <a:latin typeface="Comic Sans MS" panose="030F0702030302020204" pitchFamily="66" charset="0"/>
              </a:rPr>
              <a:t>Each piece of homework is worth 5 dojos – although bonus dojo points are sometimes on offer</a:t>
            </a:r>
            <a:r>
              <a:rPr lang="en-GB" sz="1900" dirty="0" smtClean="0">
                <a:solidFill>
                  <a:srgbClr val="0070C0"/>
                </a:solidFill>
                <a:latin typeface="Comic Sans MS" panose="030F0702030302020204" pitchFamily="66" charset="0"/>
              </a:rPr>
              <a:t>!</a:t>
            </a:r>
          </a:p>
          <a:p>
            <a:endParaRPr lang="en-GB" sz="1900" dirty="0">
              <a:solidFill>
                <a:srgbClr val="0070C0"/>
              </a:solidFill>
              <a:latin typeface="Comic Sans MS" panose="030F0702030302020204" pitchFamily="66" charset="0"/>
            </a:endParaRPr>
          </a:p>
          <a:p>
            <a:r>
              <a:rPr lang="en-GB" sz="1900" dirty="0" err="1" smtClean="0">
                <a:solidFill>
                  <a:srgbClr val="0070C0"/>
                </a:solidFill>
                <a:latin typeface="Comic Sans MS" panose="030F0702030302020204" pitchFamily="66" charset="0"/>
              </a:rPr>
              <a:t>Mathletics</a:t>
            </a:r>
            <a:r>
              <a:rPr lang="en-GB" sz="1900" dirty="0" smtClean="0">
                <a:solidFill>
                  <a:srgbClr val="0070C0"/>
                </a:solidFill>
                <a:latin typeface="Comic Sans MS" panose="030F0702030302020204" pitchFamily="66" charset="0"/>
              </a:rPr>
              <a:t> – logins will be given out at parents evening. </a:t>
            </a:r>
            <a:endParaRPr lang="en-GB" sz="1900" dirty="0">
              <a:solidFill>
                <a:srgbClr val="0070C0"/>
              </a:solidFill>
              <a:latin typeface="Comic Sans MS" panose="030F0702030302020204" pitchFamily="66" charset="0"/>
            </a:endParaRPr>
          </a:p>
          <a:p>
            <a:pPr marL="0" indent="0">
              <a:buNone/>
            </a:pPr>
            <a:endParaRPr lang="en-GB" dirty="0">
              <a:solidFill>
                <a:schemeClr val="bg1"/>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811934" y="556968"/>
            <a:ext cx="5044835" cy="6018400"/>
          </a:xfrm>
          <a:prstGeom prst="rect">
            <a:avLst/>
          </a:prstGeom>
        </p:spPr>
      </p:pic>
    </p:spTree>
    <p:extLst>
      <p:ext uri="{BB962C8B-B14F-4D97-AF65-F5344CB8AC3E}">
        <p14:creationId xmlns:p14="http://schemas.microsoft.com/office/powerpoint/2010/main" val="4114258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p:txBody>
          <a:bodyPr>
            <a:normAutofit/>
          </a:bodyPr>
          <a:lstStyle/>
          <a:p>
            <a:r>
              <a:rPr lang="en-GB" sz="7200" dirty="0">
                <a:solidFill>
                  <a:srgbClr val="0070C0"/>
                </a:solidFill>
                <a:latin typeface="Comic Sans MS" panose="030F0702030302020204" pitchFamily="66" charset="0"/>
              </a:rPr>
              <a:t>Communication </a:t>
            </a:r>
          </a:p>
        </p:txBody>
      </p:sp>
      <p:sp>
        <p:nvSpPr>
          <p:cNvPr id="3" name="Content Placeholder 2">
            <a:extLst>
              <a:ext uri="{FF2B5EF4-FFF2-40B4-BE49-F238E27FC236}">
                <a16:creationId xmlns:a16="http://schemas.microsoft.com/office/drawing/2014/main" id="{5FF5CFDC-91E1-2AC1-5900-13875AF01029}"/>
              </a:ext>
            </a:extLst>
          </p:cNvPr>
          <p:cNvSpPr>
            <a:spLocks noGrp="1"/>
          </p:cNvSpPr>
          <p:nvPr>
            <p:ph idx="1"/>
          </p:nvPr>
        </p:nvSpPr>
        <p:spPr>
          <a:xfrm>
            <a:off x="838199" y="2124883"/>
            <a:ext cx="10928927" cy="4351338"/>
          </a:xfrm>
        </p:spPr>
        <p:txBody>
          <a:bodyPr>
            <a:normAutofit/>
          </a:bodyPr>
          <a:lstStyle/>
          <a:p>
            <a:pPr marL="0" indent="0">
              <a:buNone/>
            </a:pPr>
            <a:r>
              <a:rPr lang="en-GB" sz="2400" dirty="0">
                <a:solidFill>
                  <a:srgbClr val="0070C0"/>
                </a:solidFill>
                <a:latin typeface="Comic Sans MS" panose="030F0702030302020204" pitchFamily="66" charset="0"/>
              </a:rPr>
              <a:t>We will be sending out a Class story at the end of the week. Feel free to comment on that post with any further questions.</a:t>
            </a:r>
          </a:p>
          <a:p>
            <a:pPr marL="0" indent="0">
              <a:buNone/>
            </a:pPr>
            <a:endParaRPr lang="en-GB" sz="2400" dirty="0">
              <a:solidFill>
                <a:srgbClr val="0070C0"/>
              </a:solidFill>
              <a:latin typeface="Comic Sans MS" panose="030F0702030302020204" pitchFamily="66" charset="0"/>
            </a:endParaRPr>
          </a:p>
          <a:p>
            <a:pPr marL="0" indent="0">
              <a:buNone/>
            </a:pPr>
            <a:r>
              <a:rPr lang="en-GB" sz="2400" dirty="0">
                <a:solidFill>
                  <a:srgbClr val="0070C0"/>
                </a:solidFill>
                <a:latin typeface="Comic Sans MS" panose="030F0702030302020204" pitchFamily="66" charset="0"/>
              </a:rPr>
              <a:t>For any quick questions or queries, please find me on the playground, once the class has been dismissed.</a:t>
            </a:r>
          </a:p>
          <a:p>
            <a:pPr marL="0" indent="0">
              <a:buNone/>
            </a:pPr>
            <a:endParaRPr lang="en-GB" sz="2400" dirty="0">
              <a:solidFill>
                <a:srgbClr val="0070C0"/>
              </a:solidFill>
              <a:latin typeface="Comic Sans MS" panose="030F0702030302020204" pitchFamily="66" charset="0"/>
            </a:endParaRPr>
          </a:p>
          <a:p>
            <a:pPr marL="0" indent="0">
              <a:buNone/>
            </a:pPr>
            <a:r>
              <a:rPr lang="en-GB" sz="2400" dirty="0">
                <a:solidFill>
                  <a:srgbClr val="0070C0"/>
                </a:solidFill>
                <a:latin typeface="Comic Sans MS" panose="030F0702030302020204" pitchFamily="66" charset="0"/>
              </a:rPr>
              <a:t>If you are unable to speak to us at the door, please complete the parent consultation form, found on the school website.</a:t>
            </a:r>
          </a:p>
          <a:p>
            <a:pPr marL="0" indent="0">
              <a:buNone/>
            </a:pPr>
            <a:endParaRPr lang="en-GB" sz="2400" dirty="0">
              <a:solidFill>
                <a:srgbClr val="0070C0"/>
              </a:solidFill>
              <a:latin typeface="Comic Sans MS" panose="030F0702030302020204" pitchFamily="66" charset="0"/>
            </a:endParaRPr>
          </a:p>
          <a:p>
            <a:pPr marL="0" indent="0">
              <a:buNone/>
            </a:pPr>
            <a:r>
              <a:rPr lang="en-GB" sz="2400" dirty="0">
                <a:solidFill>
                  <a:srgbClr val="0070C0"/>
                </a:solidFill>
                <a:latin typeface="Comic Sans MS" panose="030F0702030302020204" pitchFamily="66" charset="0"/>
              </a:rPr>
              <a:t>Our school policy is that we do not reply to direct-messages on dojo.</a:t>
            </a:r>
          </a:p>
          <a:p>
            <a:pPr marL="0" indent="0">
              <a:buNone/>
            </a:pPr>
            <a:endParaRPr lang="en-GB" sz="4000" dirty="0">
              <a:solidFill>
                <a:srgbClr val="FF0000"/>
              </a:solidFill>
              <a:latin typeface="Comic Sans MS" panose="030F0702030302020204" pitchFamily="66" charset="0"/>
            </a:endParaRPr>
          </a:p>
        </p:txBody>
      </p:sp>
      <p:pic>
        <p:nvPicPr>
          <p:cNvPr id="4" name="Picture 3">
            <a:extLst>
              <a:ext uri="{FF2B5EF4-FFF2-40B4-BE49-F238E27FC236}">
                <a16:creationId xmlns:a16="http://schemas.microsoft.com/office/drawing/2014/main" id="{C8990BD2-A697-1539-D4D1-082821F7081B}"/>
              </a:ext>
            </a:extLst>
          </p:cNvPr>
          <p:cNvPicPr>
            <a:picLocks noChangeAspect="1"/>
          </p:cNvPicPr>
          <p:nvPr/>
        </p:nvPicPr>
        <p:blipFill>
          <a:blip r:embed="rId2"/>
          <a:stretch>
            <a:fillRect/>
          </a:stretch>
        </p:blipFill>
        <p:spPr>
          <a:xfrm>
            <a:off x="10049522" y="199701"/>
            <a:ext cx="1903289" cy="1497053"/>
          </a:xfrm>
          <a:prstGeom prst="rect">
            <a:avLst/>
          </a:prstGeom>
        </p:spPr>
      </p:pic>
    </p:spTree>
    <p:extLst>
      <p:ext uri="{BB962C8B-B14F-4D97-AF65-F5344CB8AC3E}">
        <p14:creationId xmlns:p14="http://schemas.microsoft.com/office/powerpoint/2010/main" val="272639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a:xfrm>
            <a:off x="372863" y="365125"/>
            <a:ext cx="11549848" cy="1325563"/>
          </a:xfrm>
        </p:spPr>
        <p:txBody>
          <a:bodyPr>
            <a:normAutofit/>
          </a:bodyPr>
          <a:lstStyle/>
          <a:p>
            <a:pPr algn="ctr"/>
            <a:r>
              <a:rPr lang="en-GB" sz="6000" dirty="0">
                <a:solidFill>
                  <a:srgbClr val="0070C0"/>
                </a:solidFill>
                <a:latin typeface="Comic Sans MS" panose="030F0702030302020204" pitchFamily="66" charset="0"/>
              </a:rPr>
              <a:t>Thank you all for coming today!</a:t>
            </a:r>
          </a:p>
        </p:txBody>
      </p:sp>
      <p:sp>
        <p:nvSpPr>
          <p:cNvPr id="3" name="Content Placeholder 2">
            <a:extLst>
              <a:ext uri="{FF2B5EF4-FFF2-40B4-BE49-F238E27FC236}">
                <a16:creationId xmlns:a16="http://schemas.microsoft.com/office/drawing/2014/main" id="{5FF5CFDC-91E1-2AC1-5900-13875AF01029}"/>
              </a:ext>
            </a:extLst>
          </p:cNvPr>
          <p:cNvSpPr>
            <a:spLocks noGrp="1"/>
          </p:cNvSpPr>
          <p:nvPr>
            <p:ph idx="1"/>
          </p:nvPr>
        </p:nvSpPr>
        <p:spPr>
          <a:xfrm>
            <a:off x="838200" y="2388093"/>
            <a:ext cx="10515600" cy="3788870"/>
          </a:xfrm>
        </p:spPr>
        <p:txBody>
          <a:bodyPr>
            <a:normAutofit/>
          </a:bodyPr>
          <a:lstStyle/>
          <a:p>
            <a:pPr marL="0" indent="0" algn="ctr">
              <a:buNone/>
            </a:pPr>
            <a:r>
              <a:rPr lang="en-GB" sz="4800" dirty="0">
                <a:solidFill>
                  <a:srgbClr val="0070C0"/>
                </a:solidFill>
                <a:latin typeface="Comic Sans MS" panose="030F0702030302020204" pitchFamily="66" charset="0"/>
              </a:rPr>
              <a:t>Does anyone have any questions?</a:t>
            </a:r>
          </a:p>
        </p:txBody>
      </p:sp>
    </p:spTree>
    <p:extLst>
      <p:ext uri="{BB962C8B-B14F-4D97-AF65-F5344CB8AC3E}">
        <p14:creationId xmlns:p14="http://schemas.microsoft.com/office/powerpoint/2010/main" val="216577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74C8-B8A8-ADF9-69B7-C4B1543E0A67}"/>
              </a:ext>
            </a:extLst>
          </p:cNvPr>
          <p:cNvSpPr>
            <a:spLocks noGrp="1"/>
          </p:cNvSpPr>
          <p:nvPr>
            <p:ph type="title"/>
          </p:nvPr>
        </p:nvSpPr>
        <p:spPr>
          <a:xfrm>
            <a:off x="838200" y="73934"/>
            <a:ext cx="10515600" cy="1325563"/>
          </a:xfrm>
        </p:spPr>
        <p:txBody>
          <a:bodyPr>
            <a:normAutofit/>
          </a:bodyPr>
          <a:lstStyle/>
          <a:p>
            <a:pPr algn="ctr"/>
            <a:r>
              <a:rPr lang="en-GB" sz="7200" dirty="0">
                <a:solidFill>
                  <a:srgbClr val="0070C0"/>
                </a:solidFill>
                <a:latin typeface="Comic Sans MS" panose="030F0702030302020204" pitchFamily="66" charset="0"/>
              </a:rPr>
              <a:t>Elm class teachers </a:t>
            </a:r>
          </a:p>
        </p:txBody>
      </p:sp>
      <p:sp>
        <p:nvSpPr>
          <p:cNvPr id="3" name="Content Placeholder 2">
            <a:extLst>
              <a:ext uri="{FF2B5EF4-FFF2-40B4-BE49-F238E27FC236}">
                <a16:creationId xmlns:a16="http://schemas.microsoft.com/office/drawing/2014/main" id="{1197A1D1-2009-E9CC-3A51-AD494074A595}"/>
              </a:ext>
            </a:extLst>
          </p:cNvPr>
          <p:cNvSpPr>
            <a:spLocks noGrp="1"/>
          </p:cNvSpPr>
          <p:nvPr>
            <p:ph idx="1"/>
          </p:nvPr>
        </p:nvSpPr>
        <p:spPr>
          <a:xfrm>
            <a:off x="890726" y="1399497"/>
            <a:ext cx="10515600" cy="5324576"/>
          </a:xfrm>
        </p:spPr>
        <p:txBody>
          <a:bodyPr>
            <a:normAutofit/>
          </a:bodyPr>
          <a:lstStyle/>
          <a:p>
            <a:pPr marL="0" indent="0" algn="ctr">
              <a:buNone/>
            </a:pPr>
            <a:r>
              <a:rPr lang="en-GB" sz="2400" dirty="0">
                <a:solidFill>
                  <a:schemeClr val="bg1"/>
                </a:solidFill>
                <a:latin typeface="Comic Sans MS" panose="030F0702030302020204" pitchFamily="66" charset="0"/>
              </a:rPr>
              <a:t>				</a:t>
            </a:r>
            <a:endParaRPr lang="en-GB" sz="2400" u="sng" dirty="0">
              <a:solidFill>
                <a:schemeClr val="bg1"/>
              </a:solidFill>
              <a:latin typeface="Comic Sans MS" panose="030F0702030302020204" pitchFamily="66" charset="0"/>
            </a:endParaRPr>
          </a:p>
          <a:p>
            <a:pPr marL="0" indent="0">
              <a:buNone/>
            </a:pPr>
            <a:r>
              <a:rPr lang="en-GB" sz="2400" dirty="0">
                <a:solidFill>
                  <a:srgbClr val="0070C0"/>
                </a:solidFill>
                <a:latin typeface="Comic Sans MS" panose="030F0702030302020204" pitchFamily="66" charset="0"/>
              </a:rPr>
              <a:t>Mrs </a:t>
            </a:r>
            <a:r>
              <a:rPr lang="en-GB" sz="2400" dirty="0" err="1" smtClean="0">
                <a:solidFill>
                  <a:srgbClr val="0070C0"/>
                </a:solidFill>
                <a:latin typeface="Comic Sans MS" panose="030F0702030302020204" pitchFamily="66" charset="0"/>
              </a:rPr>
              <a:t>Ormerod</a:t>
            </a:r>
            <a:r>
              <a:rPr lang="en-GB" sz="2400" dirty="0" smtClean="0">
                <a:solidFill>
                  <a:srgbClr val="0070C0"/>
                </a:solidFill>
                <a:latin typeface="Comic Sans MS" panose="030F0702030302020204" pitchFamily="66" charset="0"/>
              </a:rPr>
              <a:t> (Tuesday to Friday)        </a:t>
            </a:r>
          </a:p>
          <a:p>
            <a:pPr marL="0" indent="0">
              <a:buNone/>
            </a:pPr>
            <a:r>
              <a:rPr lang="en-GB" sz="2400" dirty="0" smtClean="0">
                <a:solidFill>
                  <a:srgbClr val="0070C0"/>
                </a:solidFill>
                <a:latin typeface="Comic Sans MS" panose="030F0702030302020204" pitchFamily="66" charset="0"/>
              </a:rPr>
              <a:t>Mrs Keating (Monday to Wednesday)</a:t>
            </a:r>
          </a:p>
          <a:p>
            <a:pPr marL="0" indent="0">
              <a:buNone/>
            </a:pPr>
            <a:r>
              <a:rPr lang="en-GB" sz="2400" dirty="0" smtClean="0">
                <a:solidFill>
                  <a:srgbClr val="0070C0"/>
                </a:solidFill>
                <a:latin typeface="Comic Sans MS" panose="030F0702030302020204" pitchFamily="66" charset="0"/>
              </a:rPr>
              <a:t>Mrs </a:t>
            </a:r>
            <a:r>
              <a:rPr lang="en-GB" sz="2400" dirty="0" err="1">
                <a:solidFill>
                  <a:srgbClr val="0070C0"/>
                </a:solidFill>
                <a:latin typeface="Comic Sans MS" panose="030F0702030302020204" pitchFamily="66" charset="0"/>
              </a:rPr>
              <a:t>Ralfs</a:t>
            </a:r>
            <a:r>
              <a:rPr lang="en-GB" sz="2400" dirty="0">
                <a:solidFill>
                  <a:srgbClr val="0070C0"/>
                </a:solidFill>
                <a:latin typeface="Comic Sans MS" panose="030F0702030302020204" pitchFamily="66" charset="0"/>
              </a:rPr>
              <a:t> </a:t>
            </a:r>
          </a:p>
          <a:p>
            <a:pPr marL="0" indent="0">
              <a:buNone/>
            </a:pPr>
            <a:endParaRPr lang="en-GB" sz="2400" dirty="0">
              <a:solidFill>
                <a:schemeClr val="bg1"/>
              </a:solidFill>
              <a:latin typeface="Comic Sans MS" panose="030F0702030302020204" pitchFamily="66" charset="0"/>
            </a:endParaRPr>
          </a:p>
          <a:p>
            <a:pPr marL="0" indent="0">
              <a:buNone/>
            </a:pPr>
            <a:endParaRPr lang="en-GB" sz="2400" dirty="0">
              <a:solidFill>
                <a:schemeClr val="bg1"/>
              </a:solidFill>
              <a:latin typeface="Comic Sans MS" panose="030F0702030302020204" pitchFamily="66" charset="0"/>
            </a:endParaRPr>
          </a:p>
          <a:p>
            <a:pPr marL="0" indent="0">
              <a:buNone/>
            </a:pPr>
            <a:r>
              <a:rPr lang="en-GB" sz="2400" dirty="0" smtClean="0">
                <a:solidFill>
                  <a:srgbClr val="0070C0"/>
                </a:solidFill>
                <a:latin typeface="Comic Sans MS" panose="030F0702030302020204" pitchFamily="66" charset="0"/>
              </a:rPr>
              <a:t>Cover </a:t>
            </a:r>
            <a:r>
              <a:rPr lang="en-GB" sz="2400" dirty="0">
                <a:solidFill>
                  <a:srgbClr val="0070C0"/>
                </a:solidFill>
                <a:latin typeface="Comic Sans MS" panose="030F0702030302020204" pitchFamily="66" charset="0"/>
              </a:rPr>
              <a:t>teachers:</a:t>
            </a:r>
          </a:p>
          <a:p>
            <a:pPr marL="0" indent="0">
              <a:buNone/>
            </a:pPr>
            <a:endParaRPr lang="en-GB" sz="2400" dirty="0">
              <a:solidFill>
                <a:srgbClr val="0070C0"/>
              </a:solidFill>
              <a:latin typeface="Comic Sans MS" panose="030F0702030302020204" pitchFamily="66" charset="0"/>
            </a:endParaRPr>
          </a:p>
          <a:p>
            <a:pPr marL="0" indent="0">
              <a:buNone/>
            </a:pPr>
            <a:r>
              <a:rPr lang="en-GB" sz="2400" dirty="0">
                <a:solidFill>
                  <a:srgbClr val="0070C0"/>
                </a:solidFill>
                <a:latin typeface="Comic Sans MS" panose="030F0702030302020204" pitchFamily="66" charset="0"/>
              </a:rPr>
              <a:t>Miss Noel, Mr Hunter and Miss Taylor</a:t>
            </a:r>
          </a:p>
        </p:txBody>
      </p:sp>
    </p:spTree>
    <p:extLst>
      <p:ext uri="{BB962C8B-B14F-4D97-AF65-F5344CB8AC3E}">
        <p14:creationId xmlns:p14="http://schemas.microsoft.com/office/powerpoint/2010/main" val="3780562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77A3-13F7-CE4D-B7CD-B6D5B4D7EA23}"/>
              </a:ext>
            </a:extLst>
          </p:cNvPr>
          <p:cNvSpPr>
            <a:spLocks noGrp="1"/>
          </p:cNvSpPr>
          <p:nvPr>
            <p:ph type="title"/>
          </p:nvPr>
        </p:nvSpPr>
        <p:spPr/>
        <p:txBody>
          <a:bodyPr>
            <a:normAutofit/>
          </a:bodyPr>
          <a:lstStyle/>
          <a:p>
            <a:r>
              <a:rPr lang="en-GB" sz="7200" dirty="0">
                <a:solidFill>
                  <a:srgbClr val="0070C0"/>
                </a:solidFill>
                <a:latin typeface="Comic Sans MS" panose="030F0702030302020204" pitchFamily="66" charset="0"/>
              </a:rPr>
              <a:t>School vision and values </a:t>
            </a:r>
          </a:p>
        </p:txBody>
      </p:sp>
      <p:sp>
        <p:nvSpPr>
          <p:cNvPr id="3" name="Rectangle 2"/>
          <p:cNvSpPr/>
          <p:nvPr/>
        </p:nvSpPr>
        <p:spPr>
          <a:xfrm>
            <a:off x="665018" y="1890117"/>
            <a:ext cx="11272058" cy="1969770"/>
          </a:xfrm>
          <a:prstGeom prst="rect">
            <a:avLst/>
          </a:prstGeom>
        </p:spPr>
        <p:txBody>
          <a:bodyPr wrap="square">
            <a:spAutoFit/>
          </a:bodyPr>
          <a:lstStyle/>
          <a:p>
            <a:r>
              <a:rPr lang="en-US" dirty="0">
                <a:solidFill>
                  <a:srgbClr val="0070C0"/>
                </a:solidFill>
                <a:latin typeface="Comic Sans MS" panose="030F0702030302020204" pitchFamily="66" charset="0"/>
              </a:rPr>
              <a:t>Each half term, we will focus on one of our A.S.P.I.R.E. values. Certificates are given during Aspire assemblies to children who have shown this value throughout the week.</a:t>
            </a:r>
            <a:r>
              <a:rPr lang="en-US" b="1" dirty="0">
                <a:solidFill>
                  <a:srgbClr val="0070C0"/>
                </a:solidFill>
                <a:latin typeface="Comic Sans MS" panose="030F0702030302020204" pitchFamily="66" charset="0"/>
              </a:rPr>
              <a:t>  </a:t>
            </a:r>
            <a:endParaRPr lang="en-US" sz="1400" dirty="0">
              <a:solidFill>
                <a:srgbClr val="0070C0"/>
              </a:solidFill>
              <a:latin typeface="Comic Sans MS" panose="030F0702030302020204" pitchFamily="66" charset="0"/>
            </a:endParaRPr>
          </a:p>
          <a:p>
            <a:r>
              <a:rPr lang="en-US" b="1" dirty="0">
                <a:solidFill>
                  <a:srgbClr val="0070C0"/>
                </a:solidFill>
                <a:latin typeface="Comic Sans MS" panose="030F0702030302020204" pitchFamily="66" charset="0"/>
              </a:rPr>
              <a:t>Achieve, Support, Pride, Inspire, Respect, Enjoy</a:t>
            </a:r>
            <a:endParaRPr lang="en-US" sz="1400" dirty="0">
              <a:solidFill>
                <a:srgbClr val="0070C0"/>
              </a:solidFill>
              <a:latin typeface="Comic Sans MS" panose="030F0702030302020204" pitchFamily="66" charset="0"/>
            </a:endParaRPr>
          </a:p>
          <a:p>
            <a:r>
              <a:rPr lang="en-US" sz="1400" dirty="0">
                <a:solidFill>
                  <a:srgbClr val="0070C0"/>
                </a:solidFill>
                <a:latin typeface="Comic Sans MS" panose="030F0702030302020204" pitchFamily="66" charset="0"/>
              </a:rPr>
              <a:t/>
            </a:r>
            <a:br>
              <a:rPr lang="en-US" sz="1400" dirty="0">
                <a:solidFill>
                  <a:srgbClr val="0070C0"/>
                </a:solidFill>
                <a:latin typeface="Comic Sans MS" panose="030F0702030302020204" pitchFamily="66" charset="0"/>
              </a:rPr>
            </a:br>
            <a:r>
              <a:rPr lang="en-US" u="sng" dirty="0">
                <a:solidFill>
                  <a:srgbClr val="0070C0"/>
                </a:solidFill>
                <a:latin typeface="Comic Sans MS" panose="030F0702030302020204" pitchFamily="66" charset="0"/>
              </a:rPr>
              <a:t>The Aspire Animals</a:t>
            </a:r>
            <a:endParaRPr lang="en-US" sz="1400" dirty="0">
              <a:solidFill>
                <a:srgbClr val="0070C0"/>
              </a:solidFill>
              <a:latin typeface="Comic Sans MS" panose="030F0702030302020204" pitchFamily="66" charset="0"/>
            </a:endParaRPr>
          </a:p>
          <a:p>
            <a:r>
              <a:rPr lang="en-US" dirty="0">
                <a:solidFill>
                  <a:srgbClr val="0070C0"/>
                </a:solidFill>
                <a:latin typeface="Comic Sans MS" panose="030F0702030302020204" pitchFamily="66" charset="0"/>
              </a:rPr>
              <a:t>In 2021, we introduced the Aspire animals to help our children understand our school values. The animals were designed by the children and are displayed in classrooms throughout the school. </a:t>
            </a:r>
            <a:endParaRPr lang="en-US" sz="1400" dirty="0">
              <a:solidFill>
                <a:srgbClr val="0070C0"/>
              </a:solidFill>
              <a:latin typeface="Comic Sans MS" panose="030F0702030302020204" pitchFamily="66" charset="0"/>
            </a:endParaRPr>
          </a:p>
        </p:txBody>
      </p:sp>
      <p:pic>
        <p:nvPicPr>
          <p:cNvPr id="6" name="Picture 5" descr="Warrender Doc footer.png"/>
          <p:cNvPicPr/>
          <p:nvPr/>
        </p:nvPicPr>
        <p:blipFill>
          <a:blip r:embed="rId2"/>
          <a:stretch>
            <a:fillRect/>
          </a:stretch>
        </p:blipFill>
        <p:spPr>
          <a:xfrm>
            <a:off x="2392117" y="5760775"/>
            <a:ext cx="7124700" cy="1012825"/>
          </a:xfrm>
          <a:prstGeom prst="rect">
            <a:avLst/>
          </a:prstGeom>
        </p:spPr>
      </p:pic>
      <p:pic>
        <p:nvPicPr>
          <p:cNvPr id="7" name="Picture 6"/>
          <p:cNvPicPr>
            <a:picLocks noChangeAspect="1"/>
          </p:cNvPicPr>
          <p:nvPr/>
        </p:nvPicPr>
        <p:blipFill>
          <a:blip r:embed="rId3"/>
          <a:stretch>
            <a:fillRect/>
          </a:stretch>
        </p:blipFill>
        <p:spPr>
          <a:xfrm>
            <a:off x="3768939" y="3933884"/>
            <a:ext cx="3670952" cy="1752893"/>
          </a:xfrm>
          <a:prstGeom prst="rect">
            <a:avLst/>
          </a:prstGeom>
        </p:spPr>
      </p:pic>
    </p:spTree>
    <p:extLst>
      <p:ext uri="{BB962C8B-B14F-4D97-AF65-F5344CB8AC3E}">
        <p14:creationId xmlns:p14="http://schemas.microsoft.com/office/powerpoint/2010/main" val="767254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ex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10271125"/>
            <a:ext cx="44386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arrender Doc footer.png"/>
          <p:cNvPicPr/>
          <p:nvPr/>
        </p:nvPicPr>
        <p:blipFill>
          <a:blip r:embed="rId4"/>
          <a:stretch>
            <a:fillRect/>
          </a:stretch>
        </p:blipFill>
        <p:spPr>
          <a:xfrm>
            <a:off x="2392117" y="5644397"/>
            <a:ext cx="7124700" cy="1012825"/>
          </a:xfrm>
          <a:prstGeom prst="rect">
            <a:avLst/>
          </a:prstGeom>
        </p:spPr>
      </p:pic>
      <p:pic>
        <p:nvPicPr>
          <p:cNvPr id="8" name="Picture 7" descr="https://lh5.googleusercontent.com/St_Vg3PJO1t4ZF7gEWxMAImqi50oaWeC7OT64Dyz2H2wM4paCC-s2FwmYg6jzsV0ZQJLXKoWS-pNY1NkiQ-6cqIr7uY_wl8b_cseJL2s3Pc875uTRtk51REJ29dBLKEvFk3wRT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8720" y="197924"/>
            <a:ext cx="1461656" cy="1119676"/>
          </a:xfrm>
          <a:prstGeom prst="rect">
            <a:avLst/>
          </a:prstGeom>
          <a:noFill/>
          <a:ln>
            <a:noFill/>
          </a:ln>
        </p:spPr>
      </p:pic>
      <p:pic>
        <p:nvPicPr>
          <p:cNvPr id="10" name="Picture 9"/>
          <p:cNvPicPr>
            <a:picLocks noChangeAspect="1"/>
          </p:cNvPicPr>
          <p:nvPr/>
        </p:nvPicPr>
        <p:blipFill>
          <a:blip r:embed="rId6"/>
          <a:stretch>
            <a:fillRect/>
          </a:stretch>
        </p:blipFill>
        <p:spPr>
          <a:xfrm>
            <a:off x="168469" y="1638290"/>
            <a:ext cx="2593975" cy="3687385"/>
          </a:xfrm>
          <a:prstGeom prst="rect">
            <a:avLst/>
          </a:prstGeom>
        </p:spPr>
      </p:pic>
      <p:pic>
        <p:nvPicPr>
          <p:cNvPr id="9" name="Picture 8"/>
          <p:cNvPicPr>
            <a:picLocks noChangeAspect="1"/>
          </p:cNvPicPr>
          <p:nvPr/>
        </p:nvPicPr>
        <p:blipFill>
          <a:blip r:embed="rId7"/>
          <a:stretch>
            <a:fillRect/>
          </a:stretch>
        </p:blipFill>
        <p:spPr>
          <a:xfrm>
            <a:off x="3140861" y="1654183"/>
            <a:ext cx="2693983" cy="3800500"/>
          </a:xfrm>
          <a:prstGeom prst="rect">
            <a:avLst/>
          </a:prstGeom>
        </p:spPr>
      </p:pic>
      <p:pic>
        <p:nvPicPr>
          <p:cNvPr id="11" name="Picture 10"/>
          <p:cNvPicPr>
            <a:picLocks noChangeAspect="1"/>
          </p:cNvPicPr>
          <p:nvPr/>
        </p:nvPicPr>
        <p:blipFill>
          <a:blip r:embed="rId8"/>
          <a:stretch>
            <a:fillRect/>
          </a:stretch>
        </p:blipFill>
        <p:spPr>
          <a:xfrm>
            <a:off x="6024053" y="1654183"/>
            <a:ext cx="2598169" cy="3655601"/>
          </a:xfrm>
          <a:prstGeom prst="rect">
            <a:avLst/>
          </a:prstGeom>
        </p:spPr>
      </p:pic>
      <p:pic>
        <p:nvPicPr>
          <p:cNvPr id="12" name="Picture 11"/>
          <p:cNvPicPr>
            <a:picLocks noChangeAspect="1"/>
          </p:cNvPicPr>
          <p:nvPr/>
        </p:nvPicPr>
        <p:blipFill>
          <a:blip r:embed="rId9"/>
          <a:stretch>
            <a:fillRect/>
          </a:stretch>
        </p:blipFill>
        <p:spPr>
          <a:xfrm>
            <a:off x="9000639" y="1654184"/>
            <a:ext cx="2610174" cy="3655601"/>
          </a:xfrm>
          <a:prstGeom prst="rect">
            <a:avLst/>
          </a:prstGeom>
        </p:spPr>
      </p:pic>
      <p:sp>
        <p:nvSpPr>
          <p:cNvPr id="13" name="Rectangle 12"/>
          <p:cNvSpPr/>
          <p:nvPr/>
        </p:nvSpPr>
        <p:spPr>
          <a:xfrm>
            <a:off x="4722094" y="573096"/>
            <a:ext cx="4049507" cy="584775"/>
          </a:xfrm>
          <a:prstGeom prst="rect">
            <a:avLst/>
          </a:prstGeom>
        </p:spPr>
        <p:txBody>
          <a:bodyPr wrap="none">
            <a:spAutoFit/>
          </a:bodyPr>
          <a:lstStyle/>
          <a:p>
            <a:r>
              <a:rPr lang="en-GB" sz="3200" b="1" u="sng" dirty="0">
                <a:solidFill>
                  <a:srgbClr val="0070C0"/>
                </a:solidFill>
                <a:latin typeface="Comic Sans MS" panose="030F0702030302020204" pitchFamily="66" charset="0"/>
              </a:rPr>
              <a:t>Zones of regulation</a:t>
            </a:r>
            <a:endParaRPr lang="en-GB" sz="32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05511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309" y="396836"/>
            <a:ext cx="7471955" cy="5078313"/>
          </a:xfrm>
          <a:prstGeom prst="rect">
            <a:avLst/>
          </a:prstGeom>
          <a:noFill/>
        </p:spPr>
        <p:txBody>
          <a:bodyPr wrap="square" rtlCol="0">
            <a:spAutoFit/>
          </a:bodyPr>
          <a:lstStyle/>
          <a:p>
            <a:pPr algn="ctr"/>
            <a:r>
              <a:rPr lang="en-GB" sz="3200" b="1" u="sng" dirty="0">
                <a:solidFill>
                  <a:srgbClr val="0070C0"/>
                </a:solidFill>
                <a:latin typeface="Century Gothic" panose="020B0502020202020204" pitchFamily="34" charset="0"/>
              </a:rPr>
              <a:t>Behaviour</a:t>
            </a:r>
          </a:p>
          <a:p>
            <a:pPr algn="ctr"/>
            <a:endParaRPr lang="en-GB" sz="3200" b="1" u="sng" dirty="0">
              <a:solidFill>
                <a:srgbClr val="0070C0"/>
              </a:solidFill>
              <a:latin typeface="Comic Sans MS" panose="030F0702030302020204" pitchFamily="66" charset="0"/>
            </a:endParaRPr>
          </a:p>
          <a:p>
            <a:r>
              <a:rPr lang="en-GB" sz="2600" dirty="0">
                <a:solidFill>
                  <a:srgbClr val="0070C0"/>
                </a:solidFill>
                <a:latin typeface="Comic Sans MS" panose="030F0702030302020204" pitchFamily="66" charset="0"/>
              </a:rPr>
              <a:t>-   Positive behaviour system</a:t>
            </a:r>
          </a:p>
          <a:p>
            <a:pPr marL="457200" indent="-457200">
              <a:buFontTx/>
              <a:buChar char="-"/>
            </a:pPr>
            <a:r>
              <a:rPr lang="en-GB" sz="2600" dirty="0">
                <a:solidFill>
                  <a:srgbClr val="0070C0"/>
                </a:solidFill>
                <a:latin typeface="Comic Sans MS" panose="030F0702030302020204" pitchFamily="66" charset="0"/>
              </a:rPr>
              <a:t>We have a weekly Aspire assembly where up to 2 children from each class can be awarded a certificate, linking to that half terms aspire value and a wild card</a:t>
            </a:r>
          </a:p>
          <a:p>
            <a:pPr marL="457200" indent="-457200">
              <a:buFontTx/>
              <a:buChar char="-"/>
            </a:pPr>
            <a:r>
              <a:rPr lang="en-GB" sz="2600" dirty="0">
                <a:solidFill>
                  <a:srgbClr val="0070C0"/>
                </a:solidFill>
                <a:latin typeface="Comic Sans MS" panose="030F0702030302020204" pitchFamily="66" charset="0"/>
              </a:rPr>
              <a:t>Refer to 3 school rules and sorry scripts</a:t>
            </a:r>
          </a:p>
          <a:p>
            <a:pPr marL="457200" indent="-457200">
              <a:buFontTx/>
              <a:buChar char="-"/>
            </a:pPr>
            <a:r>
              <a:rPr lang="en-GB" sz="2600" dirty="0">
                <a:solidFill>
                  <a:srgbClr val="0070C0"/>
                </a:solidFill>
                <a:latin typeface="Comic Sans MS" panose="030F0702030302020204" pitchFamily="66" charset="0"/>
              </a:rPr>
              <a:t>Level 1-5  stages for poor choices</a:t>
            </a:r>
          </a:p>
          <a:p>
            <a:pPr marL="457200" indent="-457200">
              <a:buFontTx/>
              <a:buChar char="-"/>
            </a:pPr>
            <a:endParaRPr lang="en-GB" sz="2600" dirty="0">
              <a:solidFill>
                <a:srgbClr val="0070C0"/>
              </a:solidFill>
              <a:latin typeface="Comic Sans MS" panose="030F0702030302020204" pitchFamily="66" charset="0"/>
            </a:endParaRPr>
          </a:p>
          <a:p>
            <a:pPr marL="457200" indent="-457200">
              <a:buFontTx/>
              <a:buChar char="-"/>
            </a:pPr>
            <a:r>
              <a:rPr lang="en-GB" sz="2600" dirty="0">
                <a:solidFill>
                  <a:srgbClr val="0070C0"/>
                </a:solidFill>
                <a:latin typeface="Comic Sans MS" panose="030F0702030302020204" pitchFamily="66" charset="0"/>
              </a:rPr>
              <a:t>Please also refer to the school behaviour policy</a:t>
            </a:r>
            <a:endParaRPr lang="en-GB" sz="3200" b="1" u="sng" dirty="0">
              <a:solidFill>
                <a:srgbClr val="0070C0"/>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863306" y="5701311"/>
            <a:ext cx="5295900" cy="781050"/>
          </a:xfrm>
          <a:prstGeom prst="rect">
            <a:avLst/>
          </a:prstGeom>
        </p:spPr>
      </p:pic>
      <p:pic>
        <p:nvPicPr>
          <p:cNvPr id="3" name="Picture 2"/>
          <p:cNvPicPr>
            <a:picLocks noChangeAspect="1"/>
          </p:cNvPicPr>
          <p:nvPr/>
        </p:nvPicPr>
        <p:blipFill>
          <a:blip r:embed="rId3"/>
          <a:stretch>
            <a:fillRect/>
          </a:stretch>
        </p:blipFill>
        <p:spPr>
          <a:xfrm>
            <a:off x="9880600" y="396836"/>
            <a:ext cx="1244544" cy="1751814"/>
          </a:xfrm>
          <a:prstGeom prst="rect">
            <a:avLst/>
          </a:prstGeom>
        </p:spPr>
      </p:pic>
      <p:pic>
        <p:nvPicPr>
          <p:cNvPr id="5" name="Picture 2" descr="ClassDojo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8845" y="5417952"/>
            <a:ext cx="1116299" cy="11162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993842" y="2313399"/>
            <a:ext cx="4096557" cy="2995202"/>
            <a:chOff x="618067" y="1181285"/>
            <a:chExt cx="4309533" cy="3282012"/>
          </a:xfrm>
        </p:grpSpPr>
        <p:sp>
          <p:nvSpPr>
            <p:cNvPr id="7" name="Rectangle 6"/>
            <p:cNvSpPr/>
            <p:nvPr/>
          </p:nvSpPr>
          <p:spPr>
            <a:xfrm>
              <a:off x="929485" y="1234640"/>
              <a:ext cx="3761286" cy="461665"/>
            </a:xfrm>
            <a:prstGeom prst="rect">
              <a:avLst/>
            </a:prstGeom>
            <a:noFill/>
          </p:spPr>
          <p:txBody>
            <a:bodyPr wrap="non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3 ASPIRE certificates weekly</a:t>
              </a:r>
            </a:p>
          </p:txBody>
        </p:sp>
        <p:grpSp>
          <p:nvGrpSpPr>
            <p:cNvPr id="8" name="Group 7"/>
            <p:cNvGrpSpPr/>
            <p:nvPr/>
          </p:nvGrpSpPr>
          <p:grpSpPr>
            <a:xfrm>
              <a:off x="847751" y="1696305"/>
              <a:ext cx="3843020" cy="1181100"/>
              <a:chOff x="0" y="0"/>
              <a:chExt cx="6263987" cy="1397255"/>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9530" t="50729" r="19030" b="39059"/>
              <a:stretch/>
            </p:blipFill>
            <p:spPr bwMode="auto">
              <a:xfrm>
                <a:off x="1822863" y="0"/>
                <a:ext cx="2683510" cy="417830"/>
              </a:xfrm>
              <a:prstGeom prst="rect">
                <a:avLst/>
              </a:prstGeom>
              <a:ln>
                <a:noFill/>
              </a:ln>
              <a:extLst>
                <a:ext uri="{53640926-AAD7-44D8-BBD7-CCE9431645EC}">
                  <a14:shadowObscured xmlns:a14="http://schemas.microsoft.com/office/drawing/2010/main"/>
                </a:ext>
              </a:extLst>
            </p:spPr>
          </p:pic>
          <p:grpSp>
            <p:nvGrpSpPr>
              <p:cNvPr id="12" name="Group 11"/>
              <p:cNvGrpSpPr/>
              <p:nvPr/>
            </p:nvGrpSpPr>
            <p:grpSpPr>
              <a:xfrm>
                <a:off x="0" y="480950"/>
                <a:ext cx="6263987" cy="916305"/>
                <a:chOff x="0" y="0"/>
                <a:chExt cx="6263987" cy="916305"/>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140710" cy="91630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8837" y="29688"/>
                  <a:ext cx="3105150" cy="868680"/>
                </a:xfrm>
                <a:prstGeom prst="rect">
                  <a:avLst/>
                </a:prstGeom>
              </p:spPr>
            </p:pic>
          </p:grpSp>
        </p:grpSp>
        <p:pic>
          <p:nvPicPr>
            <p:cNvPr id="9" name="Picture 8"/>
            <p:cNvPicPr>
              <a:picLocks noChangeAspect="1"/>
            </p:cNvPicPr>
            <p:nvPr/>
          </p:nvPicPr>
          <p:blipFill>
            <a:blip r:embed="rId8"/>
            <a:stretch>
              <a:fillRect/>
            </a:stretch>
          </p:blipFill>
          <p:spPr>
            <a:xfrm>
              <a:off x="1798292" y="2985870"/>
              <a:ext cx="1974876" cy="1282196"/>
            </a:xfrm>
            <a:prstGeom prst="rect">
              <a:avLst/>
            </a:prstGeom>
          </p:spPr>
        </p:pic>
        <p:sp>
          <p:nvSpPr>
            <p:cNvPr id="10" name="Rounded Rectangle 9"/>
            <p:cNvSpPr/>
            <p:nvPr/>
          </p:nvSpPr>
          <p:spPr>
            <a:xfrm>
              <a:off x="618067" y="1181285"/>
              <a:ext cx="4309533" cy="328201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pic>
        <p:nvPicPr>
          <p:cNvPr id="15" name="Picture 14">
            <a:extLst>
              <a:ext uri="{FF2B5EF4-FFF2-40B4-BE49-F238E27FC236}">
                <a16:creationId xmlns:a16="http://schemas.microsoft.com/office/drawing/2014/main" id="{F028B7D4-D439-9DD2-7BDB-CAEA5743AA9F}"/>
              </a:ext>
            </a:extLst>
          </p:cNvPr>
          <p:cNvPicPr>
            <a:picLocks noChangeAspect="1"/>
          </p:cNvPicPr>
          <p:nvPr/>
        </p:nvPicPr>
        <p:blipFill>
          <a:blip r:embed="rId9"/>
          <a:stretch>
            <a:fillRect/>
          </a:stretch>
        </p:blipFill>
        <p:spPr>
          <a:xfrm>
            <a:off x="7993843" y="465614"/>
            <a:ext cx="1192991" cy="1683035"/>
          </a:xfrm>
          <a:prstGeom prst="rect">
            <a:avLst/>
          </a:prstGeom>
        </p:spPr>
      </p:pic>
    </p:spTree>
    <p:extLst>
      <p:ext uri="{BB962C8B-B14F-4D97-AF65-F5344CB8AC3E}">
        <p14:creationId xmlns:p14="http://schemas.microsoft.com/office/powerpoint/2010/main" val="9132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6022"/>
            <a:ext cx="10972800" cy="1143000"/>
          </a:xfrm>
        </p:spPr>
        <p:txBody>
          <a:bodyPr>
            <a:normAutofit/>
          </a:bodyPr>
          <a:lstStyle/>
          <a:p>
            <a:r>
              <a:rPr lang="en-GB" dirty="0">
                <a:solidFill>
                  <a:srgbClr val="0070C0"/>
                </a:solidFill>
                <a:latin typeface="Comic Sans MS" panose="030F0702030302020204" pitchFamily="66" charset="0"/>
              </a:rPr>
              <a:t>SOLO taxonomy </a:t>
            </a:r>
          </a:p>
        </p:txBody>
      </p:sp>
      <p:sp>
        <p:nvSpPr>
          <p:cNvPr id="3" name="Content Placeholder 2"/>
          <p:cNvSpPr>
            <a:spLocks noGrp="1"/>
          </p:cNvSpPr>
          <p:nvPr>
            <p:ph idx="1"/>
          </p:nvPr>
        </p:nvSpPr>
        <p:spPr>
          <a:xfrm>
            <a:off x="515007" y="1537855"/>
            <a:ext cx="10972800" cy="4770406"/>
          </a:xfrm>
        </p:spPr>
        <p:txBody>
          <a:bodyPr>
            <a:normAutofit/>
          </a:bodyPr>
          <a:lstStyle/>
          <a:p>
            <a:pPr marL="0" indent="0">
              <a:buNone/>
            </a:pPr>
            <a:r>
              <a:rPr lang="en-US" dirty="0">
                <a:solidFill>
                  <a:srgbClr val="0070C0"/>
                </a:solidFill>
                <a:latin typeface="Comic Sans MS" panose="030F0702030302020204" pitchFamily="66" charset="0"/>
              </a:rPr>
              <a:t>As a school, we recently included a pedagogical approach called Solo Taxonomy into our teaching. Each lesson is planned to follow a sequence through the following steps:</a:t>
            </a:r>
            <a:endParaRPr lang="en-GB" dirty="0">
              <a:solidFill>
                <a:srgbClr val="0070C0"/>
              </a:solidFill>
              <a:latin typeface="Comic Sans MS" panose="030F0702030302020204" pitchFamily="66" charset="0"/>
            </a:endParaRPr>
          </a:p>
        </p:txBody>
      </p:sp>
      <p:pic>
        <p:nvPicPr>
          <p:cNvPr id="2050" name="Picture 2" descr="Tex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10271125"/>
            <a:ext cx="4438650" cy="22764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52395" y="2869063"/>
            <a:ext cx="5075895" cy="3211135"/>
          </a:xfrm>
          <a:prstGeom prst="rect">
            <a:avLst/>
          </a:prstGeom>
        </p:spPr>
        <p:txBody>
          <a:bodyPr wrap="square">
            <a:spAutoFit/>
          </a:bodyPr>
          <a:lstStyle/>
          <a:p>
            <a:pPr>
              <a:spcAft>
                <a:spcPts val="800"/>
              </a:spcAft>
            </a:pPr>
            <a:r>
              <a:rPr lang="en-US" sz="2000" dirty="0">
                <a:solidFill>
                  <a:srgbClr val="0070C0"/>
                </a:solidFill>
                <a:latin typeface="Comic Sans MS" panose="030F0702030302020204" pitchFamily="66" charset="0"/>
              </a:rPr>
              <a:t>Each lesson is planned in consideration with this pedagogy and helps support the children to achieve the main objective of the lesson. Not every child will reach all stages of the lesson, however the scaffolds have been planned to help them achieve as well as challenge and extend some learners. </a:t>
            </a:r>
          </a:p>
          <a:p>
            <a:r>
              <a:rPr lang="en-US" dirty="0">
                <a:latin typeface="Century Gothic" panose="020B0502020202020204" pitchFamily="34" charset="0"/>
              </a:rPr>
              <a:t/>
            </a:r>
            <a:br>
              <a:rPr lang="en-US" dirty="0">
                <a:latin typeface="Century Gothic" panose="020B0502020202020204" pitchFamily="34" charset="0"/>
              </a:rPr>
            </a:br>
            <a:endParaRPr lang="en-GB" dirty="0">
              <a:latin typeface="Century Gothic" panose="020B0502020202020204" pitchFamily="34" charset="0"/>
            </a:endParaRPr>
          </a:p>
        </p:txBody>
      </p:sp>
      <p:pic>
        <p:nvPicPr>
          <p:cNvPr id="8" name="Picture 7" descr="Warrender Doc footer.png"/>
          <p:cNvPicPr/>
          <p:nvPr/>
        </p:nvPicPr>
        <p:blipFill>
          <a:blip r:embed="rId4"/>
          <a:stretch>
            <a:fillRect/>
          </a:stretch>
        </p:blipFill>
        <p:spPr>
          <a:xfrm>
            <a:off x="2409450" y="6031164"/>
            <a:ext cx="6717924" cy="713621"/>
          </a:xfrm>
          <a:prstGeom prst="rect">
            <a:avLst/>
          </a:prstGeom>
        </p:spPr>
      </p:pic>
      <p:pic>
        <p:nvPicPr>
          <p:cNvPr id="9" name="Picture 8" descr="https://lh5.googleusercontent.com/St_Vg3PJO1t4ZF7gEWxMAImqi50oaWeC7OT64Dyz2H2wM4paCC-s2FwmYg6jzsV0ZQJLXKoWS-pNY1NkiQ-6cqIr7uY_wl8b_cseJL2s3Pc875uTRtk51REJ29dBLKEvFk3wRT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0132" y="233989"/>
            <a:ext cx="1461656" cy="1119676"/>
          </a:xfrm>
          <a:prstGeom prst="rect">
            <a:avLst/>
          </a:prstGeom>
          <a:noFill/>
          <a:ln>
            <a:noFill/>
          </a:ln>
        </p:spPr>
      </p:pic>
      <p:pic>
        <p:nvPicPr>
          <p:cNvPr id="10" name="Picture 9"/>
          <p:cNvPicPr>
            <a:picLocks noChangeAspect="1"/>
          </p:cNvPicPr>
          <p:nvPr/>
        </p:nvPicPr>
        <p:blipFill rotWithShape="1">
          <a:blip r:embed="rId6"/>
          <a:srcRect l="3748" t="10834" r="3148"/>
          <a:stretch/>
        </p:blipFill>
        <p:spPr>
          <a:xfrm>
            <a:off x="609600" y="2958399"/>
            <a:ext cx="5276946" cy="2727697"/>
          </a:xfrm>
          <a:prstGeom prst="rect">
            <a:avLst/>
          </a:prstGeom>
        </p:spPr>
      </p:pic>
    </p:spTree>
    <p:extLst>
      <p:ext uri="{BB962C8B-B14F-4D97-AF65-F5344CB8AC3E}">
        <p14:creationId xmlns:p14="http://schemas.microsoft.com/office/powerpoint/2010/main" val="259791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90" y="343774"/>
            <a:ext cx="10972800" cy="1143000"/>
          </a:xfrm>
        </p:spPr>
        <p:txBody>
          <a:bodyPr>
            <a:normAutofit/>
          </a:bodyPr>
          <a:lstStyle/>
          <a:p>
            <a:r>
              <a:rPr lang="en-GB" dirty="0">
                <a:solidFill>
                  <a:srgbClr val="0070C0"/>
                </a:solidFill>
                <a:latin typeface="Comic Sans MS" panose="030F0702030302020204" pitchFamily="66" charset="0"/>
              </a:rPr>
              <a:t>How we teach? </a:t>
            </a:r>
          </a:p>
        </p:txBody>
      </p:sp>
      <p:pic>
        <p:nvPicPr>
          <p:cNvPr id="2050" name="Picture 2" descr="Tex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10271125"/>
            <a:ext cx="44386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Learning Pit sur Twitter : &quot;Our site we have a range of fabulous FREE  resources for you to use to help get engaged within the #LearningPit! Learn  more about how be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5490" y="343774"/>
            <a:ext cx="3814997" cy="381499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5"/>
          <a:stretch>
            <a:fillRect/>
          </a:stretch>
        </p:blipFill>
        <p:spPr>
          <a:xfrm>
            <a:off x="10002780" y="4798851"/>
            <a:ext cx="1933575" cy="1454696"/>
          </a:xfrm>
          <a:prstGeom prst="rect">
            <a:avLst/>
          </a:prstGeom>
        </p:spPr>
      </p:pic>
      <p:sp>
        <p:nvSpPr>
          <p:cNvPr id="9" name="Content Placeholder 2"/>
          <p:cNvSpPr txBox="1">
            <a:spLocks/>
          </p:cNvSpPr>
          <p:nvPr/>
        </p:nvSpPr>
        <p:spPr>
          <a:xfrm>
            <a:off x="570999" y="1684473"/>
            <a:ext cx="5514491" cy="2982120"/>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914400">
              <a:buFont typeface="Wingdings 2"/>
              <a:buNone/>
            </a:pPr>
            <a:r>
              <a:rPr lang="en-GB" dirty="0">
                <a:solidFill>
                  <a:srgbClr val="0070C0"/>
                </a:solidFill>
                <a:latin typeface="Comic Sans MS" panose="030F0702030302020204" pitchFamily="66" charset="0"/>
              </a:rPr>
              <a:t>In order to make learning accessible for all children, we use different techniques such as the Learning Pit and F.A.I.L. These are displayed within the classroom so they can help the children be successful in their learning everyday. </a:t>
            </a:r>
          </a:p>
        </p:txBody>
      </p:sp>
      <p:pic>
        <p:nvPicPr>
          <p:cNvPr id="10" name="Picture 9" descr="Warrender Doc footer.png"/>
          <p:cNvPicPr/>
          <p:nvPr/>
        </p:nvPicPr>
        <p:blipFill>
          <a:blip r:embed="rId6"/>
          <a:stretch>
            <a:fillRect/>
          </a:stretch>
        </p:blipFill>
        <p:spPr>
          <a:xfrm>
            <a:off x="2392117" y="5644397"/>
            <a:ext cx="7124700" cy="1012825"/>
          </a:xfrm>
          <a:prstGeom prst="rect">
            <a:avLst/>
          </a:prstGeom>
        </p:spPr>
      </p:pic>
      <p:pic>
        <p:nvPicPr>
          <p:cNvPr id="11" name="Picture 10" descr="https://lh5.googleusercontent.com/St_Vg3PJO1t4ZF7gEWxMAImqi50oaWeC7OT64Dyz2H2wM4paCC-s2FwmYg6jzsV0ZQJLXKoWS-pNY1NkiQ-6cqIr7uY_wl8b_cseJL2s3Pc875uTRtk51REJ29dBLKEvFk3wRTGO"/>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3522" y="154920"/>
            <a:ext cx="1461656" cy="1119676"/>
          </a:xfrm>
          <a:prstGeom prst="rect">
            <a:avLst/>
          </a:prstGeom>
          <a:noFill/>
          <a:ln>
            <a:noFill/>
          </a:ln>
        </p:spPr>
      </p:pic>
    </p:spTree>
    <p:extLst>
      <p:ext uri="{BB962C8B-B14F-4D97-AF65-F5344CB8AC3E}">
        <p14:creationId xmlns:p14="http://schemas.microsoft.com/office/powerpoint/2010/main" val="404477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960" y="401045"/>
            <a:ext cx="7317740" cy="4524315"/>
          </a:xfrm>
          <a:prstGeom prst="rect">
            <a:avLst/>
          </a:prstGeom>
          <a:noFill/>
        </p:spPr>
        <p:txBody>
          <a:bodyPr wrap="square" rtlCol="0">
            <a:spAutoFit/>
          </a:bodyPr>
          <a:lstStyle/>
          <a:p>
            <a:r>
              <a:rPr lang="en-GB" sz="4400" dirty="0">
                <a:solidFill>
                  <a:schemeClr val="accent5">
                    <a:lumMod val="50000"/>
                  </a:schemeClr>
                </a:solidFill>
                <a:latin typeface="Comic Sans MS" panose="030F0702030302020204" pitchFamily="66" charset="0"/>
              </a:rPr>
              <a:t>Resources</a:t>
            </a:r>
          </a:p>
          <a:p>
            <a:endParaRPr lang="en-GB" sz="4400" dirty="0">
              <a:solidFill>
                <a:schemeClr val="accent5">
                  <a:lumMod val="50000"/>
                </a:schemeClr>
              </a:solidFill>
              <a:latin typeface="Comic Sans MS" panose="030F0702030302020204" pitchFamily="66" charset="0"/>
            </a:endParaRPr>
          </a:p>
          <a:p>
            <a:pPr marL="457200" indent="-457200">
              <a:buFont typeface="Arial" panose="020B0604020202020204" pitchFamily="34" charset="0"/>
              <a:buChar char="•"/>
            </a:pPr>
            <a:r>
              <a:rPr lang="en-GB" sz="3200" dirty="0" smtClean="0">
                <a:solidFill>
                  <a:schemeClr val="accent5">
                    <a:lumMod val="50000"/>
                  </a:schemeClr>
                </a:solidFill>
                <a:latin typeface="Comic Sans MS" panose="030F0702030302020204" pitchFamily="66" charset="0"/>
              </a:rPr>
              <a:t>Stationery </a:t>
            </a:r>
            <a:r>
              <a:rPr lang="en-GB" sz="3200" dirty="0">
                <a:solidFill>
                  <a:schemeClr val="accent5">
                    <a:lumMod val="50000"/>
                  </a:schemeClr>
                </a:solidFill>
                <a:latin typeface="Comic Sans MS" panose="030F0702030302020204" pitchFamily="66" charset="0"/>
              </a:rPr>
              <a:t>is provided so please keep all pencil cases at home. </a:t>
            </a:r>
          </a:p>
          <a:p>
            <a:pPr marL="457200" indent="-457200">
              <a:buFont typeface="Arial" panose="020B0604020202020204" pitchFamily="34" charset="0"/>
              <a:buChar char="•"/>
            </a:pPr>
            <a:endParaRPr lang="en-GB" sz="3200" dirty="0">
              <a:solidFill>
                <a:schemeClr val="accent5">
                  <a:lumMod val="50000"/>
                </a:schemeClr>
              </a:solidFill>
              <a:latin typeface="Comic Sans MS" panose="030F0702030302020204" pitchFamily="66" charset="0"/>
            </a:endParaRPr>
          </a:p>
          <a:p>
            <a:pPr marL="457200" indent="-457200">
              <a:buFont typeface="Arial" panose="020B0604020202020204" pitchFamily="34" charset="0"/>
              <a:buChar char="•"/>
            </a:pPr>
            <a:r>
              <a:rPr lang="en-GB" sz="3200" dirty="0">
                <a:solidFill>
                  <a:schemeClr val="accent5">
                    <a:lumMod val="50000"/>
                  </a:schemeClr>
                </a:solidFill>
                <a:latin typeface="Comic Sans MS" panose="030F0702030302020204" pitchFamily="66" charset="0"/>
              </a:rPr>
              <a:t>Please bring in </a:t>
            </a:r>
            <a:r>
              <a:rPr lang="en-GB" sz="3200" dirty="0" err="1">
                <a:solidFill>
                  <a:schemeClr val="accent5">
                    <a:lumMod val="50000"/>
                  </a:schemeClr>
                </a:solidFill>
                <a:latin typeface="Comic Sans MS" panose="030F0702030302020204" pitchFamily="66" charset="0"/>
              </a:rPr>
              <a:t>bookbags</a:t>
            </a:r>
            <a:r>
              <a:rPr lang="en-GB" sz="3200" dirty="0">
                <a:solidFill>
                  <a:schemeClr val="accent5">
                    <a:lumMod val="50000"/>
                  </a:schemeClr>
                </a:solidFill>
                <a:latin typeface="Comic Sans MS" panose="030F0702030302020204" pitchFamily="66" charset="0"/>
              </a:rPr>
              <a:t> </a:t>
            </a:r>
            <a:r>
              <a:rPr lang="en-GB" sz="3200" dirty="0" smtClean="0">
                <a:solidFill>
                  <a:schemeClr val="accent5">
                    <a:lumMod val="50000"/>
                  </a:schemeClr>
                </a:solidFill>
                <a:latin typeface="Comic Sans MS" panose="030F0702030302020204" pitchFamily="66" charset="0"/>
              </a:rPr>
              <a:t>daily and a water bottle. </a:t>
            </a:r>
            <a:endParaRPr lang="en-GB" sz="3200" dirty="0">
              <a:solidFill>
                <a:schemeClr val="accent5">
                  <a:lumMod val="50000"/>
                </a:schemeClr>
              </a:solidFill>
              <a:latin typeface="Comic Sans MS" panose="030F0702030302020204" pitchFamily="66" charset="0"/>
            </a:endParaRPr>
          </a:p>
          <a:p>
            <a:pPr marL="457200" indent="-457200">
              <a:buFont typeface="Arial" panose="020B0604020202020204" pitchFamily="34" charset="0"/>
              <a:buChar char="•"/>
            </a:pPr>
            <a:endParaRPr lang="en-GB" sz="2000" dirty="0">
              <a:solidFill>
                <a:schemeClr val="accent5">
                  <a:lumMod val="50000"/>
                </a:schemeClr>
              </a:solidFill>
              <a:latin typeface="Century Gothic" panose="020B0502020202020204" pitchFamily="34" charset="0"/>
            </a:endParaRPr>
          </a:p>
          <a:p>
            <a:pPr marL="457200" indent="-457200">
              <a:buFont typeface="Arial" panose="020B0604020202020204" pitchFamily="34" charset="0"/>
              <a:buChar char="•"/>
            </a:pPr>
            <a:endParaRPr lang="en-GB" sz="2000" dirty="0">
              <a:solidFill>
                <a:schemeClr val="accent5">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A45EF80B-8F37-4B4A-C58E-45F0B5A1E02E}"/>
              </a:ext>
            </a:extLst>
          </p:cNvPr>
          <p:cNvPicPr>
            <a:picLocks noChangeAspect="1"/>
          </p:cNvPicPr>
          <p:nvPr/>
        </p:nvPicPr>
        <p:blipFill>
          <a:blip r:embed="rId2"/>
          <a:stretch>
            <a:fillRect/>
          </a:stretch>
        </p:blipFill>
        <p:spPr>
          <a:xfrm>
            <a:off x="7632700" y="317070"/>
            <a:ext cx="4441381" cy="3393143"/>
          </a:xfrm>
          <a:prstGeom prst="rect">
            <a:avLst/>
          </a:prstGeom>
        </p:spPr>
      </p:pic>
    </p:spTree>
    <p:extLst>
      <p:ext uri="{BB962C8B-B14F-4D97-AF65-F5344CB8AC3E}">
        <p14:creationId xmlns:p14="http://schemas.microsoft.com/office/powerpoint/2010/main" val="694017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595" y="0"/>
            <a:ext cx="5760720" cy="6801862"/>
          </a:xfrm>
          <a:prstGeom prst="rect">
            <a:avLst/>
          </a:prstGeom>
          <a:noFill/>
        </p:spPr>
        <p:txBody>
          <a:bodyPr wrap="square" rtlCol="0">
            <a:spAutoFit/>
          </a:bodyPr>
          <a:lstStyle/>
          <a:p>
            <a:pPr algn="ctr"/>
            <a:r>
              <a:rPr lang="en-GB" sz="3200" b="1" u="sng" dirty="0">
                <a:solidFill>
                  <a:srgbClr val="0070C0"/>
                </a:solidFill>
                <a:latin typeface="Comic Sans MS" panose="030F0702030302020204" pitchFamily="66" charset="0"/>
              </a:rPr>
              <a:t>Uniform and PE Kit</a:t>
            </a:r>
          </a:p>
          <a:p>
            <a:pPr algn="ctr"/>
            <a:endParaRPr lang="en-GB" sz="3200" b="1" u="sng" dirty="0">
              <a:solidFill>
                <a:srgbClr val="0070C0"/>
              </a:solidFill>
              <a:latin typeface="Century Gothic" panose="020B0502020202020204" pitchFamily="34" charset="0"/>
            </a:endParaRPr>
          </a:p>
          <a:p>
            <a:pPr marL="342900" indent="-342900">
              <a:buFontTx/>
              <a:buChar char="-"/>
            </a:pPr>
            <a:r>
              <a:rPr lang="en-GB" sz="2000" dirty="0">
                <a:solidFill>
                  <a:srgbClr val="0070C0"/>
                </a:solidFill>
                <a:latin typeface="Comic Sans MS" panose="030F0702030302020204" pitchFamily="66" charset="0"/>
              </a:rPr>
              <a:t>Please clearly name every piece of your child’s uniform. </a:t>
            </a:r>
          </a:p>
          <a:p>
            <a:pPr marL="342900" indent="-342900">
              <a:buFontTx/>
              <a:buChar char="-"/>
            </a:pPr>
            <a:r>
              <a:rPr lang="en-GB" sz="2000" dirty="0">
                <a:solidFill>
                  <a:srgbClr val="0070C0"/>
                </a:solidFill>
                <a:latin typeface="Comic Sans MS" panose="030F0702030302020204" pitchFamily="66" charset="0"/>
              </a:rPr>
              <a:t>Only trainers on P.E. day</a:t>
            </a:r>
          </a:p>
          <a:p>
            <a:pPr marL="342900" indent="-342900">
              <a:buFontTx/>
              <a:buChar char="-"/>
            </a:pPr>
            <a:r>
              <a:rPr lang="en-GB" sz="2000" dirty="0">
                <a:solidFill>
                  <a:srgbClr val="0070C0"/>
                </a:solidFill>
                <a:latin typeface="Comic Sans MS" panose="030F0702030302020204" pitchFamily="66" charset="0"/>
              </a:rPr>
              <a:t>On PE days, no jewellery is to be worn and earrings cannot be taped up.</a:t>
            </a:r>
          </a:p>
          <a:p>
            <a:pPr marL="342900" indent="-342900">
              <a:buFontTx/>
              <a:buChar char="-"/>
            </a:pPr>
            <a:r>
              <a:rPr lang="en-GB" sz="2000" dirty="0">
                <a:solidFill>
                  <a:srgbClr val="0070C0"/>
                </a:solidFill>
                <a:latin typeface="Comic Sans MS" panose="030F0702030302020204" pitchFamily="66" charset="0"/>
              </a:rPr>
              <a:t>Only stud gold/silver earring – no hoops or fancy earrings</a:t>
            </a:r>
          </a:p>
          <a:p>
            <a:pPr marL="342900" indent="-342900">
              <a:buFontTx/>
              <a:buChar char="-"/>
            </a:pPr>
            <a:r>
              <a:rPr lang="en-GB" sz="2000" dirty="0">
                <a:solidFill>
                  <a:srgbClr val="0070C0"/>
                </a:solidFill>
                <a:latin typeface="Comic Sans MS" panose="030F0702030302020204" pitchFamily="66" charset="0"/>
              </a:rPr>
              <a:t>Hair must be tied back</a:t>
            </a:r>
          </a:p>
          <a:p>
            <a:pPr marL="342900" indent="-342900">
              <a:buFontTx/>
              <a:buChar char="-"/>
            </a:pPr>
            <a:r>
              <a:rPr lang="en-GB" sz="2000" dirty="0">
                <a:solidFill>
                  <a:srgbClr val="0070C0"/>
                </a:solidFill>
                <a:latin typeface="Comic Sans MS" panose="030F0702030302020204" pitchFamily="66" charset="0"/>
              </a:rPr>
              <a:t>No hoodies for P.E. This is all due to health and safety. </a:t>
            </a:r>
          </a:p>
          <a:p>
            <a:pPr marL="342900" indent="-342900">
              <a:buFontTx/>
              <a:buChar char="-"/>
            </a:pPr>
            <a:r>
              <a:rPr lang="en-GB" sz="2000" dirty="0">
                <a:solidFill>
                  <a:srgbClr val="0070C0"/>
                </a:solidFill>
                <a:latin typeface="Comic Sans MS" panose="030F0702030302020204" pitchFamily="66" charset="0"/>
              </a:rPr>
              <a:t>If black shorts are worn under dresses, these need to short and not longer than the dress </a:t>
            </a:r>
          </a:p>
          <a:p>
            <a:pPr marL="342900" indent="-342900">
              <a:buFontTx/>
              <a:buChar char="-"/>
            </a:pPr>
            <a:r>
              <a:rPr lang="en-GB" sz="2000" dirty="0">
                <a:solidFill>
                  <a:srgbClr val="0070C0"/>
                </a:solidFill>
                <a:latin typeface="Comic Sans MS" panose="030F0702030302020204" pitchFamily="66" charset="0"/>
              </a:rPr>
              <a:t>If your child comes in wearing incorrect uniform, a green slip will be sent home</a:t>
            </a:r>
          </a:p>
          <a:p>
            <a:pPr marL="342900" indent="-342900">
              <a:buFontTx/>
              <a:buChar char="-"/>
            </a:pPr>
            <a:endParaRPr lang="en-GB" sz="2400" dirty="0">
              <a:latin typeface="Century Gothic" panose="020B0502020202020204" pitchFamily="34" charset="0"/>
            </a:endParaRPr>
          </a:p>
          <a:p>
            <a:pPr marL="342900" indent="-342900">
              <a:buFontTx/>
              <a:buChar char="-"/>
            </a:pPr>
            <a:endParaRPr lang="en-GB" sz="2400" dirty="0">
              <a:latin typeface="Century Gothic" panose="020B0502020202020204" pitchFamily="34" charset="0"/>
            </a:endParaRPr>
          </a:p>
          <a:p>
            <a:endParaRPr lang="en-GB" sz="2400" dirty="0">
              <a:latin typeface="Century Gothic" panose="020B0502020202020204" pitchFamily="34" charset="0"/>
            </a:endParaRPr>
          </a:p>
        </p:txBody>
      </p:sp>
      <p:pic>
        <p:nvPicPr>
          <p:cNvPr id="7170" name="Picture 2" descr="Warrender Primary School - Kevins Schoolw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8940" y="214904"/>
            <a:ext cx="1602607" cy="16026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arrender Primary School - Kevins Schoolw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8982" y="3384833"/>
            <a:ext cx="1761175" cy="17611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Kids Fleece Joggers in Black by Kids Wholesale Clothi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069894" y="3118783"/>
            <a:ext cx="2050526" cy="205052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est trainers for kids 2022: Sporty, comfortable and more | The Independ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1775" y="5391088"/>
            <a:ext cx="1817128" cy="13628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3629875" y="5941946"/>
            <a:ext cx="4490545" cy="662275"/>
          </a:xfrm>
          <a:prstGeom prst="rect">
            <a:avLst/>
          </a:prstGeom>
        </p:spPr>
      </p:pic>
      <p:pic>
        <p:nvPicPr>
          <p:cNvPr id="9" name="Picture 8" descr="https://lh5.googleusercontent.com/St_Vg3PJO1t4ZF7gEWxMAImqi50oaWeC7OT64Dyz2H2wM4paCC-s2FwmYg6jzsV0ZQJLXKoWS-pNY1NkiQ-6cqIr7uY_wl8b_cseJL2s3Pc875uTRtk51REJ29dBLKEvFk3wRTGO"/>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8123" y="218687"/>
            <a:ext cx="774701" cy="843555"/>
          </a:xfrm>
          <a:prstGeom prst="rect">
            <a:avLst/>
          </a:prstGeom>
          <a:noFill/>
          <a:ln>
            <a:noFill/>
          </a:ln>
        </p:spPr>
      </p:pic>
      <p:pic>
        <p:nvPicPr>
          <p:cNvPr id="3" name="Picture 2"/>
          <p:cNvPicPr>
            <a:picLocks noChangeAspect="1"/>
          </p:cNvPicPr>
          <p:nvPr/>
        </p:nvPicPr>
        <p:blipFill>
          <a:blip r:embed="rId8"/>
          <a:stretch>
            <a:fillRect/>
          </a:stretch>
        </p:blipFill>
        <p:spPr>
          <a:xfrm>
            <a:off x="10551422" y="2124739"/>
            <a:ext cx="1173401" cy="1522413"/>
          </a:xfrm>
          <a:prstGeom prst="rect">
            <a:avLst/>
          </a:prstGeom>
        </p:spPr>
      </p:pic>
      <p:pic>
        <p:nvPicPr>
          <p:cNvPr id="4" name="Picture 3"/>
          <p:cNvPicPr>
            <a:picLocks noChangeAspect="1"/>
          </p:cNvPicPr>
          <p:nvPr/>
        </p:nvPicPr>
        <p:blipFill>
          <a:blip r:embed="rId9"/>
          <a:stretch>
            <a:fillRect/>
          </a:stretch>
        </p:blipFill>
        <p:spPr>
          <a:xfrm>
            <a:off x="6526221" y="584916"/>
            <a:ext cx="1269043" cy="1512617"/>
          </a:xfrm>
          <a:prstGeom prst="rect">
            <a:avLst/>
          </a:prstGeom>
        </p:spPr>
      </p:pic>
    </p:spTree>
    <p:extLst>
      <p:ext uri="{BB962C8B-B14F-4D97-AF65-F5344CB8AC3E}">
        <p14:creationId xmlns:p14="http://schemas.microsoft.com/office/powerpoint/2010/main" val="3818182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849</Words>
  <Application>Microsoft Office PowerPoint</Application>
  <PresentationFormat>Widescreen</PresentationFormat>
  <Paragraphs>121</Paragraphs>
  <Slides>17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Century Gothic</vt:lpstr>
      <vt:lpstr>Comic Sans MS</vt:lpstr>
      <vt:lpstr>Wingdings 2</vt:lpstr>
      <vt:lpstr>Office Theme</vt:lpstr>
      <vt:lpstr>PowerPoint Presentation</vt:lpstr>
      <vt:lpstr>Elm class teachers </vt:lpstr>
      <vt:lpstr>School vision and values </vt:lpstr>
      <vt:lpstr>PowerPoint Presentation</vt:lpstr>
      <vt:lpstr>PowerPoint Presentation</vt:lpstr>
      <vt:lpstr>SOLO taxonomy </vt:lpstr>
      <vt:lpstr>How we teach? </vt:lpstr>
      <vt:lpstr>PowerPoint Presentation</vt:lpstr>
      <vt:lpstr>PowerPoint Presentation</vt:lpstr>
      <vt:lpstr>The topics we teach </vt:lpstr>
      <vt:lpstr>Elm Class timetable </vt:lpstr>
      <vt:lpstr>Phonics </vt:lpstr>
      <vt:lpstr>Reading books  </vt:lpstr>
      <vt:lpstr>Spellings </vt:lpstr>
      <vt:lpstr>Homework  </vt:lpstr>
      <vt:lpstr>Communication </vt:lpstr>
      <vt:lpstr>Thank you all for coming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cook</dc:creator>
  <cp:lastModifiedBy>oormerod.312</cp:lastModifiedBy>
  <cp:revision>35</cp:revision>
  <dcterms:created xsi:type="dcterms:W3CDTF">2022-09-06T18:20:05Z</dcterms:created>
  <dcterms:modified xsi:type="dcterms:W3CDTF">2024-09-10T13:11:53Z</dcterms:modified>
</cp:coreProperties>
</file>