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0"/>
  </p:notesMasterIdLst>
  <p:handoutMasterIdLst>
    <p:handoutMasterId r:id="rId21"/>
  </p:handoutMasterIdLst>
  <p:sldIdLst>
    <p:sldId id="304" r:id="rId4"/>
    <p:sldId id="269" r:id="rId5"/>
    <p:sldId id="305" r:id="rId6"/>
    <p:sldId id="288" r:id="rId7"/>
    <p:sldId id="291" r:id="rId8"/>
    <p:sldId id="303" r:id="rId9"/>
    <p:sldId id="289" r:id="rId10"/>
    <p:sldId id="290" r:id="rId11"/>
    <p:sldId id="298" r:id="rId12"/>
    <p:sldId id="306" r:id="rId13"/>
    <p:sldId id="299" r:id="rId14"/>
    <p:sldId id="300" r:id="rId15"/>
    <p:sldId id="301" r:id="rId16"/>
    <p:sldId id="302" r:id="rId17"/>
    <p:sldId id="308" r:id="rId18"/>
    <p:sldId id="292"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5AB37-335C-E1E6-B58A-D9483BA819AF}" v="3" dt="2024-09-08T17:37:52.309"/>
    <p1510:client id="{7B22F966-6E10-CFEB-1EEE-24DC2ECC3D16}" v="357" dt="2024-09-09T11:05:48.156"/>
    <p1510:client id="{981CEA9D-32CB-AA66-4A28-717553D9F7FB}" v="145" dt="2024-09-09T14:47:59.816"/>
    <p1510:client id="{AD7509A6-9217-9F1E-1C81-64C02F53298C}" v="28" dt="2024-09-10T14:55:43.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25" autoAdjust="0"/>
    <p:restoredTop sz="94660"/>
  </p:normalViewPr>
  <p:slideViewPr>
    <p:cSldViewPr snapToGrid="0">
      <p:cViewPr varScale="1">
        <p:scale>
          <a:sx n="115" d="100"/>
          <a:sy n="115" d="100"/>
        </p:scale>
        <p:origin x="606" y="108"/>
      </p:cViewPr>
      <p:guideLst>
        <p:guide orient="horz" pos="2160"/>
        <p:guide pos="3840"/>
      </p:guideLst>
    </p:cSldViewPr>
  </p:slideViewPr>
  <p:notesTextViewPr>
    <p:cViewPr>
      <p:scale>
        <a:sx n="1" d="1"/>
        <a:sy n="1" d="1"/>
      </p:scale>
      <p:origin x="0" y="0"/>
    </p:cViewPr>
  </p:notesTextViewPr>
  <p:sorterViewPr>
    <p:cViewPr>
      <p:scale>
        <a:sx n="70" d="100"/>
        <a:sy n="70" d="100"/>
      </p:scale>
      <p:origin x="0" y="-22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1440" tIns="45720" rIns="91440" bIns="45720" rtlCol="0"/>
          <a:lstStyle>
            <a:lvl1pPr algn="l">
              <a:defRPr sz="1200"/>
            </a:lvl1pPr>
          </a:lstStyle>
          <a:p>
            <a:endParaRPr lang="en-GB" dirty="0">
              <a:latin typeface="Century Gothic" panose="020B0502020202020204" pitchFamily="34" charset="0"/>
            </a:endParaRPr>
          </a:p>
        </p:txBody>
      </p:sp>
      <p:sp>
        <p:nvSpPr>
          <p:cNvPr id="3" name="Date Placeholder 2"/>
          <p:cNvSpPr>
            <a:spLocks noGrp="1"/>
          </p:cNvSpPr>
          <p:nvPr>
            <p:ph type="dt" sz="quarter" idx="1"/>
          </p:nvPr>
        </p:nvSpPr>
        <p:spPr>
          <a:xfrm>
            <a:off x="3850443" y="0"/>
            <a:ext cx="2945659" cy="498055"/>
          </a:xfrm>
          <a:prstGeom prst="rect">
            <a:avLst/>
          </a:prstGeom>
        </p:spPr>
        <p:txBody>
          <a:bodyPr vert="horz" lIns="91440" tIns="45720" rIns="91440" bIns="45720" rtlCol="0"/>
          <a:lstStyle>
            <a:lvl1pPr algn="r">
              <a:defRPr sz="1200"/>
            </a:lvl1pPr>
          </a:lstStyle>
          <a:p>
            <a:fld id="{13BE578D-3FD9-4D3B-89D6-8FF82F5BE59D}" type="datetimeFigureOut">
              <a:rPr lang="en-GB" smtClean="0">
                <a:latin typeface="Century Gothic" panose="020B0502020202020204" pitchFamily="34" charset="0"/>
              </a:rPr>
              <a:t>11/09/2024</a:t>
            </a:fld>
            <a:endParaRPr lang="en-GB" dirty="0">
              <a:latin typeface="Century Gothic" panose="020B0502020202020204" pitchFamily="34" charset="0"/>
            </a:endParaRPr>
          </a:p>
        </p:txBody>
      </p:sp>
      <p:sp>
        <p:nvSpPr>
          <p:cNvPr id="4" name="Footer Placeholder 3"/>
          <p:cNvSpPr>
            <a:spLocks noGrp="1"/>
          </p:cNvSpPr>
          <p:nvPr>
            <p:ph type="ftr" sz="quarter" idx="2"/>
          </p:nvPr>
        </p:nvSpPr>
        <p:spPr>
          <a:xfrm>
            <a:off x="0" y="9428584"/>
            <a:ext cx="2945659" cy="498054"/>
          </a:xfrm>
          <a:prstGeom prst="rect">
            <a:avLst/>
          </a:prstGeom>
        </p:spPr>
        <p:txBody>
          <a:bodyPr vert="horz" lIns="91440" tIns="45720" rIns="91440" bIns="45720" rtlCol="0" anchor="b"/>
          <a:lstStyle>
            <a:lvl1pPr algn="l">
              <a:defRPr sz="1200"/>
            </a:lvl1pPr>
          </a:lstStyle>
          <a:p>
            <a:endParaRPr lang="en-GB" dirty="0">
              <a:latin typeface="Century Gothic" panose="020B0502020202020204" pitchFamily="34" charset="0"/>
            </a:endParaRPr>
          </a:p>
        </p:txBody>
      </p:sp>
      <p:sp>
        <p:nvSpPr>
          <p:cNvPr id="5" name="Slide Number Placeholder 4"/>
          <p:cNvSpPr>
            <a:spLocks noGrp="1"/>
          </p:cNvSpPr>
          <p:nvPr>
            <p:ph type="sldNum" sz="quarter" idx="3"/>
          </p:nvPr>
        </p:nvSpPr>
        <p:spPr>
          <a:xfrm>
            <a:off x="3850443" y="9428584"/>
            <a:ext cx="2945659" cy="498054"/>
          </a:xfrm>
          <a:prstGeom prst="rect">
            <a:avLst/>
          </a:prstGeom>
        </p:spPr>
        <p:txBody>
          <a:bodyPr vert="horz" lIns="91440" tIns="45720" rIns="91440" bIns="45720" rtlCol="0" anchor="b"/>
          <a:lstStyle>
            <a:lvl1pPr algn="r">
              <a:defRPr sz="1200"/>
            </a:lvl1pPr>
          </a:lstStyle>
          <a:p>
            <a:fld id="{BD196FB1-8E2E-4F58-B274-A1DFEEAECC87}" type="slidenum">
              <a:rPr lang="en-GB" smtClean="0">
                <a:latin typeface="Century Gothic" panose="020B0502020202020204" pitchFamily="34" charset="0"/>
              </a:rPr>
              <a:t>‹#›</a:t>
            </a:fld>
            <a:endParaRPr lang="en-GB" dirty="0">
              <a:latin typeface="Century Gothic" panose="020B0502020202020204" pitchFamily="34" charset="0"/>
            </a:endParaRPr>
          </a:p>
        </p:txBody>
      </p:sp>
    </p:spTree>
    <p:extLst>
      <p:ext uri="{BB962C8B-B14F-4D97-AF65-F5344CB8AC3E}">
        <p14:creationId xmlns:p14="http://schemas.microsoft.com/office/powerpoint/2010/main" val="2460227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50443" y="0"/>
            <a:ext cx="2945659" cy="498055"/>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0819DCC-2A37-4FA7-8100-A91EBC9F71A3}" type="datetimeFigureOut">
              <a:rPr lang="en-GB" smtClean="0"/>
              <a:pPr/>
              <a:t>11/09/2024</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8054"/>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AB0CCAA0-4FCC-4B22-8861-F1056DD6CCE1}" type="slidenum">
              <a:rPr lang="en-GB" smtClean="0"/>
              <a:pPr/>
              <a:t>‹#›</a:t>
            </a:fld>
            <a:endParaRPr lang="en-GB" dirty="0"/>
          </a:p>
        </p:txBody>
      </p:sp>
    </p:spTree>
    <p:extLst>
      <p:ext uri="{BB962C8B-B14F-4D97-AF65-F5344CB8AC3E}">
        <p14:creationId xmlns:p14="http://schemas.microsoft.com/office/powerpoint/2010/main" val="421897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EC592-B4FA-41F4-BC5B-9D30C3FA20F0}" type="slidenum">
              <a:rPr lang="en-GB" smtClean="0"/>
              <a:t>4</a:t>
            </a:fld>
            <a:endParaRPr lang="en-GB"/>
          </a:p>
        </p:txBody>
      </p:sp>
    </p:spTree>
    <p:extLst>
      <p:ext uri="{BB962C8B-B14F-4D97-AF65-F5344CB8AC3E}">
        <p14:creationId xmlns:p14="http://schemas.microsoft.com/office/powerpoint/2010/main" val="6219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EC592-B4FA-41F4-BC5B-9D30C3FA20F0}" type="slidenum">
              <a:rPr lang="en-GB" smtClean="0"/>
              <a:t>5</a:t>
            </a:fld>
            <a:endParaRPr lang="en-GB"/>
          </a:p>
        </p:txBody>
      </p:sp>
    </p:spTree>
    <p:extLst>
      <p:ext uri="{BB962C8B-B14F-4D97-AF65-F5344CB8AC3E}">
        <p14:creationId xmlns:p14="http://schemas.microsoft.com/office/powerpoint/2010/main" val="172021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EC592-B4FA-41F4-BC5B-9D30C3FA20F0}" type="slidenum">
              <a:rPr lang="en-GB" smtClean="0"/>
              <a:t>7</a:t>
            </a:fld>
            <a:endParaRPr lang="en-GB"/>
          </a:p>
        </p:txBody>
      </p:sp>
    </p:spTree>
    <p:extLst>
      <p:ext uri="{BB962C8B-B14F-4D97-AF65-F5344CB8AC3E}">
        <p14:creationId xmlns:p14="http://schemas.microsoft.com/office/powerpoint/2010/main" val="366516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EC592-B4FA-41F4-BC5B-9D30C3FA20F0}" type="slidenum">
              <a:rPr lang="en-GB" smtClean="0"/>
              <a:t>8</a:t>
            </a:fld>
            <a:endParaRPr lang="en-GB"/>
          </a:p>
        </p:txBody>
      </p:sp>
    </p:spTree>
    <p:extLst>
      <p:ext uri="{BB962C8B-B14F-4D97-AF65-F5344CB8AC3E}">
        <p14:creationId xmlns:p14="http://schemas.microsoft.com/office/powerpoint/2010/main" val="181738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EC592-B4FA-41F4-BC5B-9D30C3FA20F0}" type="slidenum">
              <a:rPr lang="en-GB" smtClean="0"/>
              <a:t>16</a:t>
            </a:fld>
            <a:endParaRPr lang="en-GB"/>
          </a:p>
        </p:txBody>
      </p:sp>
    </p:spTree>
    <p:extLst>
      <p:ext uri="{BB962C8B-B14F-4D97-AF65-F5344CB8AC3E}">
        <p14:creationId xmlns:p14="http://schemas.microsoft.com/office/powerpoint/2010/main" val="204901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1FB251-1D57-4D2B-93B7-A652165CE439}" type="datetimeFigureOut">
              <a:rPr lang="en-GB" smtClean="0"/>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692922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1FB251-1D57-4D2B-93B7-A652165CE439}" type="datetimeFigureOut">
              <a:rPr lang="en-GB" smtClean="0"/>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282986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1FB251-1D57-4D2B-93B7-A652165CE439}" type="datetimeFigureOut">
              <a:rPr lang="en-GB" smtClean="0"/>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117270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1FB251-1D57-4D2B-93B7-A652165CE439}" type="datetimeFigureOut">
              <a:rPr lang="en-GB" smtClean="0"/>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58069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1FB251-1D57-4D2B-93B7-A652165CE439}" type="datetimeFigureOut">
              <a:rPr lang="en-GB" smtClean="0"/>
              <a:t>11/09/2024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166315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1FB251-1D57-4D2B-93B7-A652165CE439}" type="datetimeFigureOut">
              <a:rPr lang="en-GB" smtClean="0"/>
              <a:t>11/09/2024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158172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1FB251-1D57-4D2B-93B7-A652165CE439}" type="datetimeFigureOut">
              <a:rPr lang="en-GB" smtClean="0"/>
              <a:t>11/09/2024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2740082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1FB251-1D57-4D2B-93B7-A652165CE439}" type="datetimeFigureOut">
              <a:rPr lang="en-GB" smtClean="0"/>
              <a:t>11/09/2024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331971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FB251-1D57-4D2B-93B7-A652165CE439}" type="datetimeFigureOut">
              <a:rPr lang="en-GB" smtClean="0"/>
              <a:t>11/09/2024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336254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1FB251-1D57-4D2B-93B7-A652165CE439}" type="datetimeFigureOut">
              <a:rPr lang="en-GB" smtClean="0"/>
              <a:t>11/09/2024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3657538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1FB251-1D57-4D2B-93B7-A652165CE439}" type="datetimeFigureOut">
              <a:rPr lang="en-GB" smtClean="0"/>
              <a:t>11/09/2024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857025-1963-4A9E-9FFD-7CE4DAE33DED}" type="slidenum">
              <a:rPr lang="en-GB" smtClean="0"/>
              <a:t>‹#›</a:t>
            </a:fld>
            <a:endParaRPr lang="en-GB"/>
          </a:p>
        </p:txBody>
      </p:sp>
    </p:spTree>
    <p:extLst>
      <p:ext uri="{BB962C8B-B14F-4D97-AF65-F5344CB8AC3E}">
        <p14:creationId xmlns:p14="http://schemas.microsoft.com/office/powerpoint/2010/main" val="176338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101FB251-1D57-4D2B-93B7-A652165CE439}" type="datetimeFigureOut">
              <a:rPr lang="en-GB" smtClean="0"/>
              <a:pPr/>
              <a:t>11/09/2024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90857025-1963-4A9E-9FFD-7CE4DAE33DED}" type="slidenum">
              <a:rPr lang="en-GB" smtClean="0"/>
              <a:pPr/>
              <a:t>‹#›</a:t>
            </a:fld>
            <a:endParaRPr lang="en-GB" dirty="0"/>
          </a:p>
        </p:txBody>
      </p:sp>
    </p:spTree>
    <p:extLst>
      <p:ext uri="{BB962C8B-B14F-4D97-AF65-F5344CB8AC3E}">
        <p14:creationId xmlns:p14="http://schemas.microsoft.com/office/powerpoint/2010/main" val="1194038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357400"/>
            <a:ext cx="9144000" cy="1620837"/>
          </a:xfrm>
        </p:spPr>
        <p:txBody>
          <a:bodyPr/>
          <a:lstStyle/>
          <a:p>
            <a:r>
              <a:rPr lang="en-US" b="1" dirty="0">
                <a:latin typeface="Century Gothic"/>
              </a:rPr>
              <a:t>Welcome to Year 6</a:t>
            </a:r>
            <a:endParaRPr lang="en-GB" b="1" dirty="0">
              <a:latin typeface="Century Gothic" panose="020B0502020202020204" pitchFamily="34" charset="0"/>
            </a:endParaRPr>
          </a:p>
        </p:txBody>
      </p:sp>
      <p:sp>
        <p:nvSpPr>
          <p:cNvPr id="6" name="Subtitle 5"/>
          <p:cNvSpPr>
            <a:spLocks noGrp="1"/>
          </p:cNvSpPr>
          <p:nvPr>
            <p:ph type="subTitle" idx="1"/>
          </p:nvPr>
        </p:nvSpPr>
        <p:spPr>
          <a:xfrm>
            <a:off x="1524000" y="3602038"/>
            <a:ext cx="9144000" cy="1718107"/>
          </a:xfrm>
        </p:spPr>
        <p:txBody>
          <a:bodyPr vert="horz" lIns="91440" tIns="45720" rIns="91440" bIns="45720" rtlCol="0" anchor="t">
            <a:normAutofit/>
          </a:bodyPr>
          <a:lstStyle/>
          <a:p>
            <a:r>
              <a:rPr lang="en-US" b="1" dirty="0"/>
              <a:t>Meet the Teacher </a:t>
            </a:r>
          </a:p>
          <a:p>
            <a:endParaRPr lang="en-US" dirty="0"/>
          </a:p>
        </p:txBody>
      </p:sp>
      <p:pic>
        <p:nvPicPr>
          <p:cNvPr id="4" name="Picture 3" descr="https://lh5.googleusercontent.com/St_Vg3PJO1t4ZF7gEWxMAImqi50oaWeC7OT64Dyz2H2wM4paCC-s2FwmYg6jzsV0ZQJLXKoWS-pNY1NkiQ-6cqIr7uY_wl8b_cseJL2s3Pc875uTRtk51REJ29dBLKEvFk3wRT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9345" y="388345"/>
            <a:ext cx="1461656" cy="1423830"/>
          </a:xfrm>
          <a:prstGeom prst="rect">
            <a:avLst/>
          </a:prstGeom>
          <a:noFill/>
          <a:ln>
            <a:noFill/>
          </a:ln>
        </p:spPr>
      </p:pic>
      <p:pic>
        <p:nvPicPr>
          <p:cNvPr id="7" name="Picture 6"/>
          <p:cNvPicPr>
            <a:picLocks noChangeAspect="1"/>
          </p:cNvPicPr>
          <p:nvPr/>
        </p:nvPicPr>
        <p:blipFill>
          <a:blip r:embed="rId3"/>
          <a:stretch>
            <a:fillRect/>
          </a:stretch>
        </p:blipFill>
        <p:spPr>
          <a:xfrm>
            <a:off x="3795997" y="5943946"/>
            <a:ext cx="5295900" cy="781050"/>
          </a:xfrm>
          <a:prstGeom prst="rect">
            <a:avLst/>
          </a:prstGeom>
        </p:spPr>
      </p:pic>
    </p:spTree>
    <p:extLst>
      <p:ext uri="{BB962C8B-B14F-4D97-AF65-F5344CB8AC3E}">
        <p14:creationId xmlns:p14="http://schemas.microsoft.com/office/powerpoint/2010/main" val="3228339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wimming pool with flags and tags&#10;&#10;Description automatically generated">
            <a:extLst>
              <a:ext uri="{FF2B5EF4-FFF2-40B4-BE49-F238E27FC236}">
                <a16:creationId xmlns:a16="http://schemas.microsoft.com/office/drawing/2014/main" id="{956943D5-16EB-E456-0975-765357077B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024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ationery vs. Stationary – Grammar Cla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201"/>
          <a:stretch/>
        </p:blipFill>
        <p:spPr bwMode="auto">
          <a:xfrm>
            <a:off x="7349212" y="1791979"/>
            <a:ext cx="4224479" cy="2881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960" y="401045"/>
            <a:ext cx="7317740" cy="5509200"/>
          </a:xfrm>
          <a:prstGeom prst="rect">
            <a:avLst/>
          </a:prstGeom>
          <a:noFill/>
        </p:spPr>
        <p:txBody>
          <a:bodyPr wrap="square" lIns="91440" tIns="45720" rIns="91440" bIns="45720" rtlCol="0" anchor="t">
            <a:spAutoFit/>
          </a:bodyPr>
          <a:lstStyle/>
          <a:p>
            <a:pPr algn="ctr"/>
            <a:r>
              <a:rPr lang="en-GB" sz="3200" b="1" u="sng" dirty="0">
                <a:latin typeface="Century Gothic" panose="020B0502020202020204" pitchFamily="34" charset="0"/>
              </a:rPr>
              <a:t>Stationery</a:t>
            </a:r>
          </a:p>
          <a:p>
            <a:pPr algn="ctr"/>
            <a:endParaRPr lang="en-GB" sz="3200" dirty="0">
              <a:latin typeface="Century Gothic" panose="020B0502020202020204" pitchFamily="34" charset="0"/>
            </a:endParaRPr>
          </a:p>
          <a:p>
            <a:pPr marL="457200" indent="-457200">
              <a:buFontTx/>
              <a:buChar char="-"/>
            </a:pPr>
            <a:r>
              <a:rPr lang="en-GB" sz="3200" dirty="0">
                <a:latin typeface="Century Gothic" panose="020B0502020202020204" pitchFamily="34" charset="0"/>
              </a:rPr>
              <a:t>Some stationery is provided by the school. </a:t>
            </a:r>
          </a:p>
          <a:p>
            <a:pPr marL="457200" indent="-457200">
              <a:buFontTx/>
              <a:buChar char="-"/>
            </a:pPr>
            <a:endParaRPr lang="en-GB" sz="3200" dirty="0">
              <a:latin typeface="Century Gothic" panose="020B0502020202020204" pitchFamily="34" charset="0"/>
            </a:endParaRPr>
          </a:p>
          <a:p>
            <a:pPr marL="457200" indent="-457200">
              <a:buFontTx/>
              <a:buChar char="-"/>
            </a:pPr>
            <a:r>
              <a:rPr lang="en-GB" sz="3200" dirty="0">
                <a:latin typeface="Century Gothic"/>
              </a:rPr>
              <a:t>Children should bring in their own pencil case with a pencil and a blue ink pen – no blue biro</a:t>
            </a:r>
          </a:p>
          <a:p>
            <a:pPr marL="457200" indent="-457200">
              <a:buFontTx/>
              <a:buChar char="-"/>
            </a:pPr>
            <a:r>
              <a:rPr lang="en-GB" sz="3200" dirty="0">
                <a:latin typeface="Century Gothic" panose="020B0502020202020204" pitchFamily="34" charset="0"/>
              </a:rPr>
              <a:t>Please make sure it is small enough for their tray and does not distract from their learning.</a:t>
            </a:r>
            <a:endParaRPr lang="en-GB" sz="3200" i="1"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3879124" y="6076950"/>
            <a:ext cx="5295900" cy="781050"/>
          </a:xfrm>
          <a:prstGeom prst="rect">
            <a:avLst/>
          </a:prstGeom>
        </p:spPr>
      </p:pic>
      <p:pic>
        <p:nvPicPr>
          <p:cNvPr id="5" name="Picture 4" descr="https://lh5.googleusercontent.com/St_Vg3PJO1t4ZF7gEWxMAImqi50oaWeC7OT64Dyz2H2wM4paCC-s2FwmYg6jzsV0ZQJLXKoWS-pNY1NkiQ-6cqIr7uY_wl8b_cseJL2s3Pc875uTRtk51REJ29dBLKEvFk3wRT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9345" y="401045"/>
            <a:ext cx="1461656" cy="1423830"/>
          </a:xfrm>
          <a:prstGeom prst="rect">
            <a:avLst/>
          </a:prstGeom>
          <a:noFill/>
          <a:ln>
            <a:noFill/>
          </a:ln>
        </p:spPr>
      </p:pic>
    </p:spTree>
    <p:extLst>
      <p:ext uri="{BB962C8B-B14F-4D97-AF65-F5344CB8AC3E}">
        <p14:creationId xmlns:p14="http://schemas.microsoft.com/office/powerpoint/2010/main" val="354673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326572"/>
            <a:ext cx="5760720" cy="6247864"/>
          </a:xfrm>
          <a:prstGeom prst="rect">
            <a:avLst/>
          </a:prstGeom>
          <a:noFill/>
        </p:spPr>
        <p:txBody>
          <a:bodyPr wrap="square" lIns="91440" tIns="45720" rIns="91440" bIns="45720" rtlCol="0" anchor="t">
            <a:spAutoFit/>
          </a:bodyPr>
          <a:lstStyle/>
          <a:p>
            <a:pPr algn="ctr"/>
            <a:r>
              <a:rPr lang="en-GB" sz="3200" b="1" u="sng" dirty="0">
                <a:latin typeface="Century Gothic" panose="020B0502020202020204" pitchFamily="34" charset="0"/>
              </a:rPr>
              <a:t>Reading</a:t>
            </a:r>
          </a:p>
          <a:p>
            <a:pPr algn="ctr"/>
            <a:endParaRPr lang="en-GB" sz="3200" dirty="0">
              <a:latin typeface="Century Gothic" panose="020B0502020202020204" pitchFamily="34" charset="0"/>
            </a:endParaRPr>
          </a:p>
          <a:p>
            <a:pPr marL="457200" indent="-457200">
              <a:buFontTx/>
              <a:buChar char="-"/>
            </a:pPr>
            <a:r>
              <a:rPr lang="en-GB" sz="2400" dirty="0">
                <a:latin typeface="Century Gothic" panose="020B0502020202020204" pitchFamily="34" charset="0"/>
              </a:rPr>
              <a:t>Each class has a weekly library slot where they can choose a book to read for pleasure, which can be taken home.</a:t>
            </a:r>
          </a:p>
          <a:p>
            <a:pPr marL="457200" indent="-457200">
              <a:buFontTx/>
              <a:buChar char="-"/>
            </a:pPr>
            <a:endParaRPr lang="en-GB" sz="2400" dirty="0">
              <a:latin typeface="Century Gothic" panose="020B0502020202020204" pitchFamily="34" charset="0"/>
            </a:endParaRPr>
          </a:p>
          <a:p>
            <a:pPr marL="457200" indent="-457200">
              <a:buFontTx/>
              <a:buChar char="-"/>
            </a:pPr>
            <a:r>
              <a:rPr lang="en-GB" sz="2400" dirty="0">
                <a:latin typeface="Century Gothic" panose="020B0502020202020204" pitchFamily="34" charset="0"/>
              </a:rPr>
              <a:t>We do weekly </a:t>
            </a:r>
            <a:r>
              <a:rPr lang="en-GB" sz="2400" dirty="0">
                <a:solidFill>
                  <a:srgbClr val="0070C0"/>
                </a:solidFill>
                <a:latin typeface="Century Gothic" panose="020B0502020202020204" pitchFamily="34" charset="0"/>
              </a:rPr>
              <a:t>Vipers</a:t>
            </a:r>
            <a:r>
              <a:rPr lang="en-GB" sz="2400" dirty="0">
                <a:latin typeface="Century Gothic" panose="020B0502020202020204" pitchFamily="34" charset="0"/>
              </a:rPr>
              <a:t> reading comprehension sessions as a whole class.</a:t>
            </a:r>
          </a:p>
          <a:p>
            <a:pPr marL="457200" indent="-457200">
              <a:buFontTx/>
              <a:buChar char="-"/>
            </a:pPr>
            <a:endParaRPr lang="en-GB" sz="2400" dirty="0">
              <a:latin typeface="Century Gothic" panose="020B0502020202020204" pitchFamily="34" charset="0"/>
            </a:endParaRPr>
          </a:p>
          <a:p>
            <a:pPr marL="457200" indent="-457200">
              <a:buFontTx/>
              <a:buChar char="-"/>
            </a:pPr>
            <a:r>
              <a:rPr lang="en-GB" sz="2400" dirty="0">
                <a:latin typeface="Century Gothic"/>
              </a:rPr>
              <a:t>Reading Buddies is with the reception class.</a:t>
            </a:r>
          </a:p>
          <a:p>
            <a:pPr marL="457200" indent="-457200">
              <a:buFontTx/>
              <a:buChar char="-"/>
            </a:pPr>
            <a:endParaRPr lang="en-GB" sz="2400" dirty="0">
              <a:latin typeface="Century Gothic" panose="020B0502020202020204" pitchFamily="34" charset="0"/>
            </a:endParaRPr>
          </a:p>
          <a:p>
            <a:pPr marL="457200" indent="-457200">
              <a:buFontTx/>
              <a:buChar char="-"/>
            </a:pPr>
            <a:r>
              <a:rPr lang="en-GB" sz="2400" dirty="0">
                <a:latin typeface="Century Gothic" panose="020B0502020202020204" pitchFamily="34" charset="0"/>
              </a:rPr>
              <a:t>Whole class reading takes place daily*.</a:t>
            </a:r>
          </a:p>
        </p:txBody>
      </p:sp>
      <p:pic>
        <p:nvPicPr>
          <p:cNvPr id="4098" name="Picture 2" descr="How To Find a Book Title When You Don't Know the N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550" y="1841864"/>
            <a:ext cx="5455049" cy="3409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879124" y="6076950"/>
            <a:ext cx="5295900" cy="781050"/>
          </a:xfrm>
          <a:prstGeom prst="rect">
            <a:avLst/>
          </a:prstGeom>
        </p:spPr>
      </p:pic>
      <p:sp>
        <p:nvSpPr>
          <p:cNvPr id="3" name="TextBox 2"/>
          <p:cNvSpPr txBox="1"/>
          <p:nvPr/>
        </p:nvSpPr>
        <p:spPr>
          <a:xfrm>
            <a:off x="781396" y="6467475"/>
            <a:ext cx="3358342" cy="261610"/>
          </a:xfrm>
          <a:prstGeom prst="rect">
            <a:avLst/>
          </a:prstGeom>
          <a:noFill/>
        </p:spPr>
        <p:txBody>
          <a:bodyPr wrap="square" rtlCol="0">
            <a:spAutoFit/>
          </a:bodyPr>
          <a:lstStyle/>
          <a:p>
            <a:r>
              <a:rPr lang="en-US" sz="1050" i="1" dirty="0">
                <a:latin typeface="Century Gothic" panose="020B0502020202020204" pitchFamily="34" charset="0"/>
              </a:rPr>
              <a:t>*Subject to time. </a:t>
            </a:r>
            <a:endParaRPr lang="en-GB" sz="1050" i="1" dirty="0">
              <a:latin typeface="Century Gothic" panose="020B0502020202020204" pitchFamily="34" charset="0"/>
            </a:endParaRPr>
          </a:p>
        </p:txBody>
      </p:sp>
      <p:pic>
        <p:nvPicPr>
          <p:cNvPr id="6" name="Picture 5" descr="https://lh5.googleusercontent.com/St_Vg3PJO1t4ZF7gEWxMAImqi50oaWeC7OT64Dyz2H2wM4paCC-s2FwmYg6jzsV0ZQJLXKoWS-pNY1NkiQ-6cqIr7uY_wl8b_cseJL2s3Pc875uTRtk51REJ29dBLKEvFk3wRT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9345" y="388345"/>
            <a:ext cx="1461656" cy="1423830"/>
          </a:xfrm>
          <a:prstGeom prst="rect">
            <a:avLst/>
          </a:prstGeom>
          <a:noFill/>
          <a:ln>
            <a:noFill/>
          </a:ln>
        </p:spPr>
      </p:pic>
    </p:spTree>
    <p:extLst>
      <p:ext uri="{BB962C8B-B14F-4D97-AF65-F5344CB8AC3E}">
        <p14:creationId xmlns:p14="http://schemas.microsoft.com/office/powerpoint/2010/main" val="1953689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068" y="1306286"/>
            <a:ext cx="5760720" cy="1446550"/>
          </a:xfrm>
          <a:prstGeom prst="rect">
            <a:avLst/>
          </a:prstGeom>
          <a:noFill/>
        </p:spPr>
        <p:txBody>
          <a:bodyPr wrap="square" rtlCol="0">
            <a:spAutoFit/>
          </a:bodyPr>
          <a:lstStyle/>
          <a:p>
            <a:pPr algn="ctr"/>
            <a:r>
              <a:rPr lang="en-GB" sz="3200" b="1" u="sng" dirty="0">
                <a:latin typeface="Century Gothic" panose="020B0502020202020204" pitchFamily="34" charset="0"/>
              </a:rPr>
              <a:t>Spellings</a:t>
            </a:r>
          </a:p>
          <a:p>
            <a:pPr algn="ctr"/>
            <a:endParaRPr lang="en-GB" sz="3200" dirty="0">
              <a:latin typeface="Century Gothic" panose="020B0502020202020204" pitchFamily="34" charset="0"/>
            </a:endParaRPr>
          </a:p>
          <a:p>
            <a:endParaRPr lang="en-GB" sz="2400" dirty="0">
              <a:latin typeface="Century Gothic" panose="020B0502020202020204" pitchFamily="34" charset="0"/>
            </a:endParaRPr>
          </a:p>
        </p:txBody>
      </p:sp>
      <p:pic>
        <p:nvPicPr>
          <p:cNvPr id="5122" name="Picture 2" descr="Spellings | The Academy of Cuxton Schoo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5615" y="2041762"/>
            <a:ext cx="5062946" cy="33142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879124" y="6076950"/>
            <a:ext cx="5295900" cy="781050"/>
          </a:xfrm>
          <a:prstGeom prst="rect">
            <a:avLst/>
          </a:prstGeom>
        </p:spPr>
      </p:pic>
      <p:pic>
        <p:nvPicPr>
          <p:cNvPr id="6" name="Picture 5" descr="https://lh5.googleusercontent.com/St_Vg3PJO1t4ZF7gEWxMAImqi50oaWeC7OT64Dyz2H2wM4paCC-s2FwmYg6jzsV0ZQJLXKoWS-pNY1NkiQ-6cqIr7uY_wl8b_cseJL2s3Pc875uTRtk51REJ29dBLKEvFk3wRT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9345" y="388345"/>
            <a:ext cx="1461656" cy="1423830"/>
          </a:xfrm>
          <a:prstGeom prst="rect">
            <a:avLst/>
          </a:prstGeom>
          <a:noFill/>
          <a:ln>
            <a:noFill/>
          </a:ln>
        </p:spPr>
      </p:pic>
      <p:pic>
        <p:nvPicPr>
          <p:cNvPr id="3" name="Picture 2" descr="A group of images of a plane and a building&#10;&#10;Description automatically generated">
            <a:extLst>
              <a:ext uri="{FF2B5EF4-FFF2-40B4-BE49-F238E27FC236}">
                <a16:creationId xmlns:a16="http://schemas.microsoft.com/office/drawing/2014/main" id="{B8900C28-D9B0-F97E-BBE7-D46A718598A6}"/>
              </a:ext>
            </a:extLst>
          </p:cNvPr>
          <p:cNvPicPr>
            <a:picLocks noChangeAspect="1"/>
          </p:cNvPicPr>
          <p:nvPr/>
        </p:nvPicPr>
        <p:blipFill>
          <a:blip r:embed="rId5"/>
          <a:srcRect l="948" r="-948"/>
          <a:stretch/>
        </p:blipFill>
        <p:spPr>
          <a:xfrm>
            <a:off x="0" y="0"/>
            <a:ext cx="12192012" cy="6858000"/>
          </a:xfrm>
          <a:prstGeom prst="rect">
            <a:avLst/>
          </a:prstGeom>
        </p:spPr>
      </p:pic>
    </p:spTree>
    <p:extLst>
      <p:ext uri="{BB962C8B-B14F-4D97-AF65-F5344CB8AC3E}">
        <p14:creationId xmlns:p14="http://schemas.microsoft.com/office/powerpoint/2010/main" val="414109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595" y="0"/>
            <a:ext cx="5760720" cy="7602081"/>
          </a:xfrm>
          <a:prstGeom prst="rect">
            <a:avLst/>
          </a:prstGeom>
          <a:noFill/>
        </p:spPr>
        <p:txBody>
          <a:bodyPr wrap="square" lIns="91440" tIns="45720" rIns="91440" bIns="45720" rtlCol="0" anchor="t">
            <a:spAutoFit/>
          </a:bodyPr>
          <a:lstStyle/>
          <a:p>
            <a:pPr algn="ctr"/>
            <a:r>
              <a:rPr lang="en-GB" sz="3200" b="1" u="sng" dirty="0">
                <a:latin typeface="Century Gothic" panose="020B0502020202020204" pitchFamily="34" charset="0"/>
              </a:rPr>
              <a:t>Uniform and PE</a:t>
            </a:r>
          </a:p>
          <a:p>
            <a:pPr algn="ctr"/>
            <a:endParaRPr lang="en-GB" sz="3200" b="1" u="sng" dirty="0">
              <a:latin typeface="Century Gothic" panose="020B0502020202020204" pitchFamily="34" charset="0"/>
            </a:endParaRPr>
          </a:p>
          <a:p>
            <a:pPr marL="342900" indent="-342900">
              <a:buFontTx/>
              <a:buChar char="-"/>
            </a:pPr>
            <a:r>
              <a:rPr lang="en-GB" sz="2000" dirty="0">
                <a:latin typeface="Century Gothic"/>
              </a:rPr>
              <a:t>Please clearly name every piece of your child’s uniform. </a:t>
            </a:r>
          </a:p>
          <a:p>
            <a:pPr marL="342900" indent="-342900">
              <a:buFontTx/>
              <a:buChar char="-"/>
            </a:pPr>
            <a:r>
              <a:rPr lang="en-GB" sz="2000" dirty="0">
                <a:latin typeface="Century Gothic"/>
              </a:rPr>
              <a:t>Only trainers on P.E. day – Mondays and Thursdays</a:t>
            </a:r>
            <a:endParaRPr lang="en-GB" sz="2000" dirty="0">
              <a:latin typeface="Century Gothic" panose="020B0502020202020204" pitchFamily="34" charset="0"/>
            </a:endParaRPr>
          </a:p>
          <a:p>
            <a:pPr marL="342900" indent="-342900">
              <a:buFontTx/>
              <a:buChar char="-"/>
            </a:pPr>
            <a:r>
              <a:rPr lang="en-GB" sz="2000" dirty="0">
                <a:latin typeface="Century Gothic"/>
              </a:rPr>
              <a:t>On PE days, no jewellery is to be worn and earrings cannot be taped up.</a:t>
            </a:r>
          </a:p>
          <a:p>
            <a:pPr marL="342900" indent="-342900">
              <a:buFontTx/>
              <a:buChar char="-"/>
            </a:pPr>
            <a:r>
              <a:rPr lang="en-GB" sz="2000" dirty="0">
                <a:latin typeface="Century Gothic"/>
              </a:rPr>
              <a:t>Only stud gold/silver earring – no hoops or fancy earrings</a:t>
            </a:r>
          </a:p>
          <a:p>
            <a:pPr marL="342900" indent="-342900">
              <a:buFontTx/>
              <a:buChar char="-"/>
            </a:pPr>
            <a:r>
              <a:rPr lang="en-GB" sz="2000" dirty="0">
                <a:latin typeface="Century Gothic"/>
              </a:rPr>
              <a:t>Hair must be tied back.</a:t>
            </a:r>
          </a:p>
          <a:p>
            <a:pPr marL="342900" indent="-342900">
              <a:buFontTx/>
              <a:buChar char="-"/>
            </a:pPr>
            <a:r>
              <a:rPr lang="en-GB" sz="2000" dirty="0">
                <a:latin typeface="Century Gothic"/>
              </a:rPr>
              <a:t>No hoodies for P.E. This is all due to health and safety. </a:t>
            </a:r>
          </a:p>
          <a:p>
            <a:pPr marL="342900" indent="-342900">
              <a:buFontTx/>
              <a:buChar char="-"/>
            </a:pPr>
            <a:r>
              <a:rPr lang="en-GB" sz="2000" dirty="0">
                <a:latin typeface="Century Gothic"/>
              </a:rPr>
              <a:t>If black shorts are worn under dresses, these need to short and not longer than the dress </a:t>
            </a:r>
            <a:r>
              <a:rPr lang="en-GB" sz="2000" dirty="0" err="1">
                <a:latin typeface="Century Gothic"/>
              </a:rPr>
              <a:t>eg</a:t>
            </a:r>
            <a:r>
              <a:rPr lang="en-GB" sz="2000" dirty="0">
                <a:latin typeface="Century Gothic"/>
              </a:rPr>
              <a:t> cycling shorts are too long)</a:t>
            </a:r>
          </a:p>
          <a:p>
            <a:r>
              <a:rPr lang="en-GB" sz="2400" dirty="0">
                <a:latin typeface="Century Gothic" panose="020B0502020202020204" pitchFamily="34" charset="0"/>
              </a:rPr>
              <a:t>If your child comes in wearing incorrect uniform, a green slip will be sent home</a:t>
            </a:r>
          </a:p>
          <a:p>
            <a:pPr marL="342900" indent="-342900">
              <a:buFontTx/>
              <a:buChar char="-"/>
            </a:pPr>
            <a:endParaRPr lang="en-GB" sz="2400" dirty="0">
              <a:latin typeface="Century Gothic" panose="020B0502020202020204" pitchFamily="34" charset="0"/>
            </a:endParaRPr>
          </a:p>
          <a:p>
            <a:pPr marL="342900" indent="-342900">
              <a:buFontTx/>
              <a:buChar char="-"/>
            </a:pPr>
            <a:endParaRPr lang="en-GB" sz="2400" dirty="0">
              <a:latin typeface="Century Gothic" panose="020B0502020202020204" pitchFamily="34" charset="0"/>
            </a:endParaRPr>
          </a:p>
          <a:p>
            <a:endParaRPr lang="en-GB" sz="2400" dirty="0">
              <a:latin typeface="Century Gothic" panose="020B0502020202020204" pitchFamily="34" charset="0"/>
            </a:endParaRPr>
          </a:p>
        </p:txBody>
      </p:sp>
      <p:pic>
        <p:nvPicPr>
          <p:cNvPr id="7170" name="Picture 2" descr="Warrender Primary School - Kevins Schoolw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8940" y="214904"/>
            <a:ext cx="1602607" cy="16026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arrender Primary School - Kevins Schoolw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6169" y="3480071"/>
            <a:ext cx="2221865" cy="222186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Kids Fleece Joggers in Black by Kids Wholesale Cloth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4099" y="3475953"/>
            <a:ext cx="2535374" cy="253537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Best trainers for kids 2022: Sporty, comfortable and more | The Independ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9167" y="4909623"/>
            <a:ext cx="2112833" cy="158462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WARRENDER TIES - Kevins Schoolwe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196" y="2264930"/>
            <a:ext cx="1210583" cy="12105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5421671" y="5991287"/>
            <a:ext cx="5295900" cy="781050"/>
          </a:xfrm>
          <a:prstGeom prst="rect">
            <a:avLst/>
          </a:prstGeom>
        </p:spPr>
      </p:pic>
      <p:pic>
        <p:nvPicPr>
          <p:cNvPr id="9" name="Picture 8" descr="https://lh5.googleusercontent.com/St_Vg3PJO1t4ZF7gEWxMAImqi50oaWeC7OT64Dyz2H2wM4paCC-s2FwmYg6jzsV0ZQJLXKoWS-pNY1NkiQ-6cqIr7uY_wl8b_cseJL2s3Pc875uTRtk51REJ29dBLKEvFk3wRTGO"/>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8123" y="218687"/>
            <a:ext cx="774701" cy="843555"/>
          </a:xfrm>
          <a:prstGeom prst="rect">
            <a:avLst/>
          </a:prstGeom>
          <a:noFill/>
          <a:ln>
            <a:noFill/>
          </a:ln>
        </p:spPr>
      </p:pic>
      <p:pic>
        <p:nvPicPr>
          <p:cNvPr id="3" name="Picture 2"/>
          <p:cNvPicPr>
            <a:picLocks noChangeAspect="1"/>
          </p:cNvPicPr>
          <p:nvPr/>
        </p:nvPicPr>
        <p:blipFill>
          <a:blip r:embed="rId9"/>
          <a:stretch>
            <a:fillRect/>
          </a:stretch>
        </p:blipFill>
        <p:spPr>
          <a:xfrm>
            <a:off x="8176169" y="1596370"/>
            <a:ext cx="1173401" cy="1522413"/>
          </a:xfrm>
          <a:prstGeom prst="rect">
            <a:avLst/>
          </a:prstGeom>
        </p:spPr>
      </p:pic>
      <p:pic>
        <p:nvPicPr>
          <p:cNvPr id="4" name="Picture 3"/>
          <p:cNvPicPr>
            <a:picLocks noChangeAspect="1"/>
          </p:cNvPicPr>
          <p:nvPr/>
        </p:nvPicPr>
        <p:blipFill>
          <a:blip r:embed="rId10"/>
          <a:stretch>
            <a:fillRect/>
          </a:stretch>
        </p:blipFill>
        <p:spPr>
          <a:xfrm>
            <a:off x="6526221" y="584916"/>
            <a:ext cx="1269043" cy="1512617"/>
          </a:xfrm>
          <a:prstGeom prst="rect">
            <a:avLst/>
          </a:prstGeom>
        </p:spPr>
      </p:pic>
    </p:spTree>
    <p:extLst>
      <p:ext uri="{BB962C8B-B14F-4D97-AF65-F5344CB8AC3E}">
        <p14:creationId xmlns:p14="http://schemas.microsoft.com/office/powerpoint/2010/main" val="2751221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2EFE-AEFB-5AAD-B7D1-8F903F17536D}"/>
              </a:ext>
            </a:extLst>
          </p:cNvPr>
          <p:cNvSpPr>
            <a:spLocks noGrp="1"/>
          </p:cNvSpPr>
          <p:nvPr>
            <p:ph type="title"/>
          </p:nvPr>
        </p:nvSpPr>
        <p:spPr/>
        <p:txBody>
          <a:bodyPr/>
          <a:lstStyle/>
          <a:p>
            <a:r>
              <a:rPr lang="en-US" dirty="0">
                <a:ea typeface="Calibri Light"/>
                <a:cs typeface="Calibri Light"/>
              </a:rPr>
              <a:t>Summary</a:t>
            </a:r>
            <a:endParaRPr lang="en-US" dirty="0"/>
          </a:p>
        </p:txBody>
      </p:sp>
      <p:sp>
        <p:nvSpPr>
          <p:cNvPr id="3" name="Text Placeholder 2">
            <a:extLst>
              <a:ext uri="{FF2B5EF4-FFF2-40B4-BE49-F238E27FC236}">
                <a16:creationId xmlns:a16="http://schemas.microsoft.com/office/drawing/2014/main" id="{CFF19CA6-A764-C2A6-7C76-BC2D5972AC4F}"/>
              </a:ext>
            </a:extLst>
          </p:cNvPr>
          <p:cNvSpPr>
            <a:spLocks noGrp="1"/>
          </p:cNvSpPr>
          <p:nvPr>
            <p:ph type="body" idx="1"/>
          </p:nvPr>
        </p:nvSpPr>
        <p:spPr/>
        <p:txBody>
          <a:bodyPr/>
          <a:lstStyle/>
          <a:p>
            <a:r>
              <a:rPr lang="en-US" dirty="0">
                <a:latin typeface="Century Gothic"/>
              </a:rPr>
              <a:t>Oak</a:t>
            </a:r>
            <a:endParaRPr lang="en-US" dirty="0"/>
          </a:p>
        </p:txBody>
      </p:sp>
      <p:sp>
        <p:nvSpPr>
          <p:cNvPr id="4" name="Content Placeholder 3">
            <a:extLst>
              <a:ext uri="{FF2B5EF4-FFF2-40B4-BE49-F238E27FC236}">
                <a16:creationId xmlns:a16="http://schemas.microsoft.com/office/drawing/2014/main" id="{47491CA3-B6CE-44AD-E638-B5AE5EF57398}"/>
              </a:ext>
            </a:extLst>
          </p:cNvPr>
          <p:cNvSpPr>
            <a:spLocks noGrp="1"/>
          </p:cNvSpPr>
          <p:nvPr>
            <p:ph sz="half" idx="2"/>
          </p:nvPr>
        </p:nvSpPr>
        <p:spPr/>
        <p:txBody>
          <a:bodyPr vert="horz" lIns="91440" tIns="45720" rIns="91440" bIns="45720" rtlCol="0" anchor="t">
            <a:normAutofit/>
          </a:bodyPr>
          <a:lstStyle/>
          <a:p>
            <a:r>
              <a:rPr lang="en-US" sz="1400" dirty="0" err="1">
                <a:solidFill>
                  <a:srgbClr val="2C2A50"/>
                </a:solidFill>
                <a:latin typeface="Century Gothic"/>
              </a:rPr>
              <a:t>Mrs</a:t>
            </a:r>
            <a:r>
              <a:rPr lang="en-US" sz="1400" dirty="0">
                <a:solidFill>
                  <a:srgbClr val="2C2A50"/>
                </a:solidFill>
                <a:latin typeface="Century Gothic"/>
              </a:rPr>
              <a:t> Walsh (</a:t>
            </a:r>
            <a:r>
              <a:rPr lang="en-US" sz="1400" dirty="0" err="1">
                <a:solidFill>
                  <a:srgbClr val="2C2A50"/>
                </a:solidFill>
                <a:latin typeface="Century Gothic"/>
              </a:rPr>
              <a:t>Mon,Tues,Weds</a:t>
            </a:r>
            <a:r>
              <a:rPr lang="en-US" sz="1400" dirty="0">
                <a:solidFill>
                  <a:srgbClr val="2C2A50"/>
                </a:solidFill>
                <a:latin typeface="Century Gothic"/>
              </a:rPr>
              <a:t>) / </a:t>
            </a:r>
            <a:r>
              <a:rPr lang="en-US" sz="1400" dirty="0" err="1">
                <a:solidFill>
                  <a:srgbClr val="2C2A50"/>
                </a:solidFill>
                <a:latin typeface="Century Gothic"/>
              </a:rPr>
              <a:t>Mrs</a:t>
            </a:r>
            <a:r>
              <a:rPr lang="en-US" sz="1400" dirty="0">
                <a:solidFill>
                  <a:srgbClr val="2C2A50"/>
                </a:solidFill>
                <a:latin typeface="Century Gothic"/>
              </a:rPr>
              <a:t> Close (</a:t>
            </a:r>
            <a:r>
              <a:rPr lang="en-US" sz="1400" dirty="0" err="1">
                <a:solidFill>
                  <a:srgbClr val="2C2A50"/>
                </a:solidFill>
                <a:latin typeface="Century Gothic"/>
              </a:rPr>
              <a:t>Weds,Thurs,Fri</a:t>
            </a:r>
            <a:r>
              <a:rPr lang="en-US" sz="1400" dirty="0">
                <a:solidFill>
                  <a:srgbClr val="2C2A50"/>
                </a:solidFill>
                <a:latin typeface="Century Gothic"/>
              </a:rPr>
              <a:t>)</a:t>
            </a:r>
            <a:endParaRPr lang="en-US" sz="1400" dirty="0">
              <a:latin typeface="Century Gothic"/>
            </a:endParaRPr>
          </a:p>
          <a:p>
            <a:r>
              <a:rPr lang="en-US" sz="1400" dirty="0">
                <a:solidFill>
                  <a:srgbClr val="2C2A50"/>
                </a:solidFill>
                <a:latin typeface="Century Gothic"/>
              </a:rPr>
              <a:t>Library day - Thursday</a:t>
            </a:r>
            <a:endParaRPr lang="en-US" sz="1400" dirty="0"/>
          </a:p>
          <a:p>
            <a:r>
              <a:rPr lang="en-US" sz="1400" dirty="0">
                <a:solidFill>
                  <a:srgbClr val="2C2A50"/>
                </a:solidFill>
                <a:latin typeface="Century Gothic"/>
              </a:rPr>
              <a:t>PE days - Monday &amp; Thursday</a:t>
            </a:r>
            <a:endParaRPr lang="en-US" sz="1400" dirty="0">
              <a:latin typeface="Century Gothic"/>
            </a:endParaRPr>
          </a:p>
          <a:p>
            <a:r>
              <a:rPr lang="en-US" sz="1400" dirty="0">
                <a:solidFill>
                  <a:srgbClr val="2C2A50"/>
                </a:solidFill>
                <a:latin typeface="Century Gothic"/>
              </a:rPr>
              <a:t>Homework - due in on Mondays </a:t>
            </a:r>
            <a:endParaRPr lang="en-US" sz="1400" i="1" dirty="0">
              <a:solidFill>
                <a:srgbClr val="000000"/>
              </a:solidFill>
              <a:latin typeface="Century Gothic"/>
            </a:endParaRPr>
          </a:p>
          <a:p>
            <a:pPr marL="0" indent="0">
              <a:buNone/>
            </a:pPr>
            <a:r>
              <a:rPr lang="en-US" sz="1100" i="1" dirty="0">
                <a:solidFill>
                  <a:srgbClr val="2C2A50"/>
                </a:solidFill>
                <a:latin typeface="Century Gothic"/>
              </a:rPr>
              <a:t>(only if work has been completed in them for marking.)</a:t>
            </a:r>
            <a:endParaRPr lang="en-US" sz="1400" i="1" dirty="0">
              <a:latin typeface="Century Gothic"/>
            </a:endParaRPr>
          </a:p>
          <a:p>
            <a:r>
              <a:rPr lang="en-US" sz="1400" dirty="0">
                <a:solidFill>
                  <a:srgbClr val="2C2A50"/>
                </a:solidFill>
                <a:latin typeface="Century Gothic"/>
              </a:rPr>
              <a:t>Spelling – Test on Friday, new spellings sent home on Monday</a:t>
            </a:r>
            <a:endParaRPr lang="en-US" sz="1400" dirty="0">
              <a:latin typeface="Century Gothic"/>
            </a:endParaRPr>
          </a:p>
          <a:p>
            <a:r>
              <a:rPr lang="en-US" sz="1400" dirty="0">
                <a:solidFill>
                  <a:srgbClr val="2C2A50"/>
                </a:solidFill>
                <a:latin typeface="Century Gothic"/>
              </a:rPr>
              <a:t>Uxbridge Bunker trip – Wednesday 16th October 2024</a:t>
            </a:r>
            <a:endParaRPr lang="en-US" sz="1400" dirty="0">
              <a:latin typeface="Century Gothic"/>
            </a:endParaRPr>
          </a:p>
          <a:p>
            <a:r>
              <a:rPr lang="en-US" sz="1400" dirty="0">
                <a:solidFill>
                  <a:srgbClr val="2C2A50"/>
                </a:solidFill>
                <a:latin typeface="Century Gothic"/>
              </a:rPr>
              <a:t>Royal Courts of Justice – Monday 3rd February 2025</a:t>
            </a:r>
            <a:endParaRPr lang="en-US" sz="1400" dirty="0">
              <a:latin typeface="Century Gothic"/>
            </a:endParaRPr>
          </a:p>
          <a:p>
            <a:r>
              <a:rPr lang="en-US" sz="1400" dirty="0">
                <a:solidFill>
                  <a:srgbClr val="2C2A50"/>
                </a:solidFill>
                <a:latin typeface="Century Gothic"/>
              </a:rPr>
              <a:t>Residential dates – w/b 9th June </a:t>
            </a:r>
            <a:endParaRPr lang="en-US" dirty="0">
              <a:latin typeface="Century Gothic"/>
            </a:endParaRPr>
          </a:p>
        </p:txBody>
      </p:sp>
      <p:sp>
        <p:nvSpPr>
          <p:cNvPr id="5" name="Text Placeholder 4">
            <a:extLst>
              <a:ext uri="{FF2B5EF4-FFF2-40B4-BE49-F238E27FC236}">
                <a16:creationId xmlns:a16="http://schemas.microsoft.com/office/drawing/2014/main" id="{256AB891-2DA1-22DB-81EB-FEFF3A82BFB1}"/>
              </a:ext>
            </a:extLst>
          </p:cNvPr>
          <p:cNvSpPr>
            <a:spLocks noGrp="1"/>
          </p:cNvSpPr>
          <p:nvPr>
            <p:ph type="body" sz="quarter" idx="3"/>
          </p:nvPr>
        </p:nvSpPr>
        <p:spPr/>
        <p:txBody>
          <a:bodyPr/>
          <a:lstStyle/>
          <a:p>
            <a:r>
              <a:rPr lang="en-US" dirty="0">
                <a:latin typeface="Century Gothic"/>
              </a:rPr>
              <a:t>Sycamore </a:t>
            </a:r>
          </a:p>
        </p:txBody>
      </p:sp>
      <p:sp>
        <p:nvSpPr>
          <p:cNvPr id="6" name="Content Placeholder 5">
            <a:extLst>
              <a:ext uri="{FF2B5EF4-FFF2-40B4-BE49-F238E27FC236}">
                <a16:creationId xmlns:a16="http://schemas.microsoft.com/office/drawing/2014/main" id="{59B0B509-8659-E85C-D0DC-031B96DC7240}"/>
              </a:ext>
            </a:extLst>
          </p:cNvPr>
          <p:cNvSpPr>
            <a:spLocks noGrp="1"/>
          </p:cNvSpPr>
          <p:nvPr>
            <p:ph sz="quarter" idx="4"/>
          </p:nvPr>
        </p:nvSpPr>
        <p:spPr/>
        <p:txBody>
          <a:bodyPr vert="horz" lIns="91440" tIns="45720" rIns="91440" bIns="45720" rtlCol="0" anchor="t">
            <a:normAutofit/>
          </a:bodyPr>
          <a:lstStyle/>
          <a:p>
            <a:r>
              <a:rPr lang="en-US" sz="1400" err="1">
                <a:solidFill>
                  <a:srgbClr val="2C2A50"/>
                </a:solidFill>
                <a:latin typeface="Century Gothic"/>
              </a:rPr>
              <a:t>Mrs</a:t>
            </a:r>
            <a:r>
              <a:rPr lang="en-US" sz="1400" dirty="0">
                <a:solidFill>
                  <a:srgbClr val="2C2A50"/>
                </a:solidFill>
                <a:latin typeface="Century Gothic"/>
              </a:rPr>
              <a:t> Evans (</a:t>
            </a:r>
            <a:r>
              <a:rPr lang="en-US" sz="1400" err="1">
                <a:solidFill>
                  <a:srgbClr val="2C2A50"/>
                </a:solidFill>
                <a:latin typeface="Century Gothic"/>
              </a:rPr>
              <a:t>Mon,Tues,Thurs,Fri</a:t>
            </a:r>
            <a:r>
              <a:rPr lang="en-US" sz="1400" dirty="0">
                <a:solidFill>
                  <a:srgbClr val="2C2A50"/>
                </a:solidFill>
                <a:latin typeface="Century Gothic"/>
              </a:rPr>
              <a:t>) / </a:t>
            </a:r>
            <a:r>
              <a:rPr lang="en-US" sz="1400" err="1">
                <a:solidFill>
                  <a:srgbClr val="2C2A50"/>
                </a:solidFill>
                <a:latin typeface="Century Gothic"/>
              </a:rPr>
              <a:t>Mr</a:t>
            </a:r>
            <a:r>
              <a:rPr lang="en-US" sz="1400" dirty="0">
                <a:solidFill>
                  <a:srgbClr val="2C2A50"/>
                </a:solidFill>
                <a:latin typeface="Century Gothic"/>
              </a:rPr>
              <a:t> Wright (Weds)</a:t>
            </a:r>
          </a:p>
          <a:p>
            <a:r>
              <a:rPr lang="en-US" sz="1400" dirty="0">
                <a:solidFill>
                  <a:srgbClr val="2C2A50"/>
                </a:solidFill>
                <a:latin typeface="Century Gothic"/>
              </a:rPr>
              <a:t>Library day - Tuesday </a:t>
            </a:r>
            <a:endParaRPr lang="en-US" sz="1400">
              <a:solidFill>
                <a:srgbClr val="000000"/>
              </a:solidFill>
              <a:latin typeface="Century Gothic"/>
            </a:endParaRPr>
          </a:p>
          <a:p>
            <a:r>
              <a:rPr lang="en-US" sz="1400" dirty="0">
                <a:solidFill>
                  <a:srgbClr val="2C2A50"/>
                </a:solidFill>
                <a:latin typeface="Century Gothic"/>
              </a:rPr>
              <a:t>PE days - Monday &amp; Thursday</a:t>
            </a:r>
            <a:endParaRPr lang="en-US" sz="1400">
              <a:solidFill>
                <a:srgbClr val="000000"/>
              </a:solidFill>
              <a:latin typeface="Century Gothic"/>
            </a:endParaRPr>
          </a:p>
          <a:p>
            <a:r>
              <a:rPr lang="en-US" sz="1400" dirty="0">
                <a:solidFill>
                  <a:srgbClr val="2C2A50"/>
                </a:solidFill>
                <a:latin typeface="Century Gothic"/>
              </a:rPr>
              <a:t>Homework - due in on Mondays </a:t>
            </a:r>
          </a:p>
          <a:p>
            <a:pPr>
              <a:buNone/>
            </a:pPr>
            <a:r>
              <a:rPr lang="en-US" sz="1100" i="1" dirty="0">
                <a:solidFill>
                  <a:srgbClr val="2C2A50"/>
                </a:solidFill>
                <a:latin typeface="Century Gothic"/>
              </a:rPr>
              <a:t>(only if work has been completed in them for marking.)</a:t>
            </a:r>
            <a:endParaRPr lang="en-US" sz="1100" dirty="0">
              <a:solidFill>
                <a:srgbClr val="000000"/>
              </a:solidFill>
              <a:latin typeface="Century Gothic"/>
            </a:endParaRPr>
          </a:p>
          <a:p>
            <a:r>
              <a:rPr lang="en-US" sz="1400" dirty="0">
                <a:solidFill>
                  <a:srgbClr val="2C2A50"/>
                </a:solidFill>
                <a:latin typeface="Century Gothic"/>
              </a:rPr>
              <a:t>Spelling – Test on Friday, new spellings sent home on Monday</a:t>
            </a:r>
          </a:p>
          <a:p>
            <a:r>
              <a:rPr lang="en-US" sz="1400" dirty="0">
                <a:solidFill>
                  <a:srgbClr val="2C2A50"/>
                </a:solidFill>
                <a:latin typeface="Century Gothic"/>
              </a:rPr>
              <a:t>Uxbridge Bunker trip – Thursday 17th October 2024</a:t>
            </a:r>
          </a:p>
          <a:p>
            <a:r>
              <a:rPr lang="en-US" sz="1400" dirty="0">
                <a:solidFill>
                  <a:srgbClr val="2C2A50"/>
                </a:solidFill>
                <a:latin typeface="Century Gothic"/>
              </a:rPr>
              <a:t>Royal Courts of Justice – Monday 3rd February 2025</a:t>
            </a:r>
          </a:p>
          <a:p>
            <a:r>
              <a:rPr lang="en-US" sz="1400" dirty="0">
                <a:solidFill>
                  <a:srgbClr val="2C2A50"/>
                </a:solidFill>
                <a:latin typeface="Century Gothic"/>
              </a:rPr>
              <a:t>Residential dates – w/b 7th July </a:t>
            </a:r>
          </a:p>
        </p:txBody>
      </p:sp>
      <p:pic>
        <p:nvPicPr>
          <p:cNvPr id="8" name="Picture 7" descr="https://lh5.googleusercontent.com/St_Vg3PJO1t4ZF7gEWxMAImqi50oaWeC7OT64Dyz2H2wM4paCC-s2FwmYg6jzsV0ZQJLXKoWS-pNY1NkiQ-6cqIr7uY_wl8b_cseJL2s3Pc875uTRtk51REJ29dBLKEvFk3wRTGO">
            <a:extLst>
              <a:ext uri="{FF2B5EF4-FFF2-40B4-BE49-F238E27FC236}">
                <a16:creationId xmlns:a16="http://schemas.microsoft.com/office/drawing/2014/main" id="{53D74B75-B46B-7619-6E6F-E7FE589EF8F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9345" y="388345"/>
            <a:ext cx="1461656" cy="1423830"/>
          </a:xfrm>
          <a:prstGeom prst="rect">
            <a:avLst/>
          </a:prstGeom>
          <a:noFill/>
          <a:ln>
            <a:noFill/>
          </a:ln>
        </p:spPr>
      </p:pic>
    </p:spTree>
    <p:extLst>
      <p:ext uri="{BB962C8B-B14F-4D97-AF65-F5344CB8AC3E}">
        <p14:creationId xmlns:p14="http://schemas.microsoft.com/office/powerpoint/2010/main" val="494445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rrender Doc footer.png"/>
          <p:cNvPicPr/>
          <p:nvPr/>
        </p:nvPicPr>
        <p:blipFill>
          <a:blip r:embed="rId3"/>
          <a:stretch>
            <a:fillRect/>
          </a:stretch>
        </p:blipFill>
        <p:spPr>
          <a:xfrm>
            <a:off x="2392117" y="5644397"/>
            <a:ext cx="7124700" cy="1012825"/>
          </a:xfrm>
          <a:prstGeom prst="rect">
            <a:avLst/>
          </a:prstGeom>
        </p:spPr>
      </p:pic>
      <p:pic>
        <p:nvPicPr>
          <p:cNvPr id="8" name="Picture 7" descr="https://lh5.googleusercontent.com/St_Vg3PJO1t4ZF7gEWxMAImqi50oaWeC7OT64Dyz2H2wM4paCC-s2FwmYg6jzsV0ZQJLXKoWS-pNY1NkiQ-6cqIr7uY_wl8b_cseJL2s3Pc875uTRtk51REJ29dBLKEvFk3wRT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8720" y="197924"/>
            <a:ext cx="1461656" cy="1119676"/>
          </a:xfrm>
          <a:prstGeom prst="rect">
            <a:avLst/>
          </a:prstGeom>
          <a:noFill/>
          <a:ln>
            <a:noFill/>
          </a:ln>
        </p:spPr>
      </p:pic>
      <p:pic>
        <p:nvPicPr>
          <p:cNvPr id="2" name="Picture 1" descr="A group of question marks&#10;&#10;Description automatically generated">
            <a:extLst>
              <a:ext uri="{FF2B5EF4-FFF2-40B4-BE49-F238E27FC236}">
                <a16:creationId xmlns:a16="http://schemas.microsoft.com/office/drawing/2014/main" id="{09140F92-9AE6-9E6B-E8CB-A218D0E743C3}"/>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19166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33953" y="197493"/>
            <a:ext cx="5760720" cy="1077218"/>
          </a:xfrm>
          <a:prstGeom prst="rect">
            <a:avLst/>
          </a:prstGeom>
          <a:noFill/>
        </p:spPr>
        <p:txBody>
          <a:bodyPr wrap="square" lIns="91440" tIns="45720" rIns="91440" bIns="45720" rtlCol="0" anchor="t">
            <a:spAutoFit/>
          </a:bodyPr>
          <a:lstStyle/>
          <a:p>
            <a:r>
              <a:rPr lang="en-GB" sz="3200" b="1" u="sng" dirty="0">
                <a:latin typeface="Comic Sans MS"/>
              </a:rPr>
              <a:t>Year 6 Team</a:t>
            </a:r>
          </a:p>
          <a:p>
            <a:r>
              <a:rPr lang="en-GB" sz="3200" b="1" u="sng" dirty="0">
                <a:latin typeface="Comic Sans MS"/>
              </a:rPr>
              <a:t>Oak Class</a:t>
            </a:r>
            <a:endParaRPr lang="en-GB" sz="3200" b="1" u="sng" dirty="0">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3548445" y="8751139"/>
            <a:ext cx="5295900" cy="781050"/>
          </a:xfrm>
          <a:prstGeom prst="rect">
            <a:avLst/>
          </a:prstGeom>
        </p:spPr>
      </p:pic>
      <p:sp>
        <p:nvSpPr>
          <p:cNvPr id="2" name="Rectangle 1"/>
          <p:cNvSpPr/>
          <p:nvPr/>
        </p:nvSpPr>
        <p:spPr>
          <a:xfrm>
            <a:off x="571860" y="1388391"/>
            <a:ext cx="7617405" cy="707886"/>
          </a:xfrm>
          <a:prstGeom prst="rect">
            <a:avLst/>
          </a:prstGeom>
          <a:noFill/>
        </p:spPr>
        <p:txBody>
          <a:bodyPr wrap="none" lIns="91440" tIns="45720" rIns="91440" bIns="45720" anchor="t">
            <a:spAutoFit/>
          </a:bodyPr>
          <a:lstStyle/>
          <a:p>
            <a:pPr algn="ctr"/>
            <a:r>
              <a:rPr lang="en-US" sz="4000" b="0" cap="none" spc="0" err="1">
                <a:ln w="0"/>
                <a:effectLst>
                  <a:outerShdw blurRad="38100" dist="19050" dir="2700000" algn="tl" rotWithShape="0">
                    <a:schemeClr val="dk1">
                      <a:alpha val="40000"/>
                    </a:schemeClr>
                  </a:outerShdw>
                </a:effectLst>
              </a:rPr>
              <a:t>Mrs</a:t>
            </a:r>
            <a:r>
              <a:rPr lang="en-US" sz="4000" b="0" cap="none" spc="0" dirty="0">
                <a:ln w="0"/>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W</a:t>
            </a:r>
            <a:r>
              <a:rPr lang="en-US" sz="4000" b="0" cap="none" spc="0" dirty="0">
                <a:ln w="0"/>
                <a:effectLst>
                  <a:outerShdw blurRad="38100" dist="19050" dir="2700000" algn="tl" rotWithShape="0">
                    <a:schemeClr val="dk1">
                      <a:alpha val="40000"/>
                    </a:schemeClr>
                  </a:outerShdw>
                </a:effectLst>
              </a:rPr>
              <a:t>alsh (Monday to Wednesday)</a:t>
            </a:r>
            <a:endParaRPr lang="en-US" sz="4000" b="0" cap="none" spc="0" dirty="0">
              <a:ln w="0"/>
              <a:effectLst>
                <a:outerShdw blurRad="38100" dist="19050" dir="2700000" algn="tl" rotWithShape="0">
                  <a:prstClr val="black">
                    <a:alpha val="40000"/>
                  </a:prstClr>
                </a:outerShdw>
              </a:effectLst>
              <a:ea typeface="Calibri"/>
              <a:cs typeface="Calibri"/>
            </a:endParaRPr>
          </a:p>
        </p:txBody>
      </p:sp>
      <p:sp>
        <p:nvSpPr>
          <p:cNvPr id="5" name="Rectangle 4"/>
          <p:cNvSpPr/>
          <p:nvPr/>
        </p:nvSpPr>
        <p:spPr>
          <a:xfrm>
            <a:off x="524441" y="2089855"/>
            <a:ext cx="7016408" cy="707886"/>
          </a:xfrm>
          <a:prstGeom prst="rect">
            <a:avLst/>
          </a:prstGeom>
          <a:noFill/>
        </p:spPr>
        <p:txBody>
          <a:bodyPr wrap="none" lIns="91440" tIns="45720" rIns="91440" bIns="45720" anchor="t">
            <a:spAutoFit/>
          </a:bodyPr>
          <a:lstStyle/>
          <a:p>
            <a:pPr algn="ctr"/>
            <a:r>
              <a:rPr lang="en-US" sz="4000" b="0" cap="none" spc="0" err="1">
                <a:ln w="0"/>
                <a:effectLst>
                  <a:outerShdw blurRad="38100" dist="19050" dir="2700000" algn="tl" rotWithShape="0">
                    <a:schemeClr val="dk1">
                      <a:alpha val="40000"/>
                    </a:schemeClr>
                  </a:outerShdw>
                </a:effectLst>
              </a:rPr>
              <a:t>Mrs</a:t>
            </a:r>
            <a:r>
              <a:rPr lang="en-US" sz="4000" b="0" cap="none" spc="0" dirty="0">
                <a:ln w="0"/>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Close (Wednesday to Friday)</a:t>
            </a:r>
            <a:endParaRPr lang="en-US" sz="4000" b="0" cap="none" spc="0" dirty="0">
              <a:ln w="0"/>
              <a:effectLst>
                <a:outerShdw blurRad="38100" dist="19050" dir="2700000" algn="tl" rotWithShape="0">
                  <a:prstClr val="black">
                    <a:alpha val="40000"/>
                  </a:prstClr>
                </a:outerShdw>
              </a:effectLst>
              <a:ea typeface="Calibri"/>
              <a:cs typeface="Calibri"/>
            </a:endParaRPr>
          </a:p>
        </p:txBody>
      </p:sp>
      <p:sp>
        <p:nvSpPr>
          <p:cNvPr id="6" name="Rectangle 5"/>
          <p:cNvSpPr/>
          <p:nvPr/>
        </p:nvSpPr>
        <p:spPr>
          <a:xfrm>
            <a:off x="341400" y="5256029"/>
            <a:ext cx="2396875" cy="707886"/>
          </a:xfrm>
          <a:prstGeom prst="rect">
            <a:avLst/>
          </a:prstGeom>
          <a:noFill/>
        </p:spPr>
        <p:txBody>
          <a:bodyPr wrap="none" lIns="91440" tIns="45720" rIns="91440" bIns="45720" anchor="t">
            <a:spAutoFit/>
          </a:bodyPr>
          <a:lstStyle/>
          <a:p>
            <a:pPr algn="ctr"/>
            <a:r>
              <a:rPr lang="en-US" sz="4000" b="0" cap="none" spc="0" err="1">
                <a:ln w="0"/>
                <a:effectLst>
                  <a:outerShdw blurRad="38100" dist="19050" dir="2700000" algn="tl" rotWithShape="0">
                    <a:schemeClr val="dk1">
                      <a:alpha val="40000"/>
                    </a:schemeClr>
                  </a:outerShdw>
                </a:effectLst>
              </a:rPr>
              <a:t>Mrs</a:t>
            </a:r>
            <a:r>
              <a:rPr lang="en-US" sz="4000" b="0" cap="none" spc="0" dirty="0">
                <a:ln w="0"/>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Rogan</a:t>
            </a:r>
            <a:endParaRPr lang="en-US" sz="4000" b="0" cap="none" spc="0" dirty="0">
              <a:ln w="0"/>
              <a:effectLst>
                <a:outerShdw blurRad="38100" dist="19050" dir="2700000" algn="tl" rotWithShape="0">
                  <a:prstClr val="black">
                    <a:alpha val="40000"/>
                  </a:prstClr>
                </a:outerShdw>
              </a:effectLst>
              <a:ea typeface="Calibri"/>
              <a:cs typeface="Calibri"/>
            </a:endParaRPr>
          </a:p>
        </p:txBody>
      </p:sp>
      <p:sp>
        <p:nvSpPr>
          <p:cNvPr id="10" name="Rectangle 9"/>
          <p:cNvSpPr/>
          <p:nvPr/>
        </p:nvSpPr>
        <p:spPr>
          <a:xfrm>
            <a:off x="3101704" y="5162629"/>
            <a:ext cx="2372123" cy="707886"/>
          </a:xfrm>
          <a:prstGeom prst="rect">
            <a:avLst/>
          </a:prstGeom>
          <a:noFill/>
        </p:spPr>
        <p:txBody>
          <a:bodyPr wrap="none" lIns="91440" tIns="45720" rIns="91440" bIns="45720" anchor="t">
            <a:spAutoFit/>
          </a:bodyPr>
          <a:lstStyle/>
          <a:p>
            <a:pPr algn="ctr"/>
            <a:r>
              <a:rPr lang="en-US" sz="4000" b="0" cap="none" spc="0" err="1">
                <a:ln w="0"/>
                <a:effectLst>
                  <a:outerShdw blurRad="38100" dist="19050" dir="2700000" algn="tl" rotWithShape="0">
                    <a:schemeClr val="dk1">
                      <a:alpha val="40000"/>
                    </a:schemeClr>
                  </a:outerShdw>
                </a:effectLst>
              </a:rPr>
              <a:t>Mr</a:t>
            </a:r>
            <a:r>
              <a:rPr lang="en-US" sz="4000" b="0" cap="none" spc="0" dirty="0">
                <a:ln w="0"/>
                <a:effectLst>
                  <a:outerShdw blurRad="38100" dist="19050" dir="2700000" algn="tl" rotWithShape="0">
                    <a:schemeClr val="dk1">
                      <a:alpha val="40000"/>
                    </a:schemeClr>
                  </a:outerShdw>
                </a:effectLst>
              </a:rPr>
              <a:t> Hunter</a:t>
            </a:r>
          </a:p>
        </p:txBody>
      </p:sp>
      <p:sp>
        <p:nvSpPr>
          <p:cNvPr id="11" name="Rectangle 10"/>
          <p:cNvSpPr/>
          <p:nvPr/>
        </p:nvSpPr>
        <p:spPr>
          <a:xfrm>
            <a:off x="5781001" y="5160142"/>
            <a:ext cx="3502433" cy="707886"/>
          </a:xfrm>
          <a:prstGeom prst="rect">
            <a:avLst/>
          </a:prstGeom>
          <a:noFill/>
        </p:spPr>
        <p:txBody>
          <a:bodyPr wrap="none" lIns="91440" tIns="45720" rIns="91440" bIns="45720" anchor="t">
            <a:spAutoFit/>
          </a:bodyPr>
          <a:lstStyle/>
          <a:p>
            <a:pPr algn="ctr"/>
            <a:r>
              <a:rPr lang="en-US" sz="4000" b="0" cap="none" spc="0" err="1">
                <a:ln w="0"/>
                <a:effectLst>
                  <a:outerShdw blurRad="38100" dist="19050" dir="2700000" algn="tl" rotWithShape="0">
                    <a:schemeClr val="dk1">
                      <a:alpha val="40000"/>
                    </a:schemeClr>
                  </a:outerShdw>
                </a:effectLst>
              </a:rPr>
              <a:t>Mrs</a:t>
            </a:r>
            <a:r>
              <a:rPr lang="en-US" sz="4000" b="0" cap="none" spc="0" dirty="0">
                <a:ln w="0"/>
                <a:effectLst>
                  <a:outerShdw blurRad="38100" dist="19050" dir="2700000" algn="tl" rotWithShape="0">
                    <a:schemeClr val="dk1">
                      <a:alpha val="40000"/>
                    </a:schemeClr>
                  </a:outerShdw>
                </a:effectLst>
              </a:rPr>
              <a:t> Braithwaite</a:t>
            </a:r>
            <a:endParaRPr lang="en-US" sz="4000" b="0" cap="none" spc="0" dirty="0">
              <a:ln w="0"/>
              <a:effectLst>
                <a:outerShdw blurRad="38100" dist="19050" dir="2700000" algn="tl" rotWithShape="0">
                  <a:prstClr val="black">
                    <a:alpha val="40000"/>
                  </a:prstClr>
                </a:outerShdw>
              </a:effectLst>
              <a:ea typeface="Calibri"/>
              <a:cs typeface="Calibri"/>
            </a:endParaRPr>
          </a:p>
        </p:txBody>
      </p:sp>
      <p:sp>
        <p:nvSpPr>
          <p:cNvPr id="12" name="Rectangle 11"/>
          <p:cNvSpPr/>
          <p:nvPr/>
        </p:nvSpPr>
        <p:spPr>
          <a:xfrm>
            <a:off x="434133" y="5968912"/>
            <a:ext cx="2842445" cy="707886"/>
          </a:xfrm>
          <a:prstGeom prst="rect">
            <a:avLst/>
          </a:prstGeom>
          <a:noFill/>
        </p:spPr>
        <p:txBody>
          <a:bodyPr wrap="none" lIns="91440" tIns="45720" rIns="91440" bIns="45720" anchor="t">
            <a:spAutoFit/>
          </a:bodyPr>
          <a:lstStyle/>
          <a:p>
            <a:pPr algn="r"/>
            <a:r>
              <a:rPr lang="en-US" sz="4000" b="0" cap="none" spc="0" err="1">
                <a:ln w="0"/>
                <a:effectLst>
                  <a:outerShdw blurRad="38100" dist="19050" dir="2700000" algn="tl" rotWithShape="0">
                    <a:schemeClr val="dk1">
                      <a:alpha val="40000"/>
                    </a:schemeClr>
                  </a:outerShdw>
                </a:effectLst>
              </a:rPr>
              <a:t>Mr</a:t>
            </a:r>
            <a:r>
              <a:rPr lang="en-US" sz="4000" b="0" cap="none" spc="0" dirty="0">
                <a:ln w="0"/>
                <a:effectLst>
                  <a:outerShdw blurRad="38100" dist="19050" dir="2700000" algn="tl" rotWithShape="0">
                    <a:schemeClr val="dk1">
                      <a:alpha val="40000"/>
                    </a:schemeClr>
                  </a:outerShdw>
                </a:effectLst>
              </a:rPr>
              <a:t> Bornman</a:t>
            </a:r>
            <a:endParaRPr lang="en-US" sz="4000" b="0" cap="none" spc="0" dirty="0">
              <a:ln w="0"/>
              <a:effectLst>
                <a:outerShdw blurRad="38100" dist="19050" dir="2700000" algn="tl" rotWithShape="0">
                  <a:prstClr val="black">
                    <a:alpha val="40000"/>
                  </a:prstClr>
                </a:outerShdw>
              </a:effectLst>
              <a:ea typeface="Calibri"/>
              <a:cs typeface="Calibri"/>
            </a:endParaRPr>
          </a:p>
        </p:txBody>
      </p:sp>
      <p:sp>
        <p:nvSpPr>
          <p:cNvPr id="8" name="TextBox 7">
            <a:extLst>
              <a:ext uri="{FF2B5EF4-FFF2-40B4-BE49-F238E27FC236}">
                <a16:creationId xmlns:a16="http://schemas.microsoft.com/office/drawing/2014/main" id="{FA932390-33E2-51DA-3AE4-704C29C7B363}"/>
              </a:ext>
            </a:extLst>
          </p:cNvPr>
          <p:cNvSpPr txBox="1"/>
          <p:nvPr/>
        </p:nvSpPr>
        <p:spPr>
          <a:xfrm>
            <a:off x="336767" y="2922982"/>
            <a:ext cx="43229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u="sng" dirty="0">
                <a:latin typeface="Comic Sans MS"/>
              </a:rPr>
              <a:t>Sycamore  Class</a:t>
            </a:r>
            <a:r>
              <a:rPr lang="en-US" sz="3200" dirty="0">
                <a:latin typeface="Comic Sans MS"/>
              </a:rPr>
              <a:t>​</a:t>
            </a:r>
            <a:endParaRPr lang="en-US" dirty="0"/>
          </a:p>
        </p:txBody>
      </p:sp>
      <p:sp>
        <p:nvSpPr>
          <p:cNvPr id="9" name="Rectangle 8">
            <a:extLst>
              <a:ext uri="{FF2B5EF4-FFF2-40B4-BE49-F238E27FC236}">
                <a16:creationId xmlns:a16="http://schemas.microsoft.com/office/drawing/2014/main" id="{8463A09D-DFFC-F10A-B8E2-AD071485A379}"/>
              </a:ext>
            </a:extLst>
          </p:cNvPr>
          <p:cNvSpPr/>
          <p:nvPr/>
        </p:nvSpPr>
        <p:spPr>
          <a:xfrm>
            <a:off x="4663522" y="5964266"/>
            <a:ext cx="2231701" cy="707886"/>
          </a:xfrm>
          <a:prstGeom prst="rect">
            <a:avLst/>
          </a:prstGeom>
          <a:noFill/>
        </p:spPr>
        <p:txBody>
          <a:bodyPr wrap="none" lIns="91440" tIns="45720" rIns="91440" bIns="45720" anchor="t">
            <a:spAutoFit/>
          </a:bodyPr>
          <a:lstStyle/>
          <a:p>
            <a:pPr algn="ctr"/>
            <a:r>
              <a:rPr lang="en-US" sz="4000" dirty="0">
                <a:ln w="0"/>
                <a:effectLst>
                  <a:outerShdw blurRad="38100" dist="19050" dir="2700000" algn="tl" rotWithShape="0">
                    <a:schemeClr val="dk1">
                      <a:alpha val="40000"/>
                    </a:schemeClr>
                  </a:outerShdw>
                </a:effectLst>
              </a:rPr>
              <a:t>Miss</a:t>
            </a:r>
            <a:r>
              <a:rPr lang="en-US" sz="4000" b="0" cap="none" spc="0" dirty="0">
                <a:ln w="0"/>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Noel</a:t>
            </a:r>
            <a:endParaRPr lang="en-US" sz="4000" b="0" cap="none" spc="0" dirty="0">
              <a:ln w="0"/>
              <a:effectLst>
                <a:outerShdw blurRad="38100" dist="19050" dir="2700000" algn="tl" rotWithShape="0">
                  <a:prstClr val="black">
                    <a:alpha val="40000"/>
                  </a:prstClr>
                </a:outerShdw>
              </a:effectLst>
              <a:ea typeface="Calibri"/>
              <a:cs typeface="Calibri"/>
            </a:endParaRPr>
          </a:p>
        </p:txBody>
      </p:sp>
      <p:sp>
        <p:nvSpPr>
          <p:cNvPr id="13" name="Rectangle 12">
            <a:extLst>
              <a:ext uri="{FF2B5EF4-FFF2-40B4-BE49-F238E27FC236}">
                <a16:creationId xmlns:a16="http://schemas.microsoft.com/office/drawing/2014/main" id="{1DBED66A-9CD2-24DA-2C8C-626EE5C0BCA3}"/>
              </a:ext>
            </a:extLst>
          </p:cNvPr>
          <p:cNvSpPr/>
          <p:nvPr/>
        </p:nvSpPr>
        <p:spPr>
          <a:xfrm>
            <a:off x="430193" y="3636724"/>
            <a:ext cx="10015755" cy="1323439"/>
          </a:xfrm>
          <a:prstGeom prst="rect">
            <a:avLst/>
          </a:prstGeom>
          <a:noFill/>
        </p:spPr>
        <p:txBody>
          <a:bodyPr wrap="none" lIns="91440" tIns="45720" rIns="91440" bIns="45720" anchor="t">
            <a:spAutoFit/>
          </a:bodyPr>
          <a:lstStyle/>
          <a:p>
            <a:r>
              <a:rPr lang="en-US" sz="4000" b="0" cap="none" spc="0" dirty="0" err="1">
                <a:ln w="0"/>
                <a:effectLst>
                  <a:outerShdw blurRad="38100" dist="19050" dir="2700000" algn="tl" rotWithShape="0">
                    <a:schemeClr val="dk1">
                      <a:alpha val="40000"/>
                    </a:schemeClr>
                  </a:outerShdw>
                </a:effectLst>
              </a:rPr>
              <a:t>Mrs</a:t>
            </a:r>
            <a:r>
              <a:rPr lang="en-US" sz="4000" b="0" cap="none" spc="0" dirty="0">
                <a:ln w="0"/>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Evans</a:t>
            </a:r>
            <a:r>
              <a:rPr lang="en-US" sz="4000" b="0" cap="none" spc="0" dirty="0">
                <a:ln w="0"/>
                <a:effectLst>
                  <a:outerShdw blurRad="38100" dist="19050" dir="2700000" algn="tl" rotWithShape="0">
                    <a:schemeClr val="dk1">
                      <a:alpha val="40000"/>
                    </a:schemeClr>
                  </a:outerShdw>
                </a:effectLst>
              </a:rPr>
              <a:t> (Monday</a:t>
            </a:r>
            <a:r>
              <a:rPr lang="en-US" sz="4000" dirty="0">
                <a:ln w="0"/>
                <a:effectLst>
                  <a:outerShdw blurRad="38100" dist="19050" dir="2700000" algn="tl" rotWithShape="0">
                    <a:schemeClr val="dk1">
                      <a:alpha val="40000"/>
                    </a:schemeClr>
                  </a:outerShdw>
                </a:effectLst>
              </a:rPr>
              <a:t>,</a:t>
            </a:r>
            <a:r>
              <a:rPr lang="en-US" sz="4000" b="0" cap="none" spc="0" dirty="0">
                <a:ln w="0"/>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Tuesday, Thursday, Friday </a:t>
            </a:r>
            <a:r>
              <a:rPr lang="en-US" sz="4000" b="0" cap="none" spc="0" dirty="0">
                <a:ln w="0"/>
                <a:effectLst>
                  <a:outerShdw blurRad="38100" dist="19050" dir="2700000" algn="tl" rotWithShape="0">
                    <a:schemeClr val="dk1">
                      <a:alpha val="40000"/>
                    </a:schemeClr>
                  </a:outerShdw>
                </a:effectLst>
              </a:rPr>
              <a:t>)</a:t>
            </a:r>
            <a:endParaRPr lang="en-US" dirty="0">
              <a:ea typeface="Calibri" panose="020F0502020204030204"/>
              <a:cs typeface="Calibri" panose="020F0502020204030204"/>
            </a:endParaRPr>
          </a:p>
          <a:p>
            <a:r>
              <a:rPr lang="en-US" sz="4000" dirty="0" err="1">
                <a:ln w="0"/>
                <a:effectLst>
                  <a:outerShdw blurRad="38100" dist="19050" dir="2700000" algn="tl" rotWithShape="0">
                    <a:prstClr val="black">
                      <a:alpha val="40000"/>
                    </a:prstClr>
                  </a:outerShdw>
                </a:effectLst>
                <a:ea typeface="Calibri"/>
                <a:cs typeface="Calibri"/>
              </a:rPr>
              <a:t>Mr</a:t>
            </a:r>
            <a:r>
              <a:rPr lang="en-US" sz="4000" dirty="0">
                <a:ln w="0"/>
                <a:effectLst>
                  <a:outerShdw blurRad="38100" dist="19050" dir="2700000" algn="tl" rotWithShape="0">
                    <a:prstClr val="black">
                      <a:alpha val="40000"/>
                    </a:prstClr>
                  </a:outerShdw>
                </a:effectLst>
                <a:ea typeface="Calibri"/>
                <a:cs typeface="Calibri"/>
              </a:rPr>
              <a:t> Wright Wednesday</a:t>
            </a:r>
            <a:endParaRPr lang="en-US" sz="4000" dirty="0" err="1">
              <a:ln w="0"/>
              <a:effectLst>
                <a:outerShdw blurRad="38100" dist="19050" dir="2700000" algn="tl" rotWithShape="0">
                  <a:prstClr val="black">
                    <a:alpha val="40000"/>
                  </a:prstClr>
                </a:outerShdw>
              </a:effectLst>
              <a:ea typeface="Calibri"/>
              <a:cs typeface="Calibri"/>
            </a:endParaRPr>
          </a:p>
        </p:txBody>
      </p:sp>
    </p:spTree>
    <p:extLst>
      <p:ext uri="{BB962C8B-B14F-4D97-AF65-F5344CB8AC3E}">
        <p14:creationId xmlns:p14="http://schemas.microsoft.com/office/powerpoint/2010/main" val="3403649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background with black text&#10;&#10;Description automatically generated">
            <a:extLst>
              <a:ext uri="{FF2B5EF4-FFF2-40B4-BE49-F238E27FC236}">
                <a16:creationId xmlns:a16="http://schemas.microsoft.com/office/drawing/2014/main" id="{897333FF-F392-9CC6-C782-2FDD58561E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723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48" y="28750"/>
            <a:ext cx="10972800" cy="1143000"/>
          </a:xfrm>
        </p:spPr>
        <p:txBody>
          <a:bodyPr>
            <a:normAutofit/>
          </a:bodyPr>
          <a:lstStyle/>
          <a:p>
            <a:r>
              <a:rPr lang="en-GB" dirty="0">
                <a:latin typeface="Century Gothic" panose="020B0502020202020204" pitchFamily="34" charset="0"/>
              </a:rPr>
              <a:t>Our Values</a:t>
            </a:r>
          </a:p>
        </p:txBody>
      </p:sp>
      <p:sp>
        <p:nvSpPr>
          <p:cNvPr id="3" name="Content Placeholder 2"/>
          <p:cNvSpPr>
            <a:spLocks noGrp="1"/>
          </p:cNvSpPr>
          <p:nvPr>
            <p:ph idx="1"/>
          </p:nvPr>
        </p:nvSpPr>
        <p:spPr>
          <a:xfrm>
            <a:off x="212016" y="1054499"/>
            <a:ext cx="10972800" cy="4389120"/>
          </a:xfrm>
        </p:spPr>
        <p:txBody>
          <a:bodyPr>
            <a:normAutofit/>
          </a:bodyPr>
          <a:lstStyle/>
          <a:p>
            <a:r>
              <a:rPr lang="en-US" sz="2000" dirty="0">
                <a:latin typeface="Century Gothic" panose="020B0502020202020204" pitchFamily="34" charset="0"/>
              </a:rPr>
              <a:t>Each half term, we will focus on one of our A.S.P.I.R.E. values. Certificates are given during Aspire assemblies to children who have shown this value throughout the week.</a:t>
            </a:r>
            <a:r>
              <a:rPr lang="en-US" sz="2000" b="1" dirty="0">
                <a:latin typeface="Century Gothic" panose="020B0502020202020204" pitchFamily="34" charset="0"/>
              </a:rPr>
              <a:t>  </a:t>
            </a:r>
            <a:endParaRPr lang="en-US" sz="1600" dirty="0">
              <a:latin typeface="Century Gothic" panose="020B0502020202020204" pitchFamily="34" charset="0"/>
            </a:endParaRPr>
          </a:p>
          <a:p>
            <a:pPr marL="0" indent="0">
              <a:buNone/>
            </a:pPr>
            <a:r>
              <a:rPr lang="en-US" sz="2000" b="1" dirty="0">
                <a:solidFill>
                  <a:srgbClr val="0070C0"/>
                </a:solidFill>
                <a:latin typeface="Century Gothic" panose="020B0502020202020204" pitchFamily="34" charset="0"/>
              </a:rPr>
              <a:t>Achieve</a:t>
            </a:r>
            <a:r>
              <a:rPr lang="en-US" sz="2000" b="1" dirty="0">
                <a:latin typeface="Century Gothic" panose="020B0502020202020204" pitchFamily="34" charset="0"/>
              </a:rPr>
              <a:t>, </a:t>
            </a:r>
            <a:r>
              <a:rPr lang="en-US" sz="2000" b="1" dirty="0">
                <a:solidFill>
                  <a:srgbClr val="00B050"/>
                </a:solidFill>
                <a:latin typeface="Century Gothic" panose="020B0502020202020204" pitchFamily="34" charset="0"/>
              </a:rPr>
              <a:t>Support</a:t>
            </a:r>
            <a:r>
              <a:rPr lang="en-US" sz="2000" b="1" dirty="0">
                <a:latin typeface="Century Gothic" panose="020B0502020202020204" pitchFamily="34" charset="0"/>
              </a:rPr>
              <a:t>, </a:t>
            </a:r>
            <a:r>
              <a:rPr lang="en-US" sz="2000" b="1" dirty="0">
                <a:solidFill>
                  <a:srgbClr val="0070C0"/>
                </a:solidFill>
                <a:latin typeface="Century Gothic" panose="020B0502020202020204" pitchFamily="34" charset="0"/>
              </a:rPr>
              <a:t>Pride</a:t>
            </a:r>
            <a:r>
              <a:rPr lang="en-US" sz="2000" b="1" dirty="0">
                <a:latin typeface="Century Gothic" panose="020B0502020202020204" pitchFamily="34" charset="0"/>
              </a:rPr>
              <a:t>, </a:t>
            </a:r>
            <a:r>
              <a:rPr lang="en-US" sz="2000" b="1" dirty="0">
                <a:solidFill>
                  <a:srgbClr val="FFC000"/>
                </a:solidFill>
                <a:latin typeface="Century Gothic" panose="020B0502020202020204" pitchFamily="34" charset="0"/>
              </a:rPr>
              <a:t>Inspire</a:t>
            </a:r>
            <a:r>
              <a:rPr lang="en-US" sz="2000" b="1" dirty="0">
                <a:latin typeface="Century Gothic" panose="020B0502020202020204" pitchFamily="34" charset="0"/>
              </a:rPr>
              <a:t>, </a:t>
            </a:r>
            <a:r>
              <a:rPr lang="en-US" sz="2000" b="1" dirty="0">
                <a:solidFill>
                  <a:srgbClr val="FF0000"/>
                </a:solidFill>
                <a:latin typeface="Century Gothic" panose="020B0502020202020204" pitchFamily="34" charset="0"/>
              </a:rPr>
              <a:t>Respect</a:t>
            </a:r>
            <a:r>
              <a:rPr lang="en-US" sz="2000" b="1" dirty="0">
                <a:latin typeface="Century Gothic" panose="020B0502020202020204" pitchFamily="34" charset="0"/>
              </a:rPr>
              <a:t>, </a:t>
            </a:r>
            <a:r>
              <a:rPr lang="en-US" sz="2000" b="1" dirty="0">
                <a:solidFill>
                  <a:srgbClr val="0070C0"/>
                </a:solidFill>
                <a:latin typeface="Century Gothic" panose="020B0502020202020204" pitchFamily="34" charset="0"/>
              </a:rPr>
              <a:t>Enjoy</a:t>
            </a:r>
            <a:endParaRPr lang="en-US" sz="1600" dirty="0">
              <a:solidFill>
                <a:srgbClr val="0070C0"/>
              </a:solidFill>
              <a:latin typeface="Century Gothic" panose="020B0502020202020204" pitchFamily="34" charset="0"/>
            </a:endParaRPr>
          </a:p>
          <a:p>
            <a:pPr marL="0" indent="0">
              <a:buNone/>
            </a:pPr>
            <a:r>
              <a:rPr lang="en-US" sz="1600" dirty="0">
                <a:latin typeface="Century Gothic" panose="020B0502020202020204" pitchFamily="34" charset="0"/>
              </a:rPr>
              <a:t/>
            </a:r>
            <a:br>
              <a:rPr lang="en-US" sz="1600" dirty="0">
                <a:latin typeface="Century Gothic" panose="020B0502020202020204" pitchFamily="34" charset="0"/>
              </a:rPr>
            </a:br>
            <a:r>
              <a:rPr lang="en-US" sz="2000" u="sng" dirty="0">
                <a:latin typeface="Century Gothic" panose="020B0502020202020204" pitchFamily="34" charset="0"/>
              </a:rPr>
              <a:t>The Aspire Animals</a:t>
            </a:r>
            <a:endParaRPr lang="en-US" sz="1600" dirty="0">
              <a:latin typeface="Century Gothic" panose="020B0502020202020204" pitchFamily="34" charset="0"/>
            </a:endParaRPr>
          </a:p>
          <a:p>
            <a:r>
              <a:rPr lang="en-US" sz="2000" dirty="0">
                <a:latin typeface="Century Gothic" panose="020B0502020202020204" pitchFamily="34" charset="0"/>
              </a:rPr>
              <a:t>In 2021, we introduced the Aspire animals to help our children understand our school values. The animals were designed by the children and are displayed in classrooms throughout the school. </a:t>
            </a:r>
            <a:endParaRPr lang="en-US" sz="1600" dirty="0">
              <a:latin typeface="Century Gothic" panose="020B0502020202020204" pitchFamily="34" charset="0"/>
            </a:endParaRPr>
          </a:p>
          <a:p>
            <a:pPr marL="0" indent="0">
              <a:buNone/>
            </a:pPr>
            <a:r>
              <a:rPr lang="en-US" sz="1600" dirty="0">
                <a:latin typeface="Century Gothic" panose="020B0502020202020204" pitchFamily="34" charset="0"/>
              </a:rPr>
              <a:t/>
            </a:r>
            <a:br>
              <a:rPr lang="en-US" sz="1600" dirty="0">
                <a:latin typeface="Century Gothic" panose="020B0502020202020204" pitchFamily="34" charset="0"/>
              </a:rPr>
            </a:br>
            <a:endParaRPr lang="en-GB" sz="1600"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3710750" y="3683514"/>
            <a:ext cx="4316484" cy="2061137"/>
          </a:xfrm>
          <a:prstGeom prst="rect">
            <a:avLst/>
          </a:prstGeom>
        </p:spPr>
      </p:pic>
      <p:pic>
        <p:nvPicPr>
          <p:cNvPr id="7" name="Picture 6" descr="Warrender Doc footer.png"/>
          <p:cNvPicPr/>
          <p:nvPr/>
        </p:nvPicPr>
        <p:blipFill>
          <a:blip r:embed="rId4"/>
          <a:stretch>
            <a:fillRect/>
          </a:stretch>
        </p:blipFill>
        <p:spPr>
          <a:xfrm>
            <a:off x="2392117" y="5644397"/>
            <a:ext cx="7124700" cy="1012825"/>
          </a:xfrm>
          <a:prstGeom prst="rect">
            <a:avLst/>
          </a:prstGeom>
        </p:spPr>
      </p:pic>
      <p:pic>
        <p:nvPicPr>
          <p:cNvPr id="8" name="Picture 7" descr="https://lh5.googleusercontent.com/St_Vg3PJO1t4ZF7gEWxMAImqi50oaWeC7OT64Dyz2H2wM4paCC-s2FwmYg6jzsV0ZQJLXKoWS-pNY1NkiQ-6cqIr7uY_wl8b_cseJL2s3Pc875uTRtk51REJ29dBLKEvFk3wRT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8720" y="197924"/>
            <a:ext cx="1461656" cy="1119676"/>
          </a:xfrm>
          <a:prstGeom prst="rect">
            <a:avLst/>
          </a:prstGeom>
          <a:noFill/>
          <a:ln>
            <a:noFill/>
          </a:ln>
        </p:spPr>
      </p:pic>
    </p:spTree>
    <p:extLst>
      <p:ext uri="{BB962C8B-B14F-4D97-AF65-F5344CB8AC3E}">
        <p14:creationId xmlns:p14="http://schemas.microsoft.com/office/powerpoint/2010/main" val="3145418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rrender Doc footer.png"/>
          <p:cNvPicPr/>
          <p:nvPr/>
        </p:nvPicPr>
        <p:blipFill>
          <a:blip r:embed="rId3"/>
          <a:stretch>
            <a:fillRect/>
          </a:stretch>
        </p:blipFill>
        <p:spPr>
          <a:xfrm>
            <a:off x="2392117" y="5644397"/>
            <a:ext cx="7124700" cy="1012825"/>
          </a:xfrm>
          <a:prstGeom prst="rect">
            <a:avLst/>
          </a:prstGeom>
        </p:spPr>
      </p:pic>
      <p:pic>
        <p:nvPicPr>
          <p:cNvPr id="8" name="Picture 7" descr="https://lh5.googleusercontent.com/St_Vg3PJO1t4ZF7gEWxMAImqi50oaWeC7OT64Dyz2H2wM4paCC-s2FwmYg6jzsV0ZQJLXKoWS-pNY1NkiQ-6cqIr7uY_wl8b_cseJL2s3Pc875uTRtk51REJ29dBLKEvFk3wRT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8720" y="197924"/>
            <a:ext cx="1461656" cy="1119676"/>
          </a:xfrm>
          <a:prstGeom prst="rect">
            <a:avLst/>
          </a:prstGeom>
          <a:noFill/>
          <a:ln>
            <a:noFill/>
          </a:ln>
        </p:spPr>
      </p:pic>
      <p:pic>
        <p:nvPicPr>
          <p:cNvPr id="10" name="Picture 9"/>
          <p:cNvPicPr>
            <a:picLocks noChangeAspect="1"/>
          </p:cNvPicPr>
          <p:nvPr/>
        </p:nvPicPr>
        <p:blipFill>
          <a:blip r:embed="rId5"/>
          <a:stretch>
            <a:fillRect/>
          </a:stretch>
        </p:blipFill>
        <p:spPr>
          <a:xfrm>
            <a:off x="168469" y="1638290"/>
            <a:ext cx="2593975" cy="3687385"/>
          </a:xfrm>
          <a:prstGeom prst="rect">
            <a:avLst/>
          </a:prstGeom>
        </p:spPr>
      </p:pic>
      <p:pic>
        <p:nvPicPr>
          <p:cNvPr id="9" name="Picture 8"/>
          <p:cNvPicPr>
            <a:picLocks noChangeAspect="1"/>
          </p:cNvPicPr>
          <p:nvPr/>
        </p:nvPicPr>
        <p:blipFill>
          <a:blip r:embed="rId6"/>
          <a:stretch>
            <a:fillRect/>
          </a:stretch>
        </p:blipFill>
        <p:spPr>
          <a:xfrm>
            <a:off x="3140861" y="1654183"/>
            <a:ext cx="2693983" cy="3800500"/>
          </a:xfrm>
          <a:prstGeom prst="rect">
            <a:avLst/>
          </a:prstGeom>
        </p:spPr>
      </p:pic>
      <p:pic>
        <p:nvPicPr>
          <p:cNvPr id="11" name="Picture 10"/>
          <p:cNvPicPr>
            <a:picLocks noChangeAspect="1"/>
          </p:cNvPicPr>
          <p:nvPr/>
        </p:nvPicPr>
        <p:blipFill>
          <a:blip r:embed="rId7"/>
          <a:stretch>
            <a:fillRect/>
          </a:stretch>
        </p:blipFill>
        <p:spPr>
          <a:xfrm>
            <a:off x="6024053" y="1654183"/>
            <a:ext cx="2598169" cy="3655601"/>
          </a:xfrm>
          <a:prstGeom prst="rect">
            <a:avLst/>
          </a:prstGeom>
        </p:spPr>
      </p:pic>
      <p:pic>
        <p:nvPicPr>
          <p:cNvPr id="12" name="Picture 11"/>
          <p:cNvPicPr>
            <a:picLocks noChangeAspect="1"/>
          </p:cNvPicPr>
          <p:nvPr/>
        </p:nvPicPr>
        <p:blipFill>
          <a:blip r:embed="rId8"/>
          <a:stretch>
            <a:fillRect/>
          </a:stretch>
        </p:blipFill>
        <p:spPr>
          <a:xfrm>
            <a:off x="9000639" y="1654184"/>
            <a:ext cx="2610174" cy="3655601"/>
          </a:xfrm>
          <a:prstGeom prst="rect">
            <a:avLst/>
          </a:prstGeom>
        </p:spPr>
      </p:pic>
      <p:sp>
        <p:nvSpPr>
          <p:cNvPr id="13" name="Rectangle 12"/>
          <p:cNvSpPr/>
          <p:nvPr/>
        </p:nvSpPr>
        <p:spPr>
          <a:xfrm>
            <a:off x="4722094" y="573096"/>
            <a:ext cx="3964547" cy="584775"/>
          </a:xfrm>
          <a:prstGeom prst="rect">
            <a:avLst/>
          </a:prstGeom>
        </p:spPr>
        <p:txBody>
          <a:bodyPr wrap="none">
            <a:spAutoFit/>
          </a:bodyPr>
          <a:lstStyle/>
          <a:p>
            <a:r>
              <a:rPr lang="en-GB" sz="3200" b="1" u="sng" dirty="0">
                <a:latin typeface="Century Gothic" panose="020B0502020202020204" pitchFamily="34" charset="0"/>
              </a:rPr>
              <a:t>Zones of regulation</a:t>
            </a:r>
            <a:endParaRPr lang="en-GB" sz="3200" dirty="0"/>
          </a:p>
        </p:txBody>
      </p:sp>
    </p:spTree>
    <p:extLst>
      <p:ext uri="{BB962C8B-B14F-4D97-AF65-F5344CB8AC3E}">
        <p14:creationId xmlns:p14="http://schemas.microsoft.com/office/powerpoint/2010/main" val="3047491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444" y="396835"/>
            <a:ext cx="7471955" cy="5078313"/>
          </a:xfrm>
          <a:prstGeom prst="rect">
            <a:avLst/>
          </a:prstGeom>
          <a:noFill/>
        </p:spPr>
        <p:txBody>
          <a:bodyPr wrap="square" lIns="91440" tIns="45720" rIns="91440" bIns="45720" rtlCol="0" anchor="t">
            <a:spAutoFit/>
          </a:bodyPr>
          <a:lstStyle/>
          <a:p>
            <a:pPr algn="ctr"/>
            <a:r>
              <a:rPr lang="en-GB" sz="3200" b="1" u="sng" dirty="0">
                <a:latin typeface="Century Gothic" panose="020B0502020202020204" pitchFamily="34" charset="0"/>
              </a:rPr>
              <a:t>Behaviour</a:t>
            </a:r>
          </a:p>
          <a:p>
            <a:pPr algn="ctr"/>
            <a:endParaRPr lang="en-GB" sz="3200" b="1" u="sng" dirty="0">
              <a:latin typeface="Century Gothic" panose="020B0502020202020204" pitchFamily="34" charset="0"/>
            </a:endParaRPr>
          </a:p>
          <a:p>
            <a:r>
              <a:rPr lang="en-GB" sz="2600" dirty="0">
                <a:latin typeface="Century Gothic" panose="020B0502020202020204" pitchFamily="34" charset="0"/>
              </a:rPr>
              <a:t>- Positive behaviour system</a:t>
            </a:r>
          </a:p>
          <a:p>
            <a:pPr marL="457200" indent="-457200">
              <a:buFontTx/>
              <a:buChar char="-"/>
            </a:pPr>
            <a:r>
              <a:rPr lang="en-GB" sz="2600" dirty="0">
                <a:latin typeface="Century Gothic" panose="020B0502020202020204" pitchFamily="34" charset="0"/>
              </a:rPr>
              <a:t>We have a weekly Aspire assembly where up to 2 children from each class can be awarded a certificate, linking to that half terms aspire value and a wild card</a:t>
            </a:r>
          </a:p>
          <a:p>
            <a:pPr marL="457200" indent="-457200">
              <a:buFontTx/>
              <a:buChar char="-"/>
            </a:pPr>
            <a:r>
              <a:rPr lang="en-GB" sz="2600" dirty="0">
                <a:latin typeface="Century Gothic"/>
              </a:rPr>
              <a:t>3 school rules and sorry scripts</a:t>
            </a:r>
          </a:p>
          <a:p>
            <a:pPr marL="457200" indent="-457200">
              <a:buFontTx/>
              <a:buChar char="-"/>
            </a:pPr>
            <a:r>
              <a:rPr lang="en-GB" sz="2600" dirty="0">
                <a:latin typeface="Century Gothic"/>
              </a:rPr>
              <a:t>School Behaviour Policy -Level 1-5  stages for poor choices</a:t>
            </a:r>
          </a:p>
          <a:p>
            <a:pPr marL="457200" indent="-457200">
              <a:buFontTx/>
              <a:buChar char="-"/>
            </a:pPr>
            <a:r>
              <a:rPr lang="en-GB" sz="2600" dirty="0">
                <a:latin typeface="Century Gothic"/>
              </a:rPr>
              <a:t>Mobile phones</a:t>
            </a:r>
          </a:p>
          <a:p>
            <a:pPr marL="457200" indent="-457200">
              <a:buFontTx/>
              <a:buChar char="-"/>
            </a:pPr>
            <a:r>
              <a:rPr lang="en-GB" sz="2600" dirty="0">
                <a:latin typeface="Century Gothic"/>
              </a:rPr>
              <a:t>Inappropriate use of social media </a:t>
            </a:r>
            <a:endParaRPr lang="en-GB" sz="2600" dirty="0">
              <a:latin typeface="Century Gothic" panose="020B0502020202020204" pitchFamily="34" charset="0"/>
            </a:endParaRPr>
          </a:p>
        </p:txBody>
      </p:sp>
      <p:pic>
        <p:nvPicPr>
          <p:cNvPr id="4" name="Picture 3"/>
          <p:cNvPicPr>
            <a:picLocks noChangeAspect="1"/>
          </p:cNvPicPr>
          <p:nvPr/>
        </p:nvPicPr>
        <p:blipFill>
          <a:blip r:embed="rId2"/>
          <a:stretch>
            <a:fillRect/>
          </a:stretch>
        </p:blipFill>
        <p:spPr>
          <a:xfrm>
            <a:off x="3879124" y="6076950"/>
            <a:ext cx="5295900" cy="781050"/>
          </a:xfrm>
          <a:prstGeom prst="rect">
            <a:avLst/>
          </a:prstGeom>
        </p:spPr>
      </p:pic>
      <p:pic>
        <p:nvPicPr>
          <p:cNvPr id="3" name="Picture 2"/>
          <p:cNvPicPr>
            <a:picLocks noChangeAspect="1"/>
          </p:cNvPicPr>
          <p:nvPr/>
        </p:nvPicPr>
        <p:blipFill>
          <a:blip r:embed="rId3"/>
          <a:stretch>
            <a:fillRect/>
          </a:stretch>
        </p:blipFill>
        <p:spPr>
          <a:xfrm>
            <a:off x="9880600" y="396836"/>
            <a:ext cx="1244544" cy="1751814"/>
          </a:xfrm>
          <a:prstGeom prst="rect">
            <a:avLst/>
          </a:prstGeom>
        </p:spPr>
      </p:pic>
      <p:pic>
        <p:nvPicPr>
          <p:cNvPr id="5" name="Picture 2" descr="ClassDojo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8845" y="5417952"/>
            <a:ext cx="1116299" cy="11162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993842" y="2313399"/>
            <a:ext cx="4096557" cy="2995202"/>
            <a:chOff x="618067" y="1181285"/>
            <a:chExt cx="4309533" cy="3282012"/>
          </a:xfrm>
        </p:grpSpPr>
        <p:sp>
          <p:nvSpPr>
            <p:cNvPr id="7" name="Rectangle 6"/>
            <p:cNvSpPr/>
            <p:nvPr/>
          </p:nvSpPr>
          <p:spPr>
            <a:xfrm>
              <a:off x="929485" y="1234640"/>
              <a:ext cx="3761286" cy="461665"/>
            </a:xfrm>
            <a:prstGeom prst="rect">
              <a:avLst/>
            </a:prstGeom>
            <a:noFill/>
          </p:spPr>
          <p:txBody>
            <a:bodyPr wrap="non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3 ASPIRE certificates weekly</a:t>
              </a:r>
            </a:p>
          </p:txBody>
        </p:sp>
        <p:grpSp>
          <p:nvGrpSpPr>
            <p:cNvPr id="8" name="Group 7"/>
            <p:cNvGrpSpPr/>
            <p:nvPr/>
          </p:nvGrpSpPr>
          <p:grpSpPr>
            <a:xfrm>
              <a:off x="847751" y="1696305"/>
              <a:ext cx="3843020" cy="1181100"/>
              <a:chOff x="0" y="0"/>
              <a:chExt cx="6263987" cy="1397255"/>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9530" t="50729" r="19030" b="39059"/>
              <a:stretch/>
            </p:blipFill>
            <p:spPr bwMode="auto">
              <a:xfrm>
                <a:off x="1822863" y="0"/>
                <a:ext cx="2683510" cy="417830"/>
              </a:xfrm>
              <a:prstGeom prst="rect">
                <a:avLst/>
              </a:prstGeom>
              <a:ln>
                <a:noFill/>
              </a:ln>
              <a:extLst>
                <a:ext uri="{53640926-AAD7-44D8-BBD7-CCE9431645EC}">
                  <a14:shadowObscured xmlns:a14="http://schemas.microsoft.com/office/drawing/2010/main"/>
                </a:ext>
              </a:extLst>
            </p:spPr>
          </p:pic>
          <p:grpSp>
            <p:nvGrpSpPr>
              <p:cNvPr id="12" name="Group 11"/>
              <p:cNvGrpSpPr/>
              <p:nvPr/>
            </p:nvGrpSpPr>
            <p:grpSpPr>
              <a:xfrm>
                <a:off x="0" y="480950"/>
                <a:ext cx="6263987" cy="916305"/>
                <a:chOff x="0" y="0"/>
                <a:chExt cx="6263987" cy="916305"/>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140710" cy="91630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8837" y="29688"/>
                  <a:ext cx="3105150" cy="868680"/>
                </a:xfrm>
                <a:prstGeom prst="rect">
                  <a:avLst/>
                </a:prstGeom>
              </p:spPr>
            </p:pic>
          </p:grpSp>
        </p:grpSp>
        <p:pic>
          <p:nvPicPr>
            <p:cNvPr id="9" name="Picture 8"/>
            <p:cNvPicPr>
              <a:picLocks noChangeAspect="1"/>
            </p:cNvPicPr>
            <p:nvPr/>
          </p:nvPicPr>
          <p:blipFill>
            <a:blip r:embed="rId8"/>
            <a:stretch>
              <a:fillRect/>
            </a:stretch>
          </p:blipFill>
          <p:spPr>
            <a:xfrm>
              <a:off x="1798292" y="2985870"/>
              <a:ext cx="1974876" cy="1282196"/>
            </a:xfrm>
            <a:prstGeom prst="rect">
              <a:avLst/>
            </a:prstGeom>
          </p:spPr>
        </p:pic>
        <p:sp>
          <p:nvSpPr>
            <p:cNvPr id="10" name="Rounded Rectangle 9"/>
            <p:cNvSpPr/>
            <p:nvPr/>
          </p:nvSpPr>
          <p:spPr>
            <a:xfrm>
              <a:off x="618067" y="1181285"/>
              <a:ext cx="4309533" cy="328201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pic>
        <p:nvPicPr>
          <p:cNvPr id="15" name="Picture 14">
            <a:extLst>
              <a:ext uri="{FF2B5EF4-FFF2-40B4-BE49-F238E27FC236}">
                <a16:creationId xmlns:a16="http://schemas.microsoft.com/office/drawing/2014/main" id="{F028B7D4-D439-9DD2-7BDB-CAEA5743AA9F}"/>
              </a:ext>
            </a:extLst>
          </p:cNvPr>
          <p:cNvPicPr>
            <a:picLocks noChangeAspect="1"/>
          </p:cNvPicPr>
          <p:nvPr/>
        </p:nvPicPr>
        <p:blipFill>
          <a:blip r:embed="rId9"/>
          <a:stretch>
            <a:fillRect/>
          </a:stretch>
        </p:blipFill>
        <p:spPr>
          <a:xfrm>
            <a:off x="7993843" y="465614"/>
            <a:ext cx="1192991" cy="1683035"/>
          </a:xfrm>
          <a:prstGeom prst="rect">
            <a:avLst/>
          </a:prstGeom>
        </p:spPr>
      </p:pic>
    </p:spTree>
    <p:extLst>
      <p:ext uri="{BB962C8B-B14F-4D97-AF65-F5344CB8AC3E}">
        <p14:creationId xmlns:p14="http://schemas.microsoft.com/office/powerpoint/2010/main" val="370196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90" y="343774"/>
            <a:ext cx="10972800" cy="1143000"/>
          </a:xfrm>
        </p:spPr>
        <p:txBody>
          <a:bodyPr>
            <a:normAutofit/>
          </a:bodyPr>
          <a:lstStyle/>
          <a:p>
            <a:r>
              <a:rPr lang="en-GB" dirty="0">
                <a:latin typeface="Century Gothic" panose="020B0502020202020204" pitchFamily="34" charset="0"/>
              </a:rPr>
              <a:t>How we teach? </a:t>
            </a:r>
          </a:p>
        </p:txBody>
      </p:sp>
      <p:pic>
        <p:nvPicPr>
          <p:cNvPr id="2050" name="Picture 2" descr="Tex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138" y="-10271125"/>
            <a:ext cx="44386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Learning Pit sur Twitter : &quot;Our site we have a range of fabulous FREE  resources for you to use to help get engaged within the #LearningPit! Learn  more about how be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5490" y="343774"/>
            <a:ext cx="3814997" cy="381499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5"/>
          <a:stretch>
            <a:fillRect/>
          </a:stretch>
        </p:blipFill>
        <p:spPr>
          <a:xfrm>
            <a:off x="9828213" y="4158771"/>
            <a:ext cx="1933575" cy="1454696"/>
          </a:xfrm>
          <a:prstGeom prst="rect">
            <a:avLst/>
          </a:prstGeom>
        </p:spPr>
      </p:pic>
      <p:sp>
        <p:nvSpPr>
          <p:cNvPr id="9" name="Content Placeholder 2"/>
          <p:cNvSpPr txBox="1">
            <a:spLocks/>
          </p:cNvSpPr>
          <p:nvPr/>
        </p:nvSpPr>
        <p:spPr>
          <a:xfrm>
            <a:off x="570999" y="1684473"/>
            <a:ext cx="5514491" cy="2982120"/>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defTabSz="914400">
              <a:buFont typeface="Wingdings 2"/>
              <a:buNone/>
            </a:pPr>
            <a:r>
              <a:rPr lang="en-GB" dirty="0">
                <a:latin typeface="Century Gothic" panose="020B0502020202020204" pitchFamily="34" charset="0"/>
              </a:rPr>
              <a:t>In order to make learning accessible for all children, we use different techniques such as the Learning Pit and F.A.I.L. These are displayed within the classroom so they can help the children be successful in their learning everyday. </a:t>
            </a:r>
          </a:p>
        </p:txBody>
      </p:sp>
      <p:pic>
        <p:nvPicPr>
          <p:cNvPr id="10" name="Picture 9" descr="Warrender Doc footer.png"/>
          <p:cNvPicPr/>
          <p:nvPr/>
        </p:nvPicPr>
        <p:blipFill>
          <a:blip r:embed="rId6"/>
          <a:stretch>
            <a:fillRect/>
          </a:stretch>
        </p:blipFill>
        <p:spPr>
          <a:xfrm>
            <a:off x="2392117" y="5644397"/>
            <a:ext cx="7124700" cy="1012825"/>
          </a:xfrm>
          <a:prstGeom prst="rect">
            <a:avLst/>
          </a:prstGeom>
        </p:spPr>
      </p:pic>
      <p:pic>
        <p:nvPicPr>
          <p:cNvPr id="11" name="Picture 10" descr="https://lh5.googleusercontent.com/St_Vg3PJO1t4ZF7gEWxMAImqi50oaWeC7OT64Dyz2H2wM4paCC-s2FwmYg6jzsV0ZQJLXKoWS-pNY1NkiQ-6cqIr7uY_wl8b_cseJL2s3Pc875uTRtk51REJ29dBLKEvFk3wRTGO"/>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3522" y="154920"/>
            <a:ext cx="1461656" cy="1119676"/>
          </a:xfrm>
          <a:prstGeom prst="rect">
            <a:avLst/>
          </a:prstGeom>
          <a:noFill/>
          <a:ln>
            <a:noFill/>
          </a:ln>
        </p:spPr>
      </p:pic>
    </p:spTree>
    <p:extLst>
      <p:ext uri="{BB962C8B-B14F-4D97-AF65-F5344CB8AC3E}">
        <p14:creationId xmlns:p14="http://schemas.microsoft.com/office/powerpoint/2010/main" val="3468827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6022"/>
            <a:ext cx="10972800" cy="1143000"/>
          </a:xfrm>
        </p:spPr>
        <p:txBody>
          <a:bodyPr>
            <a:normAutofit/>
          </a:bodyPr>
          <a:lstStyle/>
          <a:p>
            <a:r>
              <a:rPr lang="en-GB" dirty="0">
                <a:latin typeface="Century Gothic" panose="020B0502020202020204" pitchFamily="34" charset="0"/>
              </a:rPr>
              <a:t>SOLO taxonomy </a:t>
            </a:r>
          </a:p>
        </p:txBody>
      </p:sp>
      <p:sp>
        <p:nvSpPr>
          <p:cNvPr id="3" name="Content Placeholder 2"/>
          <p:cNvSpPr>
            <a:spLocks noGrp="1"/>
          </p:cNvSpPr>
          <p:nvPr>
            <p:ph idx="1"/>
          </p:nvPr>
        </p:nvSpPr>
        <p:spPr>
          <a:xfrm>
            <a:off x="430212" y="1497150"/>
            <a:ext cx="10972800" cy="4389120"/>
          </a:xfrm>
        </p:spPr>
        <p:txBody>
          <a:bodyPr>
            <a:normAutofit/>
          </a:bodyPr>
          <a:lstStyle/>
          <a:p>
            <a:pPr marL="0" indent="0">
              <a:buNone/>
            </a:pPr>
            <a:r>
              <a:rPr lang="en-US" dirty="0">
                <a:latin typeface="Century Gothic" panose="020B0502020202020204" pitchFamily="34" charset="0"/>
              </a:rPr>
              <a:t>As a school, we recently included a pedagogical approach called Solo Taxonomy into our teaching. Each lesson is planned to follow a sequence through the following steps:</a:t>
            </a:r>
            <a:endParaRPr lang="en-GB" dirty="0">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430212" y="2809695"/>
            <a:ext cx="5981700" cy="3076575"/>
          </a:xfrm>
          <a:prstGeom prst="rect">
            <a:avLst/>
          </a:prstGeom>
        </p:spPr>
      </p:pic>
      <p:sp>
        <p:nvSpPr>
          <p:cNvPr id="6" name="Rectangle 5"/>
          <p:cNvSpPr/>
          <p:nvPr/>
        </p:nvSpPr>
        <p:spPr>
          <a:xfrm>
            <a:off x="6402827" y="2877375"/>
            <a:ext cx="5075895" cy="3518912"/>
          </a:xfrm>
          <a:prstGeom prst="rect">
            <a:avLst/>
          </a:prstGeom>
        </p:spPr>
        <p:txBody>
          <a:bodyPr wrap="square">
            <a:spAutoFit/>
          </a:bodyPr>
          <a:lstStyle/>
          <a:p>
            <a:pPr>
              <a:spcAft>
                <a:spcPts val="800"/>
              </a:spcAft>
            </a:pPr>
            <a:r>
              <a:rPr lang="en-US" sz="2000" dirty="0">
                <a:solidFill>
                  <a:srgbClr val="000000"/>
                </a:solidFill>
                <a:latin typeface="Century Gothic" panose="020B0502020202020204" pitchFamily="34" charset="0"/>
              </a:rPr>
              <a:t>Each lesson is planned in consideration with this pedagogy and helps support the children to achieve the main objective of the lesson. Not every child will reach all stages of the lesson, however the scaffolds have been planned to help them achieve as well as challenge and extend some learners. </a:t>
            </a:r>
            <a:endParaRPr lang="en-US" sz="2000" dirty="0">
              <a:latin typeface="Century Gothic" panose="020B0502020202020204" pitchFamily="34" charset="0"/>
            </a:endParaRPr>
          </a:p>
          <a:p>
            <a:r>
              <a:rPr lang="en-US" dirty="0">
                <a:latin typeface="Century Gothic" panose="020B0502020202020204" pitchFamily="34" charset="0"/>
              </a:rPr>
              <a:t/>
            </a:r>
            <a:br>
              <a:rPr lang="en-US" dirty="0">
                <a:latin typeface="Century Gothic" panose="020B0502020202020204" pitchFamily="34" charset="0"/>
              </a:rPr>
            </a:br>
            <a:endParaRPr lang="en-GB" dirty="0">
              <a:latin typeface="Century Gothic" panose="020B0502020202020204" pitchFamily="34" charset="0"/>
            </a:endParaRPr>
          </a:p>
        </p:txBody>
      </p:sp>
      <p:pic>
        <p:nvPicPr>
          <p:cNvPr id="8" name="Picture 7" descr="Warrender Doc footer.png"/>
          <p:cNvPicPr/>
          <p:nvPr/>
        </p:nvPicPr>
        <p:blipFill>
          <a:blip r:embed="rId4"/>
          <a:stretch>
            <a:fillRect/>
          </a:stretch>
        </p:blipFill>
        <p:spPr>
          <a:xfrm>
            <a:off x="2392117" y="5644397"/>
            <a:ext cx="7124700" cy="1012825"/>
          </a:xfrm>
          <a:prstGeom prst="rect">
            <a:avLst/>
          </a:prstGeom>
        </p:spPr>
      </p:pic>
      <p:pic>
        <p:nvPicPr>
          <p:cNvPr id="9" name="Picture 8" descr="https://lh5.googleusercontent.com/St_Vg3PJO1t4ZF7gEWxMAImqi50oaWeC7OT64Dyz2H2wM4paCC-s2FwmYg6jzsV0ZQJLXKoWS-pNY1NkiQ-6cqIr7uY_wl8b_cseJL2s3Pc875uTRtk51REJ29dBLKEvFk3wRT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0132" y="233989"/>
            <a:ext cx="1461656" cy="1119676"/>
          </a:xfrm>
          <a:prstGeom prst="rect">
            <a:avLst/>
          </a:prstGeom>
          <a:noFill/>
          <a:ln>
            <a:noFill/>
          </a:ln>
        </p:spPr>
      </p:pic>
    </p:spTree>
    <p:extLst>
      <p:ext uri="{BB962C8B-B14F-4D97-AF65-F5344CB8AC3E}">
        <p14:creationId xmlns:p14="http://schemas.microsoft.com/office/powerpoint/2010/main" val="903793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hletics (educational software)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348" y="4191573"/>
            <a:ext cx="2099321" cy="1479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Hurlingham Academy &gt; Students &gt; Bedrock Vocabul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5420" y="107492"/>
            <a:ext cx="3126732" cy="15633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urple M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600" y="1946740"/>
            <a:ext cx="1923754" cy="1592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3879124" y="6076950"/>
            <a:ext cx="5295900" cy="781050"/>
          </a:xfrm>
          <a:prstGeom prst="rect">
            <a:avLst/>
          </a:prstGeom>
        </p:spPr>
      </p:pic>
      <p:sp>
        <p:nvSpPr>
          <p:cNvPr id="3" name="TextBox 2"/>
          <p:cNvSpPr txBox="1"/>
          <p:nvPr/>
        </p:nvSpPr>
        <p:spPr>
          <a:xfrm>
            <a:off x="149629" y="225899"/>
            <a:ext cx="3075791" cy="6186309"/>
          </a:xfrm>
          <a:prstGeom prst="rect">
            <a:avLst/>
          </a:prstGeom>
          <a:noFill/>
        </p:spPr>
        <p:txBody>
          <a:bodyPr wrap="square" rtlCol="0">
            <a:spAutoFit/>
          </a:bodyPr>
          <a:lstStyle/>
          <a:p>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Homework books are </a:t>
            </a:r>
            <a:r>
              <a:rPr lang="en-US" dirty="0">
                <a:solidFill>
                  <a:srgbClr val="0070C0"/>
                </a:solidFill>
                <a:latin typeface="Century Gothic" panose="020B0502020202020204" pitchFamily="34" charset="0"/>
              </a:rPr>
              <a:t>sent home on Wednesday</a:t>
            </a:r>
            <a:r>
              <a:rPr lang="en-US" dirty="0">
                <a:latin typeface="Century Gothic" panose="020B0502020202020204" pitchFamily="34" charset="0"/>
              </a:rPr>
              <a:t>.</a:t>
            </a:r>
          </a:p>
          <a:p>
            <a:endParaRPr lang="en-US" dirty="0">
              <a:latin typeface="Century Gothic" panose="020B0502020202020204" pitchFamily="34" charset="0"/>
            </a:endParaRPr>
          </a:p>
          <a:p>
            <a:r>
              <a:rPr lang="en-US" dirty="0">
                <a:latin typeface="Century Gothic" panose="020B0502020202020204" pitchFamily="34" charset="0"/>
              </a:rPr>
              <a:t>They are </a:t>
            </a:r>
            <a:r>
              <a:rPr lang="en-US" dirty="0">
                <a:solidFill>
                  <a:srgbClr val="FF0000"/>
                </a:solidFill>
                <a:latin typeface="Century Gothic" panose="020B0502020202020204" pitchFamily="34" charset="0"/>
              </a:rPr>
              <a:t>due in on Monday</a:t>
            </a:r>
            <a:r>
              <a:rPr lang="en-US" dirty="0">
                <a:latin typeface="Century Gothic" panose="020B0502020202020204" pitchFamily="34" charset="0"/>
              </a:rPr>
              <a:t>. </a:t>
            </a:r>
          </a:p>
          <a:p>
            <a:endParaRPr lang="en-US" dirty="0">
              <a:latin typeface="Century Gothic" panose="020B0502020202020204" pitchFamily="34" charset="0"/>
            </a:endParaRPr>
          </a:p>
          <a:p>
            <a:r>
              <a:rPr lang="en-US" dirty="0">
                <a:latin typeface="Century Gothic" panose="020B0502020202020204" pitchFamily="34" charset="0"/>
              </a:rPr>
              <a:t>If homework has not been completed for that week, it does not need to be handed in. </a:t>
            </a:r>
          </a:p>
          <a:p>
            <a:endParaRPr lang="en-US" dirty="0">
              <a:latin typeface="Century Gothic" panose="020B0502020202020204" pitchFamily="34" charset="0"/>
            </a:endParaRPr>
          </a:p>
          <a:p>
            <a:r>
              <a:rPr lang="en-US" dirty="0">
                <a:latin typeface="Century Gothic" panose="020B0502020202020204" pitchFamily="34" charset="0"/>
              </a:rPr>
              <a:t>We encourage a minimum of 4 pieces of homework to be completed across the half term. </a:t>
            </a:r>
          </a:p>
          <a:p>
            <a:endParaRPr lang="en-US" dirty="0">
              <a:latin typeface="Century Gothic" panose="020B0502020202020204" pitchFamily="34" charset="0"/>
            </a:endParaRPr>
          </a:p>
          <a:p>
            <a:r>
              <a:rPr lang="en-US" dirty="0">
                <a:latin typeface="Century Gothic" panose="020B0502020202020204" pitchFamily="34" charset="0"/>
              </a:rPr>
              <a:t>Weekly Mathletics is assigned by the class teacher. </a:t>
            </a:r>
            <a:endParaRPr lang="en-GB" dirty="0">
              <a:latin typeface="Century Gothic" panose="020B0502020202020204" pitchFamily="34" charset="0"/>
            </a:endParaRPr>
          </a:p>
        </p:txBody>
      </p:sp>
      <p:pic>
        <p:nvPicPr>
          <p:cNvPr id="8" name="Picture 7" descr="https://lh5.googleusercontent.com/St_Vg3PJO1t4ZF7gEWxMAImqi50oaWeC7OT64Dyz2H2wM4paCC-s2FwmYg6jzsV0ZQJLXKoWS-pNY1NkiQ-6cqIr7uY_wl8b_cseJL2s3Pc875uTRtk51REJ29dBLKEvFk3wRTGO"/>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3939" y="225899"/>
            <a:ext cx="746761" cy="894355"/>
          </a:xfrm>
          <a:prstGeom prst="rect">
            <a:avLst/>
          </a:prstGeom>
          <a:noFill/>
          <a:ln>
            <a:noFill/>
          </a:ln>
        </p:spPr>
      </p:pic>
      <p:sp>
        <p:nvSpPr>
          <p:cNvPr id="4" name="TextBox 3"/>
          <p:cNvSpPr txBox="1"/>
          <p:nvPr/>
        </p:nvSpPr>
        <p:spPr>
          <a:xfrm flipH="1">
            <a:off x="8483600" y="2443481"/>
            <a:ext cx="3124200" cy="646331"/>
          </a:xfrm>
          <a:prstGeom prst="rect">
            <a:avLst/>
          </a:prstGeom>
          <a:noFill/>
        </p:spPr>
        <p:txBody>
          <a:bodyPr wrap="square" rtlCol="0">
            <a:spAutoFit/>
          </a:bodyPr>
          <a:lstStyle/>
          <a:p>
            <a:r>
              <a:rPr lang="en-GB" i="1" dirty="0"/>
              <a:t>Insert  picture of home work grid</a:t>
            </a:r>
          </a:p>
        </p:txBody>
      </p:sp>
      <p:pic>
        <p:nvPicPr>
          <p:cNvPr id="2" name="Picture 1" descr="A screenshot of a computer screen&#10;&#10;Description automatically generated">
            <a:extLst>
              <a:ext uri="{FF2B5EF4-FFF2-40B4-BE49-F238E27FC236}">
                <a16:creationId xmlns:a16="http://schemas.microsoft.com/office/drawing/2014/main" id="{CFFBBC38-B9F9-D342-7C81-B7645291F403}"/>
              </a:ext>
            </a:extLst>
          </p:cNvPr>
          <p:cNvPicPr>
            <a:picLocks noChangeAspect="1"/>
          </p:cNvPicPr>
          <p:nvPr/>
        </p:nvPicPr>
        <p:blipFill>
          <a:blip r:embed="rId7"/>
          <a:stretch>
            <a:fillRect/>
          </a:stretch>
        </p:blipFill>
        <p:spPr>
          <a:xfrm>
            <a:off x="0" y="0"/>
            <a:ext cx="12192000" cy="6858000"/>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0CA2FB60-BE87-EB84-AD15-15059FF8DA7B}"/>
              </a:ext>
            </a:extLst>
          </p:cNvPr>
          <p:cNvPicPr>
            <a:picLocks noChangeAspect="1"/>
          </p:cNvPicPr>
          <p:nvPr/>
        </p:nvPicPr>
        <p:blipFill>
          <a:blip r:embed="rId8"/>
          <a:stretch>
            <a:fillRect/>
          </a:stretch>
        </p:blipFill>
        <p:spPr>
          <a:xfrm>
            <a:off x="0" y="-109947"/>
            <a:ext cx="12192000" cy="6858000"/>
          </a:xfrm>
          <a:prstGeom prst="rect">
            <a:avLst/>
          </a:prstGeom>
        </p:spPr>
      </p:pic>
    </p:spTree>
    <p:extLst>
      <p:ext uri="{BB962C8B-B14F-4D97-AF65-F5344CB8AC3E}">
        <p14:creationId xmlns:p14="http://schemas.microsoft.com/office/powerpoint/2010/main" val="1424750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B698BB7D44146B237668A88EB0ACC" ma:contentTypeVersion="11" ma:contentTypeDescription="Create a new document." ma:contentTypeScope="" ma:versionID="0aa00ffb6c7d23753765c09d18c5374d">
  <xsd:schema xmlns:xsd="http://www.w3.org/2001/XMLSchema" xmlns:xs="http://www.w3.org/2001/XMLSchema" xmlns:p="http://schemas.microsoft.com/office/2006/metadata/properties" xmlns:ns2="bf80c20e-6ddd-478f-910e-3ed611613320" xmlns:ns3="df938905-9dd3-488e-8375-fbcd03ba3452" targetNamespace="http://schemas.microsoft.com/office/2006/metadata/properties" ma:root="true" ma:fieldsID="10ca6efbdf3c8d48feddfba5e0e64fa0" ns2:_="" ns3:_="">
    <xsd:import namespace="bf80c20e-6ddd-478f-910e-3ed611613320"/>
    <xsd:import namespace="df938905-9dd3-488e-8375-fbcd03ba345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80c20e-6ddd-478f-910e-3ed6116133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693d28c-cacf-404e-a0d5-f23998acfd9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938905-9dd3-488e-8375-fbcd03ba345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512c49-1f93-4868-8e90-7adc667134d7}" ma:internalName="TaxCatchAll" ma:showField="CatchAllData" ma:web="df938905-9dd3-488e-8375-fbcd03ba34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14091B-E929-4E84-A893-4A2B8ABA9AFA}">
  <ds:schemaRefs>
    <ds:schemaRef ds:uri="http://schemas.microsoft.com/sharepoint/v3/contenttype/forms"/>
  </ds:schemaRefs>
</ds:datastoreItem>
</file>

<file path=customXml/itemProps2.xml><?xml version="1.0" encoding="utf-8"?>
<ds:datastoreItem xmlns:ds="http://schemas.openxmlformats.org/officeDocument/2006/customXml" ds:itemID="{E6C2114C-DAA0-414A-9153-D6938667D8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80c20e-6ddd-478f-910e-3ed611613320"/>
    <ds:schemaRef ds:uri="df938905-9dd3-488e-8375-fbcd03ba34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12596</TotalTime>
  <Words>777</Words>
  <Application>Microsoft Office PowerPoint</Application>
  <PresentationFormat>Widescreen</PresentationFormat>
  <Paragraphs>102</Paragraphs>
  <Slides>16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Century Gothic</vt:lpstr>
      <vt:lpstr>Comic Sans MS</vt:lpstr>
      <vt:lpstr>Wingdings 2</vt:lpstr>
      <vt:lpstr>Office Theme</vt:lpstr>
      <vt:lpstr>Welcome to Year 6</vt:lpstr>
      <vt:lpstr>PowerPoint Presentation</vt:lpstr>
      <vt:lpstr>PowerPoint Presentation</vt:lpstr>
      <vt:lpstr>Our Values</vt:lpstr>
      <vt:lpstr>PowerPoint Presentation</vt:lpstr>
      <vt:lpstr>PowerPoint Presentation</vt:lpstr>
      <vt:lpstr>How we teach? </vt:lpstr>
      <vt:lpstr>SOLO taxonomy </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Inset</dc:title>
  <dc:creator>hbrown91.312</dc:creator>
  <cp:lastModifiedBy>kclose2.312</cp:lastModifiedBy>
  <cp:revision>331</cp:revision>
  <cp:lastPrinted>2021-08-31T09:58:08Z</cp:lastPrinted>
  <dcterms:created xsi:type="dcterms:W3CDTF">2019-09-16T15:43:24Z</dcterms:created>
  <dcterms:modified xsi:type="dcterms:W3CDTF">2024-09-11T16:40:39Z</dcterms:modified>
</cp:coreProperties>
</file>